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Lst>
  <p:sldSz cy="5143500" cx="9144000"/>
  <p:notesSz cx="6858000" cy="9144000"/>
  <p:embeddedFontLst>
    <p:embeddedFont>
      <p:font typeface="Montserrat"/>
      <p:regular r:id="rId72"/>
      <p:bold r:id="rId73"/>
      <p:italic r:id="rId74"/>
      <p:boldItalic r:id="rId75"/>
    </p:embeddedFont>
    <p:embeddedFont>
      <p:font typeface="Montserrat Medium"/>
      <p:regular r:id="rId76"/>
      <p:bold r:id="rId77"/>
      <p:italic r:id="rId78"/>
      <p:boldItalic r:id="rId79"/>
    </p:embeddedFont>
    <p:embeddedFont>
      <p:font typeface="Montserrat ExtraLight"/>
      <p:regular r:id="rId80"/>
      <p:bold r:id="rId81"/>
      <p:italic r:id="rId82"/>
      <p:boldItalic r:id="rId83"/>
    </p:embeddedFont>
    <p:embeddedFont>
      <p:font typeface="Montserrat ExtraBold"/>
      <p:bold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C0847C3-B812-44C0-AE65-85F3F703B4AD}">
  <a:tblStyle styleId="{DC0847C3-B812-44C0-AE65-85F3F703B4A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0A9DE9E-60BD-4210-9A69-0A34F112CA31}"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A3F6345-F462-47B7-A165-1D76DB5A3D0A}" styleName="Table_2">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MontserratExtraBold-bold.fntdata"/><Relationship Id="rId83" Type="http://schemas.openxmlformats.org/officeDocument/2006/relationships/font" Target="fonts/MontserratExtraLight-boldItalic.fntdata"/><Relationship Id="rId42" Type="http://schemas.openxmlformats.org/officeDocument/2006/relationships/slide" Target="slides/slide37.xml"/><Relationship Id="rId41" Type="http://schemas.openxmlformats.org/officeDocument/2006/relationships/slide" Target="slides/slide36.xml"/><Relationship Id="rId85" Type="http://schemas.openxmlformats.org/officeDocument/2006/relationships/font" Target="fonts/MontserratExtraBold-boldItalic.fntdata"/><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MontserratExtraLight-regular.fntdata"/><Relationship Id="rId82" Type="http://schemas.openxmlformats.org/officeDocument/2006/relationships/font" Target="fonts/MontserratExtraLight-italic.fntdata"/><Relationship Id="rId81" Type="http://schemas.openxmlformats.org/officeDocument/2006/relationships/font" Target="fonts/MontserratExtraLight-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Montserrat-bold.fntdata"/><Relationship Id="rId72" Type="http://schemas.openxmlformats.org/officeDocument/2006/relationships/font" Target="fonts/Montserrat-regular.fntdata"/><Relationship Id="rId31" Type="http://schemas.openxmlformats.org/officeDocument/2006/relationships/slide" Target="slides/slide26.xml"/><Relationship Id="rId75" Type="http://schemas.openxmlformats.org/officeDocument/2006/relationships/font" Target="fonts/Montserrat-boldItalic.fntdata"/><Relationship Id="rId30" Type="http://schemas.openxmlformats.org/officeDocument/2006/relationships/slide" Target="slides/slide25.xml"/><Relationship Id="rId74" Type="http://schemas.openxmlformats.org/officeDocument/2006/relationships/font" Target="fonts/Montserrat-italic.fntdata"/><Relationship Id="rId33" Type="http://schemas.openxmlformats.org/officeDocument/2006/relationships/slide" Target="slides/slide28.xml"/><Relationship Id="rId77" Type="http://schemas.openxmlformats.org/officeDocument/2006/relationships/font" Target="fonts/MontserratMedium-bold.fntdata"/><Relationship Id="rId32" Type="http://schemas.openxmlformats.org/officeDocument/2006/relationships/slide" Target="slides/slide27.xml"/><Relationship Id="rId76" Type="http://schemas.openxmlformats.org/officeDocument/2006/relationships/font" Target="fonts/MontserratMedium-regular.fntdata"/><Relationship Id="rId35" Type="http://schemas.openxmlformats.org/officeDocument/2006/relationships/slide" Target="slides/slide30.xml"/><Relationship Id="rId79" Type="http://schemas.openxmlformats.org/officeDocument/2006/relationships/font" Target="fonts/MontserratMedium-boldItalic.fntdata"/><Relationship Id="rId34" Type="http://schemas.openxmlformats.org/officeDocument/2006/relationships/slide" Target="slides/slide29.xml"/><Relationship Id="rId78" Type="http://schemas.openxmlformats.org/officeDocument/2006/relationships/font" Target="fonts/MontserratMedium-italic.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22cff617b6_4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22cff617b6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Good Morning Prof, we are group 7 and my team consisting of Alvin, Lara, Bryan, Timmothy and myself will be presenting on a challenge faced by e-commerce marketplaces.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1aba2cc1a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1aba2cc1a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will now move on to our first business opportunity,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1aba2cc1ad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1aba2cc1a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business opportunity is to provide a alternative way to allow brands to expand and enhance their presence, which is the appeal of the DTC model.</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1aba2cc1a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1aba2cc1a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approach is to leverage on the competitive advantage of marketplaces, which is their wealth of data, to better understand customers’ purchasing patterns. With such information, marketplaces can build more effective recommendation systems to help sellers expand and </a:t>
            </a:r>
            <a:r>
              <a:rPr lang="en"/>
              <a:t>enhance their presence.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1aba2cc1ad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1aba2cc1ad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carry out the first step, we used association rule mining to find meaningful </a:t>
            </a:r>
            <a:r>
              <a:rPr lang="en"/>
              <a:t>associations</a:t>
            </a:r>
            <a:r>
              <a:rPr lang="en"/>
              <a:t> and relationships between items in transactions. With large transactional databases, association rule mining is likely to be more effective.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1aba2cc1a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1aba2cc1a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took different approaches in mining association rules for both datasets due to the nature of the transactions within the datasets. For the UCI dataset, we took all records with the same invoice ID to be a transaction and we derived the association rules between products, based on the stock number.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the other hand, we took all purchases made by a customer within the same quarter to be 1 transaction. This is because a lot of the orders made only consist on 1 item, making it difficult to derive associations between items from the dataset. We then carried out association rule mining between the products of each transaction and also between the sellers that the customers </a:t>
            </a:r>
            <a:r>
              <a:rPr lang="en"/>
              <a:t>purchase</a:t>
            </a:r>
            <a:r>
              <a:rPr lang="en"/>
              <a:t> from.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&lt;&lt;Show results on dashboard&gt;&gt;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1aba2cc1ad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1aba2cc1ad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interesting insights from our analysis is that different variations of the same products tend to have greater complementary effects, which we concluded from higher lift values of the respective association rules. As you can see from this figure, the products purchased together are mostly the same but of different colours.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1aba2cc1ad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1aba2cc1ad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the other hand, the association rules with lower lift, meaning weaker complementary effects, tend to be made up of different types of products.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1aba2cc1ad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1aba2cc1ad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Lastly, we also observed that association rule mining was more effective on the UCI dataset even though it is a DTC. This is because the UCI transactional dataset consist of more rows as compared to the Olist dataset. However, In practice, marketplaces are likely to have larger transactional databases compared to DTCs to generate more association rules to better understand customers.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22da59a445_1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22da59a445_1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the help of association rules, marketplaces can build more effective recommendation systems to achieve the desired outcomes.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Firstly to expand seller presence by increasing their visibility, association rules between sellers can be used to recommend customers products from other sellers based on their purchases.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Secondly, to enhance seller presence, information on sellers’ product complements can be provided to them for them to </a:t>
            </a:r>
            <a:r>
              <a:rPr lang="en"/>
              <a:t>design marketing strategies. The marketplace can also recommend complementary products from the same seller to customers based on their purchases. All of these methods are likely to help sellers boost their sales.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I’ll pass the time on to lara to discuss our next business problem.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20c1c712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20c1c712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Deionna, now we’ll be moving on to our second business opportunity, Building Positive Customer Relationships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1aba2cc1a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1aba2cc1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will be the outline of our presentation.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22da59a44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22da59a44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2nd business problem is that adopting a DTC model </a:t>
            </a:r>
            <a:r>
              <a:rPr lang="en"/>
              <a:t>would</a:t>
            </a:r>
            <a:r>
              <a:rPr lang="en"/>
              <a:t> allow brands to have direct access to consumers, and this </a:t>
            </a:r>
            <a:r>
              <a:rPr lang="en"/>
              <a:t>allows</a:t>
            </a:r>
            <a:r>
              <a:rPr lang="en"/>
              <a:t> for greater opportunities for the brand to connect with customers directly to build better customer relationships.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22da59a445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22da59a445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To counter this, e-commerce marketplaces can build customer rapport through an alternative way that makes use of machine learning techniques. Vast amounts of data gathered by the e-commerce platform can be used to provide sellers with an estimated review score, as well as suggestions on which factors sellers can improve on by observing the important variables from our models. Providing sellers with this information can help them to improve on their customer ratings through a targeted approach, and their improved customer ratings will naturally lead to better customer relationships.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22da59a445_1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22da59a445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decided to try three different machine learning techniques, namely linear regression, quantile regression and MARS, which stands for Multivariate Adaptive Regression Splines. For data preparation, we dropped several variables in the Olist dataset that were perceived to have no correlation with review score. Before we dive into the model implementation,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22da59a445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122da59a445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Let’s </a:t>
            </a:r>
            <a:r>
              <a:rPr lang="en">
                <a:solidFill>
                  <a:schemeClr val="dk1"/>
                </a:solidFill>
              </a:rPr>
              <a:t>quickly</a:t>
            </a:r>
            <a:r>
              <a:rPr lang="en">
                <a:solidFill>
                  <a:schemeClr val="dk1"/>
                </a:solidFill>
              </a:rPr>
              <a:t> discuss why we predicted continuous rather than discrete review scores. On the Olist dataset, review scores are discrete. However, We assume our solution of an internal rating system will be done in continuous form, so as to differentiate sellers and products further from one another.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example, if we use a discrete internal rating system and a group of sellers all have a rating of 3, this would mean that the possibly large group sellers are of the same standard, and this is obviously not true. Giving them a more specific </a:t>
            </a:r>
            <a:r>
              <a:rPr lang="en">
                <a:solidFill>
                  <a:schemeClr val="dk1"/>
                </a:solidFill>
              </a:rPr>
              <a:t>continuous</a:t>
            </a:r>
            <a:r>
              <a:rPr lang="en">
                <a:solidFill>
                  <a:schemeClr val="dk1"/>
                </a:solidFill>
              </a:rPr>
              <a:t> rating would allow sellers to differentiate themselves further and also allow the e-commerce platform to give better recommendations based on more specific ratings.</a:t>
            </a:r>
            <a:endParaRPr>
              <a:solidFill>
                <a:schemeClr val="dk1"/>
              </a:solidFill>
            </a:endParaRPr>
          </a:p>
          <a:p>
            <a:pPr indent="0" lvl="0" marL="0" rtl="0" algn="l">
              <a:spcBef>
                <a:spcPts val="0"/>
              </a:spcBef>
              <a:spcAft>
                <a:spcPts val="0"/>
              </a:spcAft>
              <a:buNone/>
            </a:pPr>
            <a:r>
              <a:t/>
            </a:r>
            <a:endParaRPr sz="1400">
              <a:solidFill>
                <a:schemeClr val="dk1"/>
              </a:solidFill>
              <a:latin typeface="Montserrat"/>
              <a:ea typeface="Montserrat"/>
              <a:cs typeface="Montserrat"/>
              <a:sym typeface="Montserrat"/>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22da59a445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22da59a445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created a function to calculate the </a:t>
            </a:r>
            <a:r>
              <a:rPr lang="en"/>
              <a:t>accuracy of our models. Review scores in the Olist dataset are discrete and take values of 1, 2, 3, 4 and 5. However, the review score predictions generated by the models are continuous and we need to classify them to allow for appropriate comparison with the actual review scores. This table shows how we classified the scores in order to make the comparisons.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22da59a445_8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122da59a445_8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first machine learning technique we attempted is linear regression. Linear Regression is the supervised machine learning model in which the model finds the best fit linear line between the independent and dependent variable. To put it simply, it finds the best fit line by plotting the line with the least errors as you can see on the screen. In our case, the model finds the best fit line between customer review score which is the independent variable, and all the other variables in the prepared dataset, which are the dependent variables.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7c463ed05d48d87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7c463ed05d48d87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trained our model on the trainset from the original dataset and tested the model on our testset.</a:t>
            </a:r>
            <a:endParaRPr/>
          </a:p>
          <a:p>
            <a:pPr indent="0" lvl="0" marL="0" rtl="0" algn="l">
              <a:spcBef>
                <a:spcPts val="0"/>
              </a:spcBef>
              <a:spcAft>
                <a:spcPts val="0"/>
              </a:spcAft>
              <a:buNone/>
            </a:pPr>
            <a:r>
              <a:rPr lang="en"/>
              <a:t>Next, we repeated this on the same dataset but including several derived variables.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training both models, we attained the accuracies shown in this table. Take note that the accuracy of the model is calculated using the function derived earlier.</a:t>
            </a:r>
            <a:endParaRPr/>
          </a:p>
          <a:p>
            <a:pPr indent="0" lvl="0" marL="0" rtl="0" algn="l">
              <a:spcBef>
                <a:spcPts val="0"/>
              </a:spcBef>
              <a:spcAft>
                <a:spcPts val="0"/>
              </a:spcAft>
              <a:buNone/>
            </a:pPr>
            <a:r>
              <a:rPr lang="en"/>
              <a:t>In the table shown on the screen, the accuracy of the model with the derived variables is greater than the one without, with </a:t>
            </a:r>
            <a:r>
              <a:rPr lang="en"/>
              <a:t>accuracy rate</a:t>
            </a:r>
            <a:r>
              <a:rPr lang="en"/>
              <a:t> of 0.266 compared to 0.191, but this value is still fairly low and the reason will be clear once we discuss the next slide.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22da59a445_8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22da59a445_8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let’s evaluate our linear regression model. Linear regression has a simple concept and is easier to implement, interpret and train than other models. However, linear regression has 4 assumptions as shown on the screen. After plotting the 4 diagnostic plots to check whether the assumptions are met, we realise that our dataset actually fails to meet the assumptions. Thus, linear regression is not suitable for our dataset and we will hence move on to other models that are more suitable for our dataset. Now, I’ll be passing the time to Timmothy.</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22da59a445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22da59a445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22da59a445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22da59a445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1aba2cc1ad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1aba2cc1ad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Starting off with the business problem, our team is focusing on the increasing competition faced by e-commerce marketplaces from e-commerce DTCs.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22da59a445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122da59a44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122da59a445_9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122da59a445_9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22da59a445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122da59a445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7c463ed05d48d87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7c463ed05d48d87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20c1c712c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20c1c712c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20c1c712c8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120c1c712c8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22da59a445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22da59a445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20c1c712c8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120c1c712c8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20c1c712c8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120c1c712c8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120c1c712c8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120c1c712c8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1aba2cc1ad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1aba2cc1ad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move on to the business problem, I would to highlight the difference between marketplaces and DTCs. A marketplace is a platform which offers products and services sold by different brands. A common example in Singapore would be </a:t>
            </a:r>
            <a:r>
              <a:rPr lang="en"/>
              <a:t>shopee</a:t>
            </a:r>
            <a:r>
              <a:rPr lang="en"/>
              <a:t>. On the other hand, DTC is a model where merchants sell their products or services directly to their customers.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120c1c712c8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120c1c712c8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120c1c712c8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120c1c712c8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120c1c712c8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120c1c712c8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120c1c712c8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120c1c712c8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120c1c712c8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120c1c712c8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120c1c712c8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120c1c712c8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122da59a445_1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122da59a445_1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122da59a445_1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122da59a445_1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122da59a445_1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122da59a445_1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122da59a445_1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122da59a445_1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1aba2cc1ad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1aba2cc1ad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increasing rate in adoption of the DTC is attributed to the benefits offered by the model. The three benefits that we have identified are.. Firstly, the flexibility offered to brands to expand and enhance their presence as they are able to control all aspects of consumer interactions with them. Secondly, the DTC model offers greater opportunities to build positive customer relationships by allowing brands to connect directly with their customers and offer content that resonates with them best. Lastly, DTC allows for greater margins by cutting out middlemen, which is an additional cost incurred when selling on marketplaces.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122da59a445_11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122da59a445_11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122da59a445_1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122da59a445_1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122da59a445_1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122da59a445_1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122da59a445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122da59a445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122da59a445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122da59a445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122da59a445_1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122da59a445_1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let’s evaluate our linear regression model. Linear regression has a simple concept and is easier to implement, interpret and train than other models. However, after plotting the 4 diagnostic plots to check whether the linear regression assumptions are met, we realise that our dataset actually fails to meet every single assumption. Thus, linear regression is not suitable for our dataset and we will move on to other models instead. Now, I’ll be passing the time to Timmothy.</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122da59a445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122da59a445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122da59a445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122da59a445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122da59a445_1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122da59a445_1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122da59a445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122da59a445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1aba2cc1ad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1aba2cc1ad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tackle the increasing popularity of the DTC model and to assist e-commerce marketplaces in retaining and acquiring sellers onto their platforms, We have decided to provide substitutes and better alternatives to these three benefits, to better appeal to sellers and brands. These are classified into 3 business opportunities, which my teammates and I will elaborate on later on.</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122da59a445_1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122da59a445_1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122da59a445_12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122da59a445_12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122da59a445_12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122da59a445_12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122da59a445_1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122da59a445_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122da59a445_18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122da59a445_18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122da59a445_18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122da59a445_18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122da59a445_1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122da59a445_1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1aba2cc1ad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1aba2cc1ad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discuss the business opportunities, I will be sharing on the datasets we used, as well as the methods we employed to clean the datasets.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1aba2cc1ad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1aba2cc1ad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Firstly, we used the UCI online retail dataset. UCI is a company that mainly sells unique all-occasion gifts and its online retail is a DTC e-commerce space. During the data cleaning process, we handled missing and abnormal values, non-purchase transactions and cancelled transactions. We also added a derived </a:t>
            </a:r>
            <a:r>
              <a:rPr lang="en"/>
              <a:t>variable called ‘Product Variation’ from the StockCode values.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1aba2cc1ad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1aba2cc1ad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second dataset that we used is the from the company Olist, which is a brazilian ecommerce marketplace. The steps we took during the data cleaning process are,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Firstly, selecting only </a:t>
            </a:r>
            <a:r>
              <a:rPr lang="en"/>
              <a:t>transactions </a:t>
            </a:r>
            <a:r>
              <a:rPr lang="en"/>
              <a:t> that are delivered, </a:t>
            </a:r>
            <a:endParaRPr/>
          </a:p>
          <a:p>
            <a:pPr indent="0" lvl="0" marL="0" rtl="0" algn="l">
              <a:spcBef>
                <a:spcPts val="0"/>
              </a:spcBef>
              <a:spcAft>
                <a:spcPts val="0"/>
              </a:spcAft>
              <a:buNone/>
            </a:pPr>
            <a:r>
              <a:rPr lang="en"/>
              <a:t>Secondly, merging the 9 datasets into 1 for easier </a:t>
            </a:r>
            <a:r>
              <a:rPr lang="en"/>
              <a:t>analysis </a:t>
            </a:r>
            <a:endParaRPr/>
          </a:p>
          <a:p>
            <a:pPr indent="0" lvl="0" marL="0" rtl="0" algn="l">
              <a:spcBef>
                <a:spcPts val="0"/>
              </a:spcBef>
              <a:spcAft>
                <a:spcPts val="0"/>
              </a:spcAft>
              <a:buNone/>
            </a:pPr>
            <a:r>
              <a:rPr lang="en"/>
              <a:t>Thirdly, handling duplicates which resulted from the merging process. </a:t>
            </a:r>
            <a:endParaRPr/>
          </a:p>
          <a:p>
            <a:pPr indent="0" lvl="0" marL="0" rtl="0" algn="l">
              <a:spcBef>
                <a:spcPts val="0"/>
              </a:spcBef>
              <a:spcAft>
                <a:spcPts val="0"/>
              </a:spcAft>
              <a:buNone/>
            </a:pPr>
            <a:r>
              <a:rPr lang="en"/>
              <a:t>Lastly, converting the time data from character to POSIXct objects.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2.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33.png"/><Relationship Id="rId4" Type="http://schemas.openxmlformats.org/officeDocument/2006/relationships/image" Target="../media/image32.png"/><Relationship Id="rId5"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7.xml"/><Relationship Id="rId3"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35.png"/><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0.xml"/><Relationship Id="rId3" Type="http://schemas.openxmlformats.org/officeDocument/2006/relationships/image" Target="../media/image5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1.xml"/><Relationship Id="rId3" Type="http://schemas.openxmlformats.org/officeDocument/2006/relationships/image" Target="../media/image5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2.xml"/><Relationship Id="rId3" Type="http://schemas.openxmlformats.org/officeDocument/2006/relationships/image" Target="../media/image4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3.xml"/><Relationship Id="rId3" Type="http://schemas.openxmlformats.org/officeDocument/2006/relationships/image" Target="../media/image53.png"/><Relationship Id="rId4" Type="http://schemas.openxmlformats.org/officeDocument/2006/relationships/image" Target="../media/image5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4.xml"/><Relationship Id="rId3" Type="http://schemas.openxmlformats.org/officeDocument/2006/relationships/image" Target="../media/image40.png"/><Relationship Id="rId4" Type="http://schemas.openxmlformats.org/officeDocument/2006/relationships/image" Target="../media/image4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5.xml"/><Relationship Id="rId3" Type="http://schemas.openxmlformats.org/officeDocument/2006/relationships/image" Target="../media/image54.png"/><Relationship Id="rId4" Type="http://schemas.openxmlformats.org/officeDocument/2006/relationships/image" Target="../media/image4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6.xml"/><Relationship Id="rId3" Type="http://schemas.openxmlformats.org/officeDocument/2006/relationships/image" Target="../media/image4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6"/>
          <p:cNvSpPr txBox="1"/>
          <p:nvPr>
            <p:ph type="ctrTitle"/>
          </p:nvPr>
        </p:nvSpPr>
        <p:spPr>
          <a:xfrm>
            <a:off x="2175900" y="1274700"/>
            <a:ext cx="4792200" cy="13200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t>The Jack (MA) of all Trade(RS)</a:t>
            </a:r>
            <a:endParaRPr/>
          </a:p>
        </p:txBody>
      </p:sp>
      <p:sp>
        <p:nvSpPr>
          <p:cNvPr id="159" name="Google Shape;159;p36"/>
          <p:cNvSpPr txBox="1"/>
          <p:nvPr>
            <p:ph idx="1" type="subTitle"/>
          </p:nvPr>
        </p:nvSpPr>
        <p:spPr>
          <a:xfrm>
            <a:off x="2044200" y="3278800"/>
            <a:ext cx="5055600" cy="12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Alvin Lim Swee Hung</a:t>
            </a:r>
            <a:endParaRPr/>
          </a:p>
          <a:p>
            <a:pPr indent="0" lvl="0" marL="0" rtl="0" algn="ctr">
              <a:spcBef>
                <a:spcPts val="0"/>
              </a:spcBef>
              <a:spcAft>
                <a:spcPts val="0"/>
              </a:spcAft>
              <a:buNone/>
            </a:pPr>
            <a:r>
              <a:rPr lang="en"/>
              <a:t>Deionna Chee Rui Ping</a:t>
            </a:r>
            <a:endParaRPr/>
          </a:p>
          <a:p>
            <a:pPr indent="0" lvl="0" marL="0" rtl="0" algn="ctr">
              <a:spcBef>
                <a:spcPts val="0"/>
              </a:spcBef>
              <a:spcAft>
                <a:spcPts val="0"/>
              </a:spcAft>
              <a:buNone/>
            </a:pPr>
            <a:r>
              <a:rPr lang="en"/>
              <a:t>Hor Chia Yee, Lara</a:t>
            </a:r>
            <a:endParaRPr/>
          </a:p>
          <a:p>
            <a:pPr indent="0" lvl="0" marL="0" rtl="0" algn="ctr">
              <a:spcBef>
                <a:spcPts val="0"/>
              </a:spcBef>
              <a:spcAft>
                <a:spcPts val="0"/>
              </a:spcAft>
              <a:buNone/>
            </a:pPr>
            <a:r>
              <a:rPr lang="en"/>
              <a:t>Leow Ken Hing Bryan</a:t>
            </a:r>
            <a:endParaRPr/>
          </a:p>
          <a:p>
            <a:pPr indent="0" lvl="0" marL="0" rtl="0" algn="ctr">
              <a:spcBef>
                <a:spcPts val="0"/>
              </a:spcBef>
              <a:spcAft>
                <a:spcPts val="0"/>
              </a:spcAft>
              <a:buNone/>
            </a:pPr>
            <a:r>
              <a:rPr lang="en"/>
              <a:t>Timmothy Yonathan</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60" name="Google Shape;160;p36"/>
          <p:cNvSpPr txBox="1"/>
          <p:nvPr>
            <p:ph type="ctrTitle"/>
          </p:nvPr>
        </p:nvSpPr>
        <p:spPr>
          <a:xfrm>
            <a:off x="2941650" y="2943750"/>
            <a:ext cx="3260700" cy="4647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0" lang="en" sz="1800">
                <a:latin typeface="Montserrat ExtraLight"/>
                <a:ea typeface="Montserrat ExtraLight"/>
                <a:cs typeface="Montserrat ExtraLight"/>
                <a:sym typeface="Montserrat ExtraLight"/>
              </a:rPr>
              <a:t>Seminar 1 Group 7 </a:t>
            </a:r>
            <a:endParaRPr b="0" sz="1800">
              <a:latin typeface="Montserrat ExtraLight"/>
              <a:ea typeface="Montserrat ExtraLight"/>
              <a:cs typeface="Montserrat ExtraLight"/>
              <a:sym typeface="Montserrat ExtraLight"/>
            </a:endParaRPr>
          </a:p>
        </p:txBody>
      </p:sp>
      <p:cxnSp>
        <p:nvCxnSpPr>
          <p:cNvPr id="161" name="Google Shape;161;p36"/>
          <p:cNvCxnSpPr/>
          <p:nvPr/>
        </p:nvCxnSpPr>
        <p:spPr>
          <a:xfrm>
            <a:off x="3190500" y="25651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5"/>
          <p:cNvSpPr txBox="1"/>
          <p:nvPr>
            <p:ph type="title"/>
          </p:nvPr>
        </p:nvSpPr>
        <p:spPr>
          <a:xfrm>
            <a:off x="495650" y="2603975"/>
            <a:ext cx="7396200" cy="155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Expanding and Enhancing Seller Presence </a:t>
            </a:r>
            <a:endParaRPr sz="4400"/>
          </a:p>
        </p:txBody>
      </p:sp>
      <p:sp>
        <p:nvSpPr>
          <p:cNvPr id="286" name="Google Shape;286;p45"/>
          <p:cNvSpPr txBox="1"/>
          <p:nvPr>
            <p:ph type="title"/>
          </p:nvPr>
        </p:nvSpPr>
        <p:spPr>
          <a:xfrm>
            <a:off x="495650" y="1891775"/>
            <a:ext cx="4339500" cy="86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OPPORTUNITY 1</a:t>
            </a:r>
            <a:endParaRPr sz="2500"/>
          </a:p>
        </p:txBody>
      </p:sp>
      <p:sp>
        <p:nvSpPr>
          <p:cNvPr id="287" name="Google Shape;287;p45"/>
          <p:cNvSpPr txBox="1"/>
          <p:nvPr/>
        </p:nvSpPr>
        <p:spPr>
          <a:xfrm>
            <a:off x="5380195" y="6519"/>
            <a:ext cx="3755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Montserrat"/>
                <a:ea typeface="Montserrat"/>
                <a:cs typeface="Montserrat"/>
                <a:sym typeface="Montserrat"/>
              </a:rPr>
              <a:t>Deionna Chee</a:t>
            </a:r>
            <a:endParaRPr>
              <a:solidFill>
                <a:schemeClr val="lt1"/>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6"/>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Business Problem 1</a:t>
            </a:r>
            <a:endParaRPr/>
          </a:p>
        </p:txBody>
      </p:sp>
      <p:sp>
        <p:nvSpPr>
          <p:cNvPr id="293" name="Google Shape;293;p46"/>
          <p:cNvSpPr txBox="1"/>
          <p:nvPr>
            <p:ph idx="1" type="subTitle"/>
          </p:nvPr>
        </p:nvSpPr>
        <p:spPr>
          <a:xfrm>
            <a:off x="2481900" y="2519525"/>
            <a:ext cx="4180200" cy="182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The DTC model gives brands the flexibility to </a:t>
            </a:r>
            <a:r>
              <a:rPr lang="en" sz="1600" u="sng"/>
              <a:t>expand</a:t>
            </a:r>
            <a:r>
              <a:rPr lang="en" sz="1600"/>
              <a:t> and </a:t>
            </a:r>
            <a:r>
              <a:rPr lang="en" sz="1600" u="sng"/>
              <a:t>enhance</a:t>
            </a:r>
            <a:r>
              <a:rPr lang="en" sz="1600"/>
              <a:t> their </a:t>
            </a:r>
            <a:r>
              <a:rPr lang="en" sz="1600" u="sng"/>
              <a:t>presence</a:t>
            </a:r>
            <a:r>
              <a:rPr lang="en" sz="1600"/>
              <a:t> by controlling all aspects of consumer interactions with the brand </a:t>
            </a:r>
            <a:endParaRPr sz="1600"/>
          </a:p>
        </p:txBody>
      </p:sp>
      <p:sp>
        <p:nvSpPr>
          <p:cNvPr id="294" name="Google Shape;294;p46"/>
          <p:cNvSpPr txBox="1"/>
          <p:nvPr/>
        </p:nvSpPr>
        <p:spPr>
          <a:xfrm>
            <a:off x="5380195" y="6519"/>
            <a:ext cx="3755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Montserrat"/>
                <a:ea typeface="Montserrat"/>
                <a:cs typeface="Montserrat"/>
                <a:sym typeface="Montserrat"/>
              </a:rPr>
              <a:t>Deionna Chee</a:t>
            </a:r>
            <a:endParaRPr>
              <a:solidFill>
                <a:schemeClr val="lt1"/>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7"/>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APPROACH</a:t>
            </a:r>
            <a:endParaRPr/>
          </a:p>
        </p:txBody>
      </p:sp>
      <p:cxnSp>
        <p:nvCxnSpPr>
          <p:cNvPr id="300" name="Google Shape;300;p4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301" name="Google Shape;301;p4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02" name="Google Shape;302;p47"/>
          <p:cNvSpPr txBox="1"/>
          <p:nvPr>
            <p:ph idx="4294967295" type="subTitle"/>
          </p:nvPr>
        </p:nvSpPr>
        <p:spPr>
          <a:xfrm>
            <a:off x="3312809" y="2842050"/>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600">
                <a:highlight>
                  <a:schemeClr val="dk1"/>
                </a:highlight>
              </a:rPr>
              <a:t>Building more effective recommendation systems</a:t>
            </a:r>
            <a:endParaRPr sz="1600">
              <a:highlight>
                <a:schemeClr val="dk1"/>
              </a:highlight>
            </a:endParaRPr>
          </a:p>
        </p:txBody>
      </p:sp>
      <p:sp>
        <p:nvSpPr>
          <p:cNvPr id="303" name="Google Shape;303;p47"/>
          <p:cNvSpPr txBox="1"/>
          <p:nvPr>
            <p:ph idx="4294967295" type="subTitle"/>
          </p:nvPr>
        </p:nvSpPr>
        <p:spPr>
          <a:xfrm>
            <a:off x="6306291" y="1260450"/>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600"/>
              <a:t>Expanding seller presence (increased visibility)</a:t>
            </a:r>
            <a:endParaRPr sz="1600"/>
          </a:p>
        </p:txBody>
      </p:sp>
      <p:sp>
        <p:nvSpPr>
          <p:cNvPr id="304" name="Google Shape;304;p47"/>
          <p:cNvSpPr txBox="1"/>
          <p:nvPr>
            <p:ph idx="4294967295" type="subTitle"/>
          </p:nvPr>
        </p:nvSpPr>
        <p:spPr>
          <a:xfrm>
            <a:off x="362209" y="2842050"/>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600">
                <a:highlight>
                  <a:schemeClr val="dk1"/>
                </a:highlight>
              </a:rPr>
              <a:t>Understanding customers’ purchasing patterns</a:t>
            </a:r>
            <a:endParaRPr sz="1600">
              <a:highlight>
                <a:schemeClr val="dk1"/>
              </a:highlight>
            </a:endParaRPr>
          </a:p>
        </p:txBody>
      </p:sp>
      <p:sp>
        <p:nvSpPr>
          <p:cNvPr id="305" name="Google Shape;305;p47"/>
          <p:cNvSpPr txBox="1"/>
          <p:nvPr>
            <p:ph idx="4294967295" type="subTitle"/>
          </p:nvPr>
        </p:nvSpPr>
        <p:spPr>
          <a:xfrm>
            <a:off x="6230101" y="3632000"/>
            <a:ext cx="21978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600">
                <a:highlight>
                  <a:schemeClr val="dk1"/>
                </a:highlight>
              </a:rPr>
              <a:t>Enhancing seller presence (increased sales to existing customers)</a:t>
            </a:r>
            <a:endParaRPr sz="1600">
              <a:highlight>
                <a:schemeClr val="dk1"/>
              </a:highlight>
            </a:endParaRPr>
          </a:p>
        </p:txBody>
      </p:sp>
      <p:grpSp>
        <p:nvGrpSpPr>
          <p:cNvPr id="306" name="Google Shape;306;p47"/>
          <p:cNvGrpSpPr/>
          <p:nvPr/>
        </p:nvGrpSpPr>
        <p:grpSpPr>
          <a:xfrm>
            <a:off x="938505" y="1887156"/>
            <a:ext cx="914420" cy="914420"/>
            <a:chOff x="1739650" y="1887150"/>
            <a:chExt cx="684600" cy="684600"/>
          </a:xfrm>
        </p:grpSpPr>
        <p:sp>
          <p:nvSpPr>
            <p:cNvPr id="307" name="Google Shape;307;p47"/>
            <p:cNvSpPr/>
            <p:nvPr/>
          </p:nvSpPr>
          <p:spPr>
            <a:xfrm>
              <a:off x="1739650" y="1887150"/>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8" name="Google Shape;308;p47"/>
            <p:cNvGrpSpPr/>
            <p:nvPr/>
          </p:nvGrpSpPr>
          <p:grpSpPr>
            <a:xfrm>
              <a:off x="1849311" y="2037474"/>
              <a:ext cx="465264" cy="405471"/>
              <a:chOff x="5793678" y="3412685"/>
              <a:chExt cx="312614" cy="261611"/>
            </a:xfrm>
          </p:grpSpPr>
          <p:sp>
            <p:nvSpPr>
              <p:cNvPr id="309" name="Google Shape;309;p47"/>
              <p:cNvSpPr/>
              <p:nvPr/>
            </p:nvSpPr>
            <p:spPr>
              <a:xfrm>
                <a:off x="5890104" y="3642055"/>
                <a:ext cx="10248" cy="32241"/>
              </a:xfrm>
              <a:custGeom>
                <a:rect b="b" l="l" r="r" t="t"/>
                <a:pathLst>
                  <a:path extrusionOk="0" h="1013" w="322">
                    <a:moveTo>
                      <a:pt x="167" y="1"/>
                    </a:moveTo>
                    <a:cubicBezTo>
                      <a:pt x="71" y="1"/>
                      <a:pt x="0" y="72"/>
                      <a:pt x="0" y="155"/>
                    </a:cubicBezTo>
                    <a:lnTo>
                      <a:pt x="0" y="846"/>
                    </a:lnTo>
                    <a:cubicBezTo>
                      <a:pt x="0" y="929"/>
                      <a:pt x="71" y="1013"/>
                      <a:pt x="167" y="1013"/>
                    </a:cubicBezTo>
                    <a:cubicBezTo>
                      <a:pt x="250" y="1013"/>
                      <a:pt x="321" y="929"/>
                      <a:pt x="321" y="846"/>
                    </a:cubicBezTo>
                    <a:lnTo>
                      <a:pt x="321" y="143"/>
                    </a:lnTo>
                    <a:cubicBezTo>
                      <a:pt x="321" y="60"/>
                      <a:pt x="250" y="1"/>
                      <a:pt x="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7"/>
              <p:cNvSpPr/>
              <p:nvPr/>
            </p:nvSpPr>
            <p:spPr>
              <a:xfrm>
                <a:off x="5998094" y="3642055"/>
                <a:ext cx="10248" cy="32241"/>
              </a:xfrm>
              <a:custGeom>
                <a:rect b="b" l="l" r="r" t="t"/>
                <a:pathLst>
                  <a:path extrusionOk="0" h="1013" w="322">
                    <a:moveTo>
                      <a:pt x="167" y="1"/>
                    </a:moveTo>
                    <a:cubicBezTo>
                      <a:pt x="72" y="1"/>
                      <a:pt x="0" y="72"/>
                      <a:pt x="0" y="155"/>
                    </a:cubicBezTo>
                    <a:lnTo>
                      <a:pt x="0" y="846"/>
                    </a:lnTo>
                    <a:cubicBezTo>
                      <a:pt x="0" y="929"/>
                      <a:pt x="72" y="1013"/>
                      <a:pt x="167" y="1013"/>
                    </a:cubicBezTo>
                    <a:cubicBezTo>
                      <a:pt x="250" y="1013"/>
                      <a:pt x="322" y="929"/>
                      <a:pt x="322" y="846"/>
                    </a:cubicBezTo>
                    <a:lnTo>
                      <a:pt x="322" y="143"/>
                    </a:lnTo>
                    <a:cubicBezTo>
                      <a:pt x="310" y="60"/>
                      <a:pt x="250" y="1"/>
                      <a:pt x="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7"/>
              <p:cNvSpPr/>
              <p:nvPr/>
            </p:nvSpPr>
            <p:spPr>
              <a:xfrm>
                <a:off x="5814673" y="3528367"/>
                <a:ext cx="43222" cy="15564"/>
              </a:xfrm>
              <a:custGeom>
                <a:rect b="b" l="l" r="r" t="t"/>
                <a:pathLst>
                  <a:path extrusionOk="0" h="489" w="1358">
                    <a:moveTo>
                      <a:pt x="167" y="1"/>
                    </a:moveTo>
                    <a:cubicBezTo>
                      <a:pt x="72" y="1"/>
                      <a:pt x="1" y="72"/>
                      <a:pt x="1" y="156"/>
                    </a:cubicBezTo>
                    <a:cubicBezTo>
                      <a:pt x="1" y="251"/>
                      <a:pt x="72" y="322"/>
                      <a:pt x="167" y="322"/>
                    </a:cubicBezTo>
                    <a:cubicBezTo>
                      <a:pt x="346" y="322"/>
                      <a:pt x="870" y="358"/>
                      <a:pt x="1120" y="477"/>
                    </a:cubicBezTo>
                    <a:cubicBezTo>
                      <a:pt x="1144" y="489"/>
                      <a:pt x="1167" y="489"/>
                      <a:pt x="1191" y="489"/>
                    </a:cubicBezTo>
                    <a:cubicBezTo>
                      <a:pt x="1251" y="489"/>
                      <a:pt x="1310" y="453"/>
                      <a:pt x="1346" y="394"/>
                    </a:cubicBezTo>
                    <a:cubicBezTo>
                      <a:pt x="1358" y="322"/>
                      <a:pt x="1322" y="239"/>
                      <a:pt x="1251" y="191"/>
                    </a:cubicBezTo>
                    <a:cubicBezTo>
                      <a:pt x="882" y="13"/>
                      <a:pt x="191" y="1"/>
                      <a:pt x="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7"/>
              <p:cNvSpPr/>
              <p:nvPr/>
            </p:nvSpPr>
            <p:spPr>
              <a:xfrm>
                <a:off x="5797995" y="3631074"/>
                <a:ext cx="10662" cy="42458"/>
              </a:xfrm>
              <a:custGeom>
                <a:rect b="b" l="l" r="r" t="t"/>
                <a:pathLst>
                  <a:path extrusionOk="0" h="1334" w="335">
                    <a:moveTo>
                      <a:pt x="167" y="0"/>
                    </a:moveTo>
                    <a:cubicBezTo>
                      <a:pt x="84" y="0"/>
                      <a:pt x="1" y="72"/>
                      <a:pt x="1" y="167"/>
                    </a:cubicBezTo>
                    <a:lnTo>
                      <a:pt x="1" y="1179"/>
                    </a:lnTo>
                    <a:cubicBezTo>
                      <a:pt x="1" y="1262"/>
                      <a:pt x="84" y="1334"/>
                      <a:pt x="167" y="1334"/>
                    </a:cubicBezTo>
                    <a:cubicBezTo>
                      <a:pt x="251" y="1334"/>
                      <a:pt x="334" y="1262"/>
                      <a:pt x="334" y="1179"/>
                    </a:cubicBezTo>
                    <a:lnTo>
                      <a:pt x="334" y="167"/>
                    </a:lnTo>
                    <a:cubicBezTo>
                      <a:pt x="334" y="72"/>
                      <a:pt x="263"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7"/>
              <p:cNvSpPr/>
              <p:nvPr/>
            </p:nvSpPr>
            <p:spPr>
              <a:xfrm>
                <a:off x="5793678" y="3412685"/>
                <a:ext cx="312614" cy="247725"/>
              </a:xfrm>
              <a:custGeom>
                <a:rect b="b" l="l" r="r" t="t"/>
                <a:pathLst>
                  <a:path extrusionOk="0" h="8299" w="10883">
                    <a:moveTo>
                      <a:pt x="9144" y="2512"/>
                    </a:moveTo>
                    <a:cubicBezTo>
                      <a:pt x="9418" y="2512"/>
                      <a:pt x="9656" y="2715"/>
                      <a:pt x="9656" y="2953"/>
                    </a:cubicBezTo>
                    <a:lnTo>
                      <a:pt x="9656" y="2977"/>
                    </a:lnTo>
                    <a:cubicBezTo>
                      <a:pt x="9501" y="2917"/>
                      <a:pt x="9335" y="2869"/>
                      <a:pt x="9144" y="2869"/>
                    </a:cubicBezTo>
                    <a:cubicBezTo>
                      <a:pt x="8965" y="2869"/>
                      <a:pt x="8787" y="2905"/>
                      <a:pt x="8620" y="2977"/>
                    </a:cubicBezTo>
                    <a:lnTo>
                      <a:pt x="8620" y="2953"/>
                    </a:lnTo>
                    <a:cubicBezTo>
                      <a:pt x="8620" y="2727"/>
                      <a:pt x="8858" y="2512"/>
                      <a:pt x="9144" y="2512"/>
                    </a:cubicBezTo>
                    <a:close/>
                    <a:moveTo>
                      <a:pt x="2869" y="3203"/>
                    </a:moveTo>
                    <a:lnTo>
                      <a:pt x="2869" y="3858"/>
                    </a:lnTo>
                    <a:cubicBezTo>
                      <a:pt x="2869" y="3965"/>
                      <a:pt x="2846" y="4060"/>
                      <a:pt x="2798" y="4167"/>
                    </a:cubicBezTo>
                    <a:lnTo>
                      <a:pt x="2727" y="4334"/>
                    </a:lnTo>
                    <a:cubicBezTo>
                      <a:pt x="2715" y="4346"/>
                      <a:pt x="2715" y="4382"/>
                      <a:pt x="2715" y="4405"/>
                    </a:cubicBezTo>
                    <a:lnTo>
                      <a:pt x="2715" y="4751"/>
                    </a:lnTo>
                    <a:cubicBezTo>
                      <a:pt x="2715" y="4989"/>
                      <a:pt x="2619" y="5191"/>
                      <a:pt x="2441" y="5358"/>
                    </a:cubicBezTo>
                    <a:cubicBezTo>
                      <a:pt x="2298" y="5525"/>
                      <a:pt x="2072" y="5596"/>
                      <a:pt x="1834" y="5596"/>
                    </a:cubicBezTo>
                    <a:cubicBezTo>
                      <a:pt x="1369" y="5584"/>
                      <a:pt x="1000" y="5179"/>
                      <a:pt x="1000" y="4703"/>
                    </a:cubicBezTo>
                    <a:lnTo>
                      <a:pt x="1000" y="4405"/>
                    </a:lnTo>
                    <a:cubicBezTo>
                      <a:pt x="1000" y="4382"/>
                      <a:pt x="1000" y="4358"/>
                      <a:pt x="988" y="4334"/>
                    </a:cubicBezTo>
                    <a:lnTo>
                      <a:pt x="881" y="4143"/>
                    </a:lnTo>
                    <a:cubicBezTo>
                      <a:pt x="845" y="4060"/>
                      <a:pt x="822" y="3989"/>
                      <a:pt x="822" y="3905"/>
                    </a:cubicBezTo>
                    <a:lnTo>
                      <a:pt x="822" y="3882"/>
                    </a:lnTo>
                    <a:cubicBezTo>
                      <a:pt x="822" y="3501"/>
                      <a:pt x="1131" y="3203"/>
                      <a:pt x="1500" y="3203"/>
                    </a:cubicBezTo>
                    <a:close/>
                    <a:moveTo>
                      <a:pt x="9144" y="3215"/>
                    </a:moveTo>
                    <a:cubicBezTo>
                      <a:pt x="9704" y="3215"/>
                      <a:pt x="10168" y="3679"/>
                      <a:pt x="10168" y="4239"/>
                    </a:cubicBezTo>
                    <a:cubicBezTo>
                      <a:pt x="10168" y="4346"/>
                      <a:pt x="10156" y="4465"/>
                      <a:pt x="10108" y="4572"/>
                    </a:cubicBezTo>
                    <a:cubicBezTo>
                      <a:pt x="9656" y="4108"/>
                      <a:pt x="8870" y="3929"/>
                      <a:pt x="8823" y="3929"/>
                    </a:cubicBezTo>
                    <a:cubicBezTo>
                      <a:pt x="8814" y="3926"/>
                      <a:pt x="8804" y="3925"/>
                      <a:pt x="8794" y="3925"/>
                    </a:cubicBezTo>
                    <a:cubicBezTo>
                      <a:pt x="8763" y="3925"/>
                      <a:pt x="8727" y="3938"/>
                      <a:pt x="8692" y="3965"/>
                    </a:cubicBezTo>
                    <a:cubicBezTo>
                      <a:pt x="8644" y="3989"/>
                      <a:pt x="8632" y="4036"/>
                      <a:pt x="8632" y="4084"/>
                    </a:cubicBezTo>
                    <a:cubicBezTo>
                      <a:pt x="8632" y="4084"/>
                      <a:pt x="8632" y="4179"/>
                      <a:pt x="8513" y="4298"/>
                    </a:cubicBezTo>
                    <a:cubicBezTo>
                      <a:pt x="8453" y="4358"/>
                      <a:pt x="8453" y="4465"/>
                      <a:pt x="8513" y="4524"/>
                    </a:cubicBezTo>
                    <a:cubicBezTo>
                      <a:pt x="8543" y="4554"/>
                      <a:pt x="8584" y="4569"/>
                      <a:pt x="8626" y="4569"/>
                    </a:cubicBezTo>
                    <a:cubicBezTo>
                      <a:pt x="8668" y="4569"/>
                      <a:pt x="8709" y="4554"/>
                      <a:pt x="8739" y="4524"/>
                    </a:cubicBezTo>
                    <a:cubicBezTo>
                      <a:pt x="8823" y="4441"/>
                      <a:pt x="8882" y="4346"/>
                      <a:pt x="8918" y="4274"/>
                    </a:cubicBezTo>
                    <a:cubicBezTo>
                      <a:pt x="9180" y="4346"/>
                      <a:pt x="9739" y="4560"/>
                      <a:pt x="9989" y="4894"/>
                    </a:cubicBezTo>
                    <a:cubicBezTo>
                      <a:pt x="9906" y="5298"/>
                      <a:pt x="9573" y="5596"/>
                      <a:pt x="9144" y="5596"/>
                    </a:cubicBezTo>
                    <a:cubicBezTo>
                      <a:pt x="8704" y="5596"/>
                      <a:pt x="8334" y="5275"/>
                      <a:pt x="8287" y="4834"/>
                    </a:cubicBezTo>
                    <a:cubicBezTo>
                      <a:pt x="8287" y="4810"/>
                      <a:pt x="8275" y="4798"/>
                      <a:pt x="8263" y="4774"/>
                    </a:cubicBezTo>
                    <a:cubicBezTo>
                      <a:pt x="8156" y="4620"/>
                      <a:pt x="8108" y="4441"/>
                      <a:pt x="8108" y="4239"/>
                    </a:cubicBezTo>
                    <a:cubicBezTo>
                      <a:pt x="8108" y="3679"/>
                      <a:pt x="8573" y="3215"/>
                      <a:pt x="9144" y="3215"/>
                    </a:cubicBezTo>
                    <a:close/>
                    <a:moveTo>
                      <a:pt x="5441" y="298"/>
                    </a:moveTo>
                    <a:cubicBezTo>
                      <a:pt x="6013" y="298"/>
                      <a:pt x="6489" y="488"/>
                      <a:pt x="6858" y="845"/>
                    </a:cubicBezTo>
                    <a:cubicBezTo>
                      <a:pt x="7227" y="1226"/>
                      <a:pt x="7453" y="1738"/>
                      <a:pt x="7501" y="2369"/>
                    </a:cubicBezTo>
                    <a:cubicBezTo>
                      <a:pt x="7620" y="4060"/>
                      <a:pt x="7763" y="5001"/>
                      <a:pt x="7822" y="5334"/>
                    </a:cubicBezTo>
                    <a:lnTo>
                      <a:pt x="7822" y="5346"/>
                    </a:lnTo>
                    <a:cubicBezTo>
                      <a:pt x="7632" y="5453"/>
                      <a:pt x="7310" y="5632"/>
                      <a:pt x="6787" y="5763"/>
                    </a:cubicBezTo>
                    <a:lnTo>
                      <a:pt x="6525" y="5644"/>
                    </a:lnTo>
                    <a:cubicBezTo>
                      <a:pt x="6453" y="5608"/>
                      <a:pt x="6418" y="5548"/>
                      <a:pt x="6418" y="5477"/>
                    </a:cubicBezTo>
                    <a:lnTo>
                      <a:pt x="6418" y="4929"/>
                    </a:lnTo>
                    <a:cubicBezTo>
                      <a:pt x="6918" y="4596"/>
                      <a:pt x="7263" y="4024"/>
                      <a:pt x="7263" y="3370"/>
                    </a:cubicBezTo>
                    <a:lnTo>
                      <a:pt x="7263" y="3072"/>
                    </a:lnTo>
                    <a:cubicBezTo>
                      <a:pt x="7263" y="2869"/>
                      <a:pt x="7180" y="2691"/>
                      <a:pt x="7037" y="2560"/>
                    </a:cubicBezTo>
                    <a:cubicBezTo>
                      <a:pt x="6727" y="2274"/>
                      <a:pt x="6001" y="1798"/>
                      <a:pt x="4751" y="1667"/>
                    </a:cubicBezTo>
                    <a:cubicBezTo>
                      <a:pt x="4744" y="1666"/>
                      <a:pt x="4737" y="1666"/>
                      <a:pt x="4730" y="1666"/>
                    </a:cubicBezTo>
                    <a:cubicBezTo>
                      <a:pt x="4645" y="1666"/>
                      <a:pt x="4583" y="1733"/>
                      <a:pt x="4572" y="1822"/>
                    </a:cubicBezTo>
                    <a:cubicBezTo>
                      <a:pt x="4548" y="1905"/>
                      <a:pt x="4632" y="1977"/>
                      <a:pt x="4715" y="2000"/>
                    </a:cubicBezTo>
                    <a:cubicBezTo>
                      <a:pt x="5882" y="2119"/>
                      <a:pt x="6537" y="2548"/>
                      <a:pt x="6834" y="2798"/>
                    </a:cubicBezTo>
                    <a:cubicBezTo>
                      <a:pt x="6906" y="2858"/>
                      <a:pt x="6953" y="2965"/>
                      <a:pt x="6953" y="3072"/>
                    </a:cubicBezTo>
                    <a:lnTo>
                      <a:pt x="6953" y="3370"/>
                    </a:lnTo>
                    <a:cubicBezTo>
                      <a:pt x="6953" y="4215"/>
                      <a:pt x="6263" y="4894"/>
                      <a:pt x="5417" y="4894"/>
                    </a:cubicBezTo>
                    <a:cubicBezTo>
                      <a:pt x="4572" y="4894"/>
                      <a:pt x="3881" y="4215"/>
                      <a:pt x="3881" y="3370"/>
                    </a:cubicBezTo>
                    <a:lnTo>
                      <a:pt x="3881" y="3227"/>
                    </a:lnTo>
                    <a:cubicBezTo>
                      <a:pt x="3881" y="3167"/>
                      <a:pt x="3917" y="3108"/>
                      <a:pt x="3977" y="3084"/>
                    </a:cubicBezTo>
                    <a:cubicBezTo>
                      <a:pt x="4167" y="2965"/>
                      <a:pt x="4429" y="2750"/>
                      <a:pt x="4548" y="2393"/>
                    </a:cubicBezTo>
                    <a:cubicBezTo>
                      <a:pt x="4584" y="2310"/>
                      <a:pt x="4536" y="2215"/>
                      <a:pt x="4453" y="2203"/>
                    </a:cubicBezTo>
                    <a:cubicBezTo>
                      <a:pt x="4434" y="2198"/>
                      <a:pt x="4415" y="2196"/>
                      <a:pt x="4398" y="2196"/>
                    </a:cubicBezTo>
                    <a:cubicBezTo>
                      <a:pt x="4327" y="2196"/>
                      <a:pt x="4270" y="2234"/>
                      <a:pt x="4251" y="2310"/>
                    </a:cubicBezTo>
                    <a:cubicBezTo>
                      <a:pt x="4167" y="2572"/>
                      <a:pt x="3977" y="2727"/>
                      <a:pt x="3822" y="2810"/>
                    </a:cubicBezTo>
                    <a:cubicBezTo>
                      <a:pt x="3679" y="2905"/>
                      <a:pt x="3572" y="3072"/>
                      <a:pt x="3572" y="3227"/>
                    </a:cubicBezTo>
                    <a:lnTo>
                      <a:pt x="3572" y="3370"/>
                    </a:lnTo>
                    <a:cubicBezTo>
                      <a:pt x="3572" y="4024"/>
                      <a:pt x="3917" y="4584"/>
                      <a:pt x="4417" y="4929"/>
                    </a:cubicBezTo>
                    <a:lnTo>
                      <a:pt x="4417" y="5477"/>
                    </a:lnTo>
                    <a:cubicBezTo>
                      <a:pt x="4417" y="5548"/>
                      <a:pt x="4370" y="5608"/>
                      <a:pt x="4310" y="5644"/>
                    </a:cubicBezTo>
                    <a:lnTo>
                      <a:pt x="4048" y="5763"/>
                    </a:lnTo>
                    <a:cubicBezTo>
                      <a:pt x="3536" y="5632"/>
                      <a:pt x="3215" y="5453"/>
                      <a:pt x="3060" y="5346"/>
                    </a:cubicBezTo>
                    <a:lnTo>
                      <a:pt x="3060" y="5334"/>
                    </a:lnTo>
                    <a:cubicBezTo>
                      <a:pt x="3131" y="5001"/>
                      <a:pt x="3262" y="4060"/>
                      <a:pt x="3393" y="2369"/>
                    </a:cubicBezTo>
                    <a:cubicBezTo>
                      <a:pt x="3441" y="1738"/>
                      <a:pt x="3655" y="1226"/>
                      <a:pt x="4036" y="845"/>
                    </a:cubicBezTo>
                    <a:cubicBezTo>
                      <a:pt x="4393" y="488"/>
                      <a:pt x="4882" y="298"/>
                      <a:pt x="5441" y="298"/>
                    </a:cubicBezTo>
                    <a:close/>
                    <a:moveTo>
                      <a:pt x="2750" y="5465"/>
                    </a:moveTo>
                    <a:cubicBezTo>
                      <a:pt x="2786" y="5501"/>
                      <a:pt x="2810" y="5572"/>
                      <a:pt x="2869" y="5596"/>
                    </a:cubicBezTo>
                    <a:cubicBezTo>
                      <a:pt x="3000" y="5691"/>
                      <a:pt x="3239" y="5822"/>
                      <a:pt x="3584" y="5941"/>
                    </a:cubicBezTo>
                    <a:lnTo>
                      <a:pt x="3155" y="6144"/>
                    </a:lnTo>
                    <a:lnTo>
                      <a:pt x="2655" y="6001"/>
                    </a:lnTo>
                    <a:cubicBezTo>
                      <a:pt x="2512" y="5953"/>
                      <a:pt x="2512" y="5953"/>
                      <a:pt x="2512" y="5906"/>
                    </a:cubicBezTo>
                    <a:lnTo>
                      <a:pt x="2512" y="5691"/>
                    </a:lnTo>
                    <a:cubicBezTo>
                      <a:pt x="2572" y="5656"/>
                      <a:pt x="2619" y="5608"/>
                      <a:pt x="2667" y="5572"/>
                    </a:cubicBezTo>
                    <a:cubicBezTo>
                      <a:pt x="2691" y="5536"/>
                      <a:pt x="2727" y="5513"/>
                      <a:pt x="2750" y="5465"/>
                    </a:cubicBezTo>
                    <a:close/>
                    <a:moveTo>
                      <a:pt x="8096" y="5239"/>
                    </a:moveTo>
                    <a:cubicBezTo>
                      <a:pt x="8180" y="5417"/>
                      <a:pt x="8323" y="5572"/>
                      <a:pt x="8477" y="5691"/>
                    </a:cubicBezTo>
                    <a:lnTo>
                      <a:pt x="8477" y="6025"/>
                    </a:lnTo>
                    <a:lnTo>
                      <a:pt x="8489" y="6025"/>
                    </a:lnTo>
                    <a:lnTo>
                      <a:pt x="7977" y="6287"/>
                    </a:lnTo>
                    <a:cubicBezTo>
                      <a:pt x="7977" y="6287"/>
                      <a:pt x="7965" y="6287"/>
                      <a:pt x="7965" y="6263"/>
                    </a:cubicBezTo>
                    <a:lnTo>
                      <a:pt x="7227" y="5941"/>
                    </a:lnTo>
                    <a:cubicBezTo>
                      <a:pt x="7596" y="5822"/>
                      <a:pt x="7822" y="5667"/>
                      <a:pt x="7942" y="5596"/>
                    </a:cubicBezTo>
                    <a:cubicBezTo>
                      <a:pt x="8049" y="5525"/>
                      <a:pt x="8108" y="5406"/>
                      <a:pt x="8096" y="5275"/>
                    </a:cubicBezTo>
                    <a:lnTo>
                      <a:pt x="8096" y="5239"/>
                    </a:lnTo>
                    <a:close/>
                    <a:moveTo>
                      <a:pt x="2203" y="5870"/>
                    </a:moveTo>
                    <a:lnTo>
                      <a:pt x="2203" y="5929"/>
                    </a:lnTo>
                    <a:cubicBezTo>
                      <a:pt x="2203" y="5953"/>
                      <a:pt x="2203" y="5989"/>
                      <a:pt x="2215" y="6013"/>
                    </a:cubicBezTo>
                    <a:lnTo>
                      <a:pt x="1857" y="6370"/>
                    </a:lnTo>
                    <a:lnTo>
                      <a:pt x="1500" y="6013"/>
                    </a:lnTo>
                    <a:cubicBezTo>
                      <a:pt x="1512" y="5989"/>
                      <a:pt x="1512" y="5953"/>
                      <a:pt x="1512" y="5929"/>
                    </a:cubicBezTo>
                    <a:lnTo>
                      <a:pt x="1512" y="5870"/>
                    </a:lnTo>
                    <a:cubicBezTo>
                      <a:pt x="1619" y="5894"/>
                      <a:pt x="1726" y="5929"/>
                      <a:pt x="1834" y="5929"/>
                    </a:cubicBezTo>
                    <a:lnTo>
                      <a:pt x="1857" y="5929"/>
                    </a:lnTo>
                    <a:cubicBezTo>
                      <a:pt x="1976" y="5929"/>
                      <a:pt x="2096" y="5906"/>
                      <a:pt x="2203" y="5870"/>
                    </a:cubicBezTo>
                    <a:close/>
                    <a:moveTo>
                      <a:pt x="9525" y="5882"/>
                    </a:moveTo>
                    <a:lnTo>
                      <a:pt x="9525" y="6048"/>
                    </a:lnTo>
                    <a:cubicBezTo>
                      <a:pt x="9525" y="6108"/>
                      <a:pt x="9537" y="6144"/>
                      <a:pt x="9573" y="6191"/>
                    </a:cubicBezTo>
                    <a:lnTo>
                      <a:pt x="9394" y="6322"/>
                    </a:lnTo>
                    <a:cubicBezTo>
                      <a:pt x="9323" y="6394"/>
                      <a:pt x="9236" y="6429"/>
                      <a:pt x="9151" y="6429"/>
                    </a:cubicBezTo>
                    <a:cubicBezTo>
                      <a:pt x="9067" y="6429"/>
                      <a:pt x="8983" y="6394"/>
                      <a:pt x="8918" y="6322"/>
                    </a:cubicBezTo>
                    <a:lnTo>
                      <a:pt x="8763" y="6191"/>
                    </a:lnTo>
                    <a:cubicBezTo>
                      <a:pt x="8799" y="6144"/>
                      <a:pt x="8811" y="6084"/>
                      <a:pt x="8811" y="6048"/>
                    </a:cubicBezTo>
                    <a:lnTo>
                      <a:pt x="8811" y="5882"/>
                    </a:lnTo>
                    <a:cubicBezTo>
                      <a:pt x="8918" y="5906"/>
                      <a:pt x="9037" y="5941"/>
                      <a:pt x="9168" y="5941"/>
                    </a:cubicBezTo>
                    <a:cubicBezTo>
                      <a:pt x="9287" y="5941"/>
                      <a:pt x="9406" y="5929"/>
                      <a:pt x="9525" y="5882"/>
                    </a:cubicBezTo>
                    <a:close/>
                    <a:moveTo>
                      <a:pt x="6096" y="5096"/>
                    </a:moveTo>
                    <a:lnTo>
                      <a:pt x="6096" y="5477"/>
                    </a:lnTo>
                    <a:cubicBezTo>
                      <a:pt x="6096" y="5667"/>
                      <a:pt x="6215" y="5846"/>
                      <a:pt x="6394" y="5941"/>
                    </a:cubicBezTo>
                    <a:lnTo>
                      <a:pt x="6632" y="6048"/>
                    </a:lnTo>
                    <a:cubicBezTo>
                      <a:pt x="6406" y="6489"/>
                      <a:pt x="5941" y="6787"/>
                      <a:pt x="5417" y="6787"/>
                    </a:cubicBezTo>
                    <a:cubicBezTo>
                      <a:pt x="4894" y="6787"/>
                      <a:pt x="4441" y="6501"/>
                      <a:pt x="4203" y="6048"/>
                    </a:cubicBezTo>
                    <a:lnTo>
                      <a:pt x="4441" y="5941"/>
                    </a:lnTo>
                    <a:cubicBezTo>
                      <a:pt x="4620" y="5870"/>
                      <a:pt x="4739" y="5691"/>
                      <a:pt x="4739" y="5477"/>
                    </a:cubicBezTo>
                    <a:lnTo>
                      <a:pt x="4739" y="5096"/>
                    </a:lnTo>
                    <a:cubicBezTo>
                      <a:pt x="4941" y="5179"/>
                      <a:pt x="5179" y="5227"/>
                      <a:pt x="5417" y="5227"/>
                    </a:cubicBezTo>
                    <a:cubicBezTo>
                      <a:pt x="5656" y="5227"/>
                      <a:pt x="5894" y="5179"/>
                      <a:pt x="6096" y="5096"/>
                    </a:cubicBezTo>
                    <a:close/>
                    <a:moveTo>
                      <a:pt x="5417" y="0"/>
                    </a:moveTo>
                    <a:cubicBezTo>
                      <a:pt x="4763" y="0"/>
                      <a:pt x="4215" y="226"/>
                      <a:pt x="3786" y="643"/>
                    </a:cubicBezTo>
                    <a:cubicBezTo>
                      <a:pt x="3346" y="1060"/>
                      <a:pt x="3096" y="1655"/>
                      <a:pt x="3048" y="2346"/>
                    </a:cubicBezTo>
                    <a:cubicBezTo>
                      <a:pt x="3036" y="2548"/>
                      <a:pt x="3024" y="2703"/>
                      <a:pt x="3012" y="2881"/>
                    </a:cubicBezTo>
                    <a:lnTo>
                      <a:pt x="1524" y="2881"/>
                    </a:lnTo>
                    <a:cubicBezTo>
                      <a:pt x="964" y="2881"/>
                      <a:pt x="512" y="3334"/>
                      <a:pt x="512" y="3893"/>
                    </a:cubicBezTo>
                    <a:lnTo>
                      <a:pt x="512" y="3917"/>
                    </a:lnTo>
                    <a:cubicBezTo>
                      <a:pt x="512" y="4048"/>
                      <a:pt x="536" y="4167"/>
                      <a:pt x="595" y="4286"/>
                    </a:cubicBezTo>
                    <a:lnTo>
                      <a:pt x="667" y="4453"/>
                    </a:lnTo>
                    <a:lnTo>
                      <a:pt x="667" y="4703"/>
                    </a:lnTo>
                    <a:cubicBezTo>
                      <a:pt x="667" y="5120"/>
                      <a:pt x="881" y="5477"/>
                      <a:pt x="1179" y="5703"/>
                    </a:cubicBezTo>
                    <a:lnTo>
                      <a:pt x="1179" y="5929"/>
                    </a:lnTo>
                    <a:cubicBezTo>
                      <a:pt x="1179" y="5953"/>
                      <a:pt x="1167" y="5989"/>
                      <a:pt x="1131" y="5989"/>
                    </a:cubicBezTo>
                    <a:lnTo>
                      <a:pt x="476" y="6179"/>
                    </a:lnTo>
                    <a:cubicBezTo>
                      <a:pt x="191" y="6251"/>
                      <a:pt x="0" y="6513"/>
                      <a:pt x="0" y="6810"/>
                    </a:cubicBezTo>
                    <a:lnTo>
                      <a:pt x="0" y="8120"/>
                    </a:lnTo>
                    <a:cubicBezTo>
                      <a:pt x="0" y="8215"/>
                      <a:pt x="71" y="8287"/>
                      <a:pt x="167" y="8287"/>
                    </a:cubicBezTo>
                    <a:cubicBezTo>
                      <a:pt x="250" y="8287"/>
                      <a:pt x="333" y="8215"/>
                      <a:pt x="333" y="8120"/>
                    </a:cubicBezTo>
                    <a:lnTo>
                      <a:pt x="333" y="6810"/>
                    </a:lnTo>
                    <a:cubicBezTo>
                      <a:pt x="333" y="6668"/>
                      <a:pt x="429" y="6513"/>
                      <a:pt x="583" y="6477"/>
                    </a:cubicBezTo>
                    <a:lnTo>
                      <a:pt x="1238" y="6287"/>
                    </a:lnTo>
                    <a:cubicBezTo>
                      <a:pt x="1262" y="6287"/>
                      <a:pt x="1286" y="6263"/>
                      <a:pt x="1310" y="6251"/>
                    </a:cubicBezTo>
                    <a:lnTo>
                      <a:pt x="1715" y="6656"/>
                    </a:lnTo>
                    <a:lnTo>
                      <a:pt x="1715" y="8108"/>
                    </a:lnTo>
                    <a:cubicBezTo>
                      <a:pt x="1715" y="8203"/>
                      <a:pt x="1786" y="8275"/>
                      <a:pt x="1881" y="8275"/>
                    </a:cubicBezTo>
                    <a:cubicBezTo>
                      <a:pt x="1965" y="8275"/>
                      <a:pt x="2036" y="8203"/>
                      <a:pt x="2036" y="8108"/>
                    </a:cubicBezTo>
                    <a:lnTo>
                      <a:pt x="2036" y="6656"/>
                    </a:lnTo>
                    <a:lnTo>
                      <a:pt x="2441" y="6251"/>
                    </a:lnTo>
                    <a:cubicBezTo>
                      <a:pt x="2500" y="6287"/>
                      <a:pt x="2548" y="6298"/>
                      <a:pt x="2596" y="6310"/>
                    </a:cubicBezTo>
                    <a:lnTo>
                      <a:pt x="2750" y="6358"/>
                    </a:lnTo>
                    <a:cubicBezTo>
                      <a:pt x="2536" y="6501"/>
                      <a:pt x="2393" y="6751"/>
                      <a:pt x="2393" y="7037"/>
                    </a:cubicBezTo>
                    <a:lnTo>
                      <a:pt x="2393" y="8120"/>
                    </a:lnTo>
                    <a:cubicBezTo>
                      <a:pt x="2393" y="8215"/>
                      <a:pt x="2465" y="8287"/>
                      <a:pt x="2560" y="8287"/>
                    </a:cubicBezTo>
                    <a:cubicBezTo>
                      <a:pt x="2643" y="8287"/>
                      <a:pt x="2727" y="8215"/>
                      <a:pt x="2727" y="8120"/>
                    </a:cubicBezTo>
                    <a:lnTo>
                      <a:pt x="2727" y="7037"/>
                    </a:lnTo>
                    <a:cubicBezTo>
                      <a:pt x="2727" y="6834"/>
                      <a:pt x="2846" y="6656"/>
                      <a:pt x="3036" y="6560"/>
                    </a:cubicBezTo>
                    <a:lnTo>
                      <a:pt x="3941" y="6156"/>
                    </a:lnTo>
                    <a:cubicBezTo>
                      <a:pt x="4227" y="6727"/>
                      <a:pt x="4810" y="7096"/>
                      <a:pt x="5441" y="7096"/>
                    </a:cubicBezTo>
                    <a:cubicBezTo>
                      <a:pt x="6084" y="7096"/>
                      <a:pt x="6668" y="6739"/>
                      <a:pt x="6953" y="6156"/>
                    </a:cubicBezTo>
                    <a:lnTo>
                      <a:pt x="7858" y="6560"/>
                    </a:lnTo>
                    <a:cubicBezTo>
                      <a:pt x="8049" y="6656"/>
                      <a:pt x="8168" y="6834"/>
                      <a:pt x="8168" y="7037"/>
                    </a:cubicBezTo>
                    <a:lnTo>
                      <a:pt x="8168" y="8120"/>
                    </a:lnTo>
                    <a:cubicBezTo>
                      <a:pt x="8168" y="8215"/>
                      <a:pt x="8239" y="8287"/>
                      <a:pt x="8334" y="8287"/>
                    </a:cubicBezTo>
                    <a:cubicBezTo>
                      <a:pt x="8418" y="8287"/>
                      <a:pt x="8501" y="8215"/>
                      <a:pt x="8501" y="8120"/>
                    </a:cubicBezTo>
                    <a:lnTo>
                      <a:pt x="8501" y="7037"/>
                    </a:lnTo>
                    <a:cubicBezTo>
                      <a:pt x="8501" y="6834"/>
                      <a:pt x="8418" y="6656"/>
                      <a:pt x="8299" y="6501"/>
                    </a:cubicBezTo>
                    <a:lnTo>
                      <a:pt x="8537" y="6382"/>
                    </a:lnTo>
                    <a:lnTo>
                      <a:pt x="8715" y="6560"/>
                    </a:lnTo>
                    <a:cubicBezTo>
                      <a:pt x="8858" y="6679"/>
                      <a:pt x="9013" y="6739"/>
                      <a:pt x="9180" y="6739"/>
                    </a:cubicBezTo>
                    <a:cubicBezTo>
                      <a:pt x="9346" y="6739"/>
                      <a:pt x="9513" y="6679"/>
                      <a:pt x="9644" y="6560"/>
                    </a:cubicBezTo>
                    <a:lnTo>
                      <a:pt x="9823" y="6382"/>
                    </a:lnTo>
                    <a:lnTo>
                      <a:pt x="10358" y="6656"/>
                    </a:lnTo>
                    <a:cubicBezTo>
                      <a:pt x="10478" y="6715"/>
                      <a:pt x="10549" y="6834"/>
                      <a:pt x="10549" y="6965"/>
                    </a:cubicBezTo>
                    <a:lnTo>
                      <a:pt x="10549" y="8144"/>
                    </a:lnTo>
                    <a:cubicBezTo>
                      <a:pt x="10549" y="8227"/>
                      <a:pt x="10620" y="8299"/>
                      <a:pt x="10716" y="8299"/>
                    </a:cubicBezTo>
                    <a:cubicBezTo>
                      <a:pt x="10799" y="8299"/>
                      <a:pt x="10882" y="8227"/>
                      <a:pt x="10882" y="8144"/>
                    </a:cubicBezTo>
                    <a:lnTo>
                      <a:pt x="10882" y="6965"/>
                    </a:lnTo>
                    <a:cubicBezTo>
                      <a:pt x="10823" y="6703"/>
                      <a:pt x="10692" y="6477"/>
                      <a:pt x="10466" y="6358"/>
                    </a:cubicBezTo>
                    <a:lnTo>
                      <a:pt x="9823" y="6025"/>
                    </a:lnTo>
                    <a:lnTo>
                      <a:pt x="9823" y="6013"/>
                    </a:lnTo>
                    <a:lnTo>
                      <a:pt x="9823" y="5691"/>
                    </a:lnTo>
                    <a:cubicBezTo>
                      <a:pt x="10097" y="5501"/>
                      <a:pt x="10275" y="5227"/>
                      <a:pt x="10311" y="4882"/>
                    </a:cubicBezTo>
                    <a:cubicBezTo>
                      <a:pt x="10430" y="4679"/>
                      <a:pt x="10489" y="4453"/>
                      <a:pt x="10489" y="4215"/>
                    </a:cubicBezTo>
                    <a:cubicBezTo>
                      <a:pt x="10489" y="3786"/>
                      <a:pt x="10287" y="3381"/>
                      <a:pt x="9954" y="3143"/>
                    </a:cubicBezTo>
                    <a:cubicBezTo>
                      <a:pt x="9977" y="3084"/>
                      <a:pt x="9989" y="3012"/>
                      <a:pt x="9989" y="2953"/>
                    </a:cubicBezTo>
                    <a:cubicBezTo>
                      <a:pt x="9989" y="2536"/>
                      <a:pt x="9620" y="2191"/>
                      <a:pt x="9156" y="2191"/>
                    </a:cubicBezTo>
                    <a:cubicBezTo>
                      <a:pt x="8692" y="2191"/>
                      <a:pt x="8323" y="2524"/>
                      <a:pt x="8323" y="2953"/>
                    </a:cubicBezTo>
                    <a:cubicBezTo>
                      <a:pt x="8323" y="3024"/>
                      <a:pt x="8334" y="3084"/>
                      <a:pt x="8346" y="3143"/>
                    </a:cubicBezTo>
                    <a:cubicBezTo>
                      <a:pt x="8156" y="3286"/>
                      <a:pt x="8013" y="3477"/>
                      <a:pt x="7906" y="3715"/>
                    </a:cubicBezTo>
                    <a:cubicBezTo>
                      <a:pt x="7858" y="3334"/>
                      <a:pt x="7834" y="2869"/>
                      <a:pt x="7787" y="2346"/>
                    </a:cubicBezTo>
                    <a:cubicBezTo>
                      <a:pt x="7739" y="1655"/>
                      <a:pt x="7489" y="1060"/>
                      <a:pt x="7060" y="643"/>
                    </a:cubicBezTo>
                    <a:cubicBezTo>
                      <a:pt x="6644" y="226"/>
                      <a:pt x="6072" y="0"/>
                      <a:pt x="54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7"/>
              <p:cNvSpPr/>
              <p:nvPr/>
            </p:nvSpPr>
            <p:spPr>
              <a:xfrm>
                <a:off x="6089408" y="3637503"/>
                <a:ext cx="10662" cy="36029"/>
              </a:xfrm>
              <a:custGeom>
                <a:rect b="b" l="l" r="r" t="t"/>
                <a:pathLst>
                  <a:path extrusionOk="0" h="1132" w="335">
                    <a:moveTo>
                      <a:pt x="167" y="1"/>
                    </a:moveTo>
                    <a:cubicBezTo>
                      <a:pt x="72" y="1"/>
                      <a:pt x="1" y="84"/>
                      <a:pt x="1" y="167"/>
                    </a:cubicBezTo>
                    <a:lnTo>
                      <a:pt x="1" y="977"/>
                    </a:lnTo>
                    <a:cubicBezTo>
                      <a:pt x="1" y="1060"/>
                      <a:pt x="72" y="1132"/>
                      <a:pt x="167" y="1132"/>
                    </a:cubicBezTo>
                    <a:cubicBezTo>
                      <a:pt x="251" y="1132"/>
                      <a:pt x="322" y="1060"/>
                      <a:pt x="322" y="977"/>
                    </a:cubicBezTo>
                    <a:lnTo>
                      <a:pt x="322" y="167"/>
                    </a:lnTo>
                    <a:cubicBezTo>
                      <a:pt x="334" y="84"/>
                      <a:pt x="251" y="1"/>
                      <a:pt x="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5" name="Google Shape;315;p47"/>
          <p:cNvGrpSpPr/>
          <p:nvPr/>
        </p:nvGrpSpPr>
        <p:grpSpPr>
          <a:xfrm>
            <a:off x="6882573" y="2677106"/>
            <a:ext cx="914420" cy="914420"/>
            <a:chOff x="6719750" y="1887150"/>
            <a:chExt cx="684600" cy="684600"/>
          </a:xfrm>
        </p:grpSpPr>
        <p:sp>
          <p:nvSpPr>
            <p:cNvPr id="316" name="Google Shape;316;p47"/>
            <p:cNvSpPr/>
            <p:nvPr/>
          </p:nvSpPr>
          <p:spPr>
            <a:xfrm>
              <a:off x="6719750" y="1887150"/>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 name="Google Shape;317;p47"/>
            <p:cNvGrpSpPr/>
            <p:nvPr/>
          </p:nvGrpSpPr>
          <p:grpSpPr>
            <a:xfrm>
              <a:off x="6878853" y="2037475"/>
              <a:ext cx="366392" cy="383955"/>
              <a:chOff x="3539102" y="2427549"/>
              <a:chExt cx="355099" cy="355481"/>
            </a:xfrm>
          </p:grpSpPr>
          <p:sp>
            <p:nvSpPr>
              <p:cNvPr id="318" name="Google Shape;318;p47"/>
              <p:cNvSpPr/>
              <p:nvPr/>
            </p:nvSpPr>
            <p:spPr>
              <a:xfrm>
                <a:off x="3539102" y="2561320"/>
                <a:ext cx="355099" cy="221710"/>
              </a:xfrm>
              <a:custGeom>
                <a:rect b="b" l="l" r="r" t="t"/>
                <a:pathLst>
                  <a:path extrusionOk="0" h="6966" w="11157">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7"/>
              <p:cNvSpPr/>
              <p:nvPr/>
            </p:nvSpPr>
            <p:spPr>
              <a:xfrm>
                <a:off x="3544417" y="2427549"/>
                <a:ext cx="339568" cy="205415"/>
              </a:xfrm>
              <a:custGeom>
                <a:rect b="b" l="l" r="r" t="t"/>
                <a:pathLst>
                  <a:path extrusionOk="0" h="6454" w="10669">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0" name="Google Shape;320;p47"/>
          <p:cNvGrpSpPr/>
          <p:nvPr/>
        </p:nvGrpSpPr>
        <p:grpSpPr>
          <a:xfrm>
            <a:off x="6882583" y="305560"/>
            <a:ext cx="914420" cy="914420"/>
            <a:chOff x="5343938" y="1601238"/>
            <a:chExt cx="684600" cy="684600"/>
          </a:xfrm>
        </p:grpSpPr>
        <p:sp>
          <p:nvSpPr>
            <p:cNvPr id="321" name="Google Shape;321;p47"/>
            <p:cNvSpPr/>
            <p:nvPr/>
          </p:nvSpPr>
          <p:spPr>
            <a:xfrm>
              <a:off x="5343938" y="1601238"/>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 name="Google Shape;322;p47"/>
            <p:cNvGrpSpPr/>
            <p:nvPr/>
          </p:nvGrpSpPr>
          <p:grpSpPr>
            <a:xfrm>
              <a:off x="5449957" y="1785560"/>
              <a:ext cx="472602" cy="315978"/>
              <a:chOff x="4048787" y="2977019"/>
              <a:chExt cx="283488" cy="198604"/>
            </a:xfrm>
          </p:grpSpPr>
          <p:sp>
            <p:nvSpPr>
              <p:cNvPr id="323" name="Google Shape;323;p47"/>
              <p:cNvSpPr/>
              <p:nvPr/>
            </p:nvSpPr>
            <p:spPr>
              <a:xfrm>
                <a:off x="4277659" y="3015880"/>
                <a:ext cx="25048" cy="19128"/>
              </a:xfrm>
              <a:custGeom>
                <a:rect b="b" l="l" r="r" t="t"/>
                <a:pathLst>
                  <a:path extrusionOk="0" h="601" w="787">
                    <a:moveTo>
                      <a:pt x="157" y="1"/>
                    </a:moveTo>
                    <a:cubicBezTo>
                      <a:pt x="113" y="1"/>
                      <a:pt x="70" y="22"/>
                      <a:pt x="49" y="65"/>
                    </a:cubicBezTo>
                    <a:cubicBezTo>
                      <a:pt x="1" y="125"/>
                      <a:pt x="13" y="220"/>
                      <a:pt x="84" y="256"/>
                    </a:cubicBezTo>
                    <a:cubicBezTo>
                      <a:pt x="239" y="363"/>
                      <a:pt x="382" y="470"/>
                      <a:pt x="549" y="577"/>
                    </a:cubicBezTo>
                    <a:cubicBezTo>
                      <a:pt x="584" y="589"/>
                      <a:pt x="608" y="601"/>
                      <a:pt x="620" y="601"/>
                    </a:cubicBezTo>
                    <a:cubicBezTo>
                      <a:pt x="668" y="601"/>
                      <a:pt x="715" y="589"/>
                      <a:pt x="739" y="541"/>
                    </a:cubicBezTo>
                    <a:cubicBezTo>
                      <a:pt x="787" y="482"/>
                      <a:pt x="775" y="398"/>
                      <a:pt x="703" y="351"/>
                    </a:cubicBezTo>
                    <a:cubicBezTo>
                      <a:pt x="537" y="232"/>
                      <a:pt x="382" y="125"/>
                      <a:pt x="239" y="29"/>
                    </a:cubicBezTo>
                    <a:cubicBezTo>
                      <a:pt x="215" y="10"/>
                      <a:pt x="186" y="1"/>
                      <a:pt x="1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7"/>
              <p:cNvSpPr/>
              <p:nvPr/>
            </p:nvSpPr>
            <p:spPr>
              <a:xfrm>
                <a:off x="4101462" y="2977019"/>
                <a:ext cx="165630" cy="42458"/>
              </a:xfrm>
              <a:custGeom>
                <a:rect b="b" l="l" r="r" t="t"/>
                <a:pathLst>
                  <a:path extrusionOk="0" h="1334" w="5204">
                    <a:moveTo>
                      <a:pt x="2810" y="0"/>
                    </a:moveTo>
                    <a:cubicBezTo>
                      <a:pt x="2132" y="0"/>
                      <a:pt x="1239" y="357"/>
                      <a:pt x="84" y="1084"/>
                    </a:cubicBezTo>
                    <a:cubicBezTo>
                      <a:pt x="24" y="1119"/>
                      <a:pt x="1" y="1215"/>
                      <a:pt x="48" y="1274"/>
                    </a:cubicBezTo>
                    <a:cubicBezTo>
                      <a:pt x="72" y="1322"/>
                      <a:pt x="120" y="1334"/>
                      <a:pt x="167" y="1334"/>
                    </a:cubicBezTo>
                    <a:cubicBezTo>
                      <a:pt x="191" y="1334"/>
                      <a:pt x="203" y="1334"/>
                      <a:pt x="239" y="1322"/>
                    </a:cubicBezTo>
                    <a:cubicBezTo>
                      <a:pt x="1334" y="619"/>
                      <a:pt x="2167" y="274"/>
                      <a:pt x="2798" y="274"/>
                    </a:cubicBezTo>
                    <a:cubicBezTo>
                      <a:pt x="3346" y="274"/>
                      <a:pt x="4061" y="524"/>
                      <a:pt x="4965" y="1060"/>
                    </a:cubicBezTo>
                    <a:cubicBezTo>
                      <a:pt x="4987" y="1077"/>
                      <a:pt x="5014" y="1085"/>
                      <a:pt x="5041" y="1085"/>
                    </a:cubicBezTo>
                    <a:cubicBezTo>
                      <a:pt x="5088" y="1085"/>
                      <a:pt x="5138" y="1062"/>
                      <a:pt x="5168" y="1024"/>
                    </a:cubicBezTo>
                    <a:cubicBezTo>
                      <a:pt x="5204" y="953"/>
                      <a:pt x="5180" y="869"/>
                      <a:pt x="5120" y="834"/>
                    </a:cubicBezTo>
                    <a:cubicBezTo>
                      <a:pt x="4168" y="262"/>
                      <a:pt x="3406" y="0"/>
                      <a:pt x="28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7"/>
              <p:cNvSpPr/>
              <p:nvPr/>
            </p:nvSpPr>
            <p:spPr>
              <a:xfrm>
                <a:off x="4048787" y="3000508"/>
                <a:ext cx="283488" cy="175115"/>
              </a:xfrm>
              <a:custGeom>
                <a:rect b="b" l="l" r="r" t="t"/>
                <a:pathLst>
                  <a:path extrusionOk="0" h="5502" w="8907">
                    <a:moveTo>
                      <a:pt x="4453" y="286"/>
                    </a:moveTo>
                    <a:cubicBezTo>
                      <a:pt x="5596" y="286"/>
                      <a:pt x="7894" y="2072"/>
                      <a:pt x="8561" y="2620"/>
                    </a:cubicBezTo>
                    <a:cubicBezTo>
                      <a:pt x="8609" y="2655"/>
                      <a:pt x="8621" y="2691"/>
                      <a:pt x="8621" y="2751"/>
                    </a:cubicBezTo>
                    <a:cubicBezTo>
                      <a:pt x="8621" y="2810"/>
                      <a:pt x="8609" y="2858"/>
                      <a:pt x="8561" y="2894"/>
                    </a:cubicBezTo>
                    <a:cubicBezTo>
                      <a:pt x="7894" y="3441"/>
                      <a:pt x="5596" y="5227"/>
                      <a:pt x="4453" y="5227"/>
                    </a:cubicBezTo>
                    <a:cubicBezTo>
                      <a:pt x="3310" y="5227"/>
                      <a:pt x="1013" y="3441"/>
                      <a:pt x="346" y="2894"/>
                    </a:cubicBezTo>
                    <a:cubicBezTo>
                      <a:pt x="298" y="2858"/>
                      <a:pt x="286" y="2810"/>
                      <a:pt x="286" y="2751"/>
                    </a:cubicBezTo>
                    <a:cubicBezTo>
                      <a:pt x="286" y="2691"/>
                      <a:pt x="310" y="2655"/>
                      <a:pt x="346" y="2620"/>
                    </a:cubicBezTo>
                    <a:cubicBezTo>
                      <a:pt x="1013" y="2072"/>
                      <a:pt x="3310" y="286"/>
                      <a:pt x="4453" y="286"/>
                    </a:cubicBezTo>
                    <a:close/>
                    <a:moveTo>
                      <a:pt x="4453" y="0"/>
                    </a:moveTo>
                    <a:cubicBezTo>
                      <a:pt x="3251" y="0"/>
                      <a:pt x="1060" y="1679"/>
                      <a:pt x="167" y="2405"/>
                    </a:cubicBezTo>
                    <a:cubicBezTo>
                      <a:pt x="60" y="2501"/>
                      <a:pt x="1" y="2620"/>
                      <a:pt x="1" y="2751"/>
                    </a:cubicBezTo>
                    <a:cubicBezTo>
                      <a:pt x="1" y="2882"/>
                      <a:pt x="60" y="3025"/>
                      <a:pt x="167" y="3096"/>
                    </a:cubicBezTo>
                    <a:cubicBezTo>
                      <a:pt x="1060" y="3822"/>
                      <a:pt x="3251" y="5501"/>
                      <a:pt x="4453" y="5501"/>
                    </a:cubicBezTo>
                    <a:cubicBezTo>
                      <a:pt x="5656" y="5501"/>
                      <a:pt x="7847" y="3822"/>
                      <a:pt x="8740" y="3096"/>
                    </a:cubicBezTo>
                    <a:cubicBezTo>
                      <a:pt x="8847" y="3001"/>
                      <a:pt x="8906" y="2882"/>
                      <a:pt x="8906" y="2751"/>
                    </a:cubicBezTo>
                    <a:cubicBezTo>
                      <a:pt x="8906" y="2620"/>
                      <a:pt x="8847" y="2501"/>
                      <a:pt x="8740" y="2405"/>
                    </a:cubicBezTo>
                    <a:cubicBezTo>
                      <a:pt x="7847" y="1679"/>
                      <a:pt x="5656" y="0"/>
                      <a:pt x="44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7"/>
              <p:cNvSpPr/>
              <p:nvPr/>
            </p:nvSpPr>
            <p:spPr>
              <a:xfrm>
                <a:off x="4126478" y="3024347"/>
                <a:ext cx="129220" cy="127437"/>
              </a:xfrm>
              <a:custGeom>
                <a:rect b="b" l="l" r="r" t="t"/>
                <a:pathLst>
                  <a:path extrusionOk="0" h="4004" w="4060">
                    <a:moveTo>
                      <a:pt x="2016" y="0"/>
                    </a:moveTo>
                    <a:cubicBezTo>
                      <a:pt x="1995" y="0"/>
                      <a:pt x="1974" y="1"/>
                      <a:pt x="1953" y="1"/>
                    </a:cubicBezTo>
                    <a:cubicBezTo>
                      <a:pt x="893" y="25"/>
                      <a:pt x="48" y="894"/>
                      <a:pt x="12" y="1930"/>
                    </a:cubicBezTo>
                    <a:cubicBezTo>
                      <a:pt x="0" y="2454"/>
                      <a:pt x="179" y="2942"/>
                      <a:pt x="512" y="3299"/>
                    </a:cubicBezTo>
                    <a:cubicBezTo>
                      <a:pt x="542" y="3329"/>
                      <a:pt x="578" y="3344"/>
                      <a:pt x="613" y="3344"/>
                    </a:cubicBezTo>
                    <a:cubicBezTo>
                      <a:pt x="649" y="3344"/>
                      <a:pt x="685" y="3329"/>
                      <a:pt x="715" y="3299"/>
                    </a:cubicBezTo>
                    <a:cubicBezTo>
                      <a:pt x="762" y="3252"/>
                      <a:pt x="774" y="3169"/>
                      <a:pt x="715" y="3109"/>
                    </a:cubicBezTo>
                    <a:cubicBezTo>
                      <a:pt x="429" y="2776"/>
                      <a:pt x="286" y="2359"/>
                      <a:pt x="298" y="1906"/>
                    </a:cubicBezTo>
                    <a:cubicBezTo>
                      <a:pt x="346" y="1025"/>
                      <a:pt x="1060" y="299"/>
                      <a:pt x="1941" y="263"/>
                    </a:cubicBezTo>
                    <a:cubicBezTo>
                      <a:pt x="1969" y="262"/>
                      <a:pt x="1996" y="261"/>
                      <a:pt x="2024" y="261"/>
                    </a:cubicBezTo>
                    <a:cubicBezTo>
                      <a:pt x="2975" y="261"/>
                      <a:pt x="3762" y="1053"/>
                      <a:pt x="3739" y="2026"/>
                    </a:cubicBezTo>
                    <a:cubicBezTo>
                      <a:pt x="3727" y="2930"/>
                      <a:pt x="2977" y="3692"/>
                      <a:pt x="2072" y="3716"/>
                    </a:cubicBezTo>
                    <a:cubicBezTo>
                      <a:pt x="2050" y="3717"/>
                      <a:pt x="2027" y="3717"/>
                      <a:pt x="2005" y="3717"/>
                    </a:cubicBezTo>
                    <a:cubicBezTo>
                      <a:pt x="1717" y="3717"/>
                      <a:pt x="1423" y="3646"/>
                      <a:pt x="1191" y="3514"/>
                    </a:cubicBezTo>
                    <a:cubicBezTo>
                      <a:pt x="1167" y="3500"/>
                      <a:pt x="1144" y="3493"/>
                      <a:pt x="1121" y="3493"/>
                    </a:cubicBezTo>
                    <a:cubicBezTo>
                      <a:pt x="1086" y="3493"/>
                      <a:pt x="1053" y="3509"/>
                      <a:pt x="1024" y="3538"/>
                    </a:cubicBezTo>
                    <a:cubicBezTo>
                      <a:pt x="965" y="3597"/>
                      <a:pt x="989" y="3716"/>
                      <a:pt x="1060" y="3764"/>
                    </a:cubicBezTo>
                    <a:cubicBezTo>
                      <a:pt x="1339" y="3920"/>
                      <a:pt x="1660" y="4003"/>
                      <a:pt x="1993" y="4003"/>
                    </a:cubicBezTo>
                    <a:cubicBezTo>
                      <a:pt x="2015" y="4003"/>
                      <a:pt x="2038" y="4003"/>
                      <a:pt x="2060" y="4002"/>
                    </a:cubicBezTo>
                    <a:cubicBezTo>
                      <a:pt x="3108" y="3966"/>
                      <a:pt x="3989" y="3121"/>
                      <a:pt x="4025" y="2061"/>
                    </a:cubicBezTo>
                    <a:cubicBezTo>
                      <a:pt x="4060" y="939"/>
                      <a:pt x="3142" y="0"/>
                      <a:pt x="20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7"/>
              <p:cNvSpPr/>
              <p:nvPr/>
            </p:nvSpPr>
            <p:spPr>
              <a:xfrm>
                <a:off x="4156778" y="3054678"/>
                <a:ext cx="68238" cy="68270"/>
              </a:xfrm>
              <a:custGeom>
                <a:rect b="b" l="l" r="r" t="t"/>
                <a:pathLst>
                  <a:path extrusionOk="0" h="2145" w="2144">
                    <a:moveTo>
                      <a:pt x="1072" y="1"/>
                    </a:moveTo>
                    <a:cubicBezTo>
                      <a:pt x="477" y="1"/>
                      <a:pt x="1" y="477"/>
                      <a:pt x="1" y="1073"/>
                    </a:cubicBezTo>
                    <a:cubicBezTo>
                      <a:pt x="1" y="1668"/>
                      <a:pt x="477" y="2144"/>
                      <a:pt x="1072" y="2144"/>
                    </a:cubicBezTo>
                    <a:cubicBezTo>
                      <a:pt x="1668" y="2144"/>
                      <a:pt x="2144" y="1668"/>
                      <a:pt x="2144" y="1073"/>
                    </a:cubicBezTo>
                    <a:cubicBezTo>
                      <a:pt x="2132" y="977"/>
                      <a:pt x="2073" y="918"/>
                      <a:pt x="2001" y="918"/>
                    </a:cubicBezTo>
                    <a:cubicBezTo>
                      <a:pt x="1918" y="918"/>
                      <a:pt x="1858" y="977"/>
                      <a:pt x="1858" y="1049"/>
                    </a:cubicBezTo>
                    <a:cubicBezTo>
                      <a:pt x="1858" y="1489"/>
                      <a:pt x="1501" y="1846"/>
                      <a:pt x="1072" y="1846"/>
                    </a:cubicBezTo>
                    <a:cubicBezTo>
                      <a:pt x="644" y="1846"/>
                      <a:pt x="287" y="1489"/>
                      <a:pt x="287" y="1049"/>
                    </a:cubicBezTo>
                    <a:cubicBezTo>
                      <a:pt x="287" y="620"/>
                      <a:pt x="644" y="263"/>
                      <a:pt x="1072" y="263"/>
                    </a:cubicBezTo>
                    <a:cubicBezTo>
                      <a:pt x="1144" y="263"/>
                      <a:pt x="1203" y="203"/>
                      <a:pt x="1203" y="132"/>
                    </a:cubicBezTo>
                    <a:cubicBezTo>
                      <a:pt x="1203" y="60"/>
                      <a:pt x="1144" y="1"/>
                      <a:pt x="1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7"/>
              <p:cNvSpPr/>
              <p:nvPr/>
            </p:nvSpPr>
            <p:spPr>
              <a:xfrm>
                <a:off x="4198090" y="3060375"/>
                <a:ext cx="20879" cy="20879"/>
              </a:xfrm>
              <a:custGeom>
                <a:rect b="b" l="l" r="r" t="t"/>
                <a:pathLst>
                  <a:path extrusionOk="0" h="656" w="656">
                    <a:moveTo>
                      <a:pt x="322" y="1"/>
                    </a:moveTo>
                    <a:cubicBezTo>
                      <a:pt x="143" y="1"/>
                      <a:pt x="1" y="143"/>
                      <a:pt x="1" y="322"/>
                    </a:cubicBezTo>
                    <a:cubicBezTo>
                      <a:pt x="1" y="501"/>
                      <a:pt x="143" y="655"/>
                      <a:pt x="322" y="655"/>
                    </a:cubicBezTo>
                    <a:cubicBezTo>
                      <a:pt x="501" y="655"/>
                      <a:pt x="655" y="501"/>
                      <a:pt x="655" y="322"/>
                    </a:cubicBezTo>
                    <a:cubicBezTo>
                      <a:pt x="655" y="143"/>
                      <a:pt x="501" y="1"/>
                      <a:pt x="3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9" name="Google Shape;329;p47"/>
          <p:cNvGrpSpPr/>
          <p:nvPr/>
        </p:nvGrpSpPr>
        <p:grpSpPr>
          <a:xfrm>
            <a:off x="3889097" y="1887156"/>
            <a:ext cx="914420" cy="914420"/>
            <a:chOff x="4229697" y="1887150"/>
            <a:chExt cx="684600" cy="684600"/>
          </a:xfrm>
        </p:grpSpPr>
        <p:sp>
          <p:nvSpPr>
            <p:cNvPr id="330" name="Google Shape;330;p47"/>
            <p:cNvSpPr/>
            <p:nvPr/>
          </p:nvSpPr>
          <p:spPr>
            <a:xfrm>
              <a:off x="4229697" y="1887150"/>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 name="Google Shape;331;p47"/>
            <p:cNvGrpSpPr/>
            <p:nvPr/>
          </p:nvGrpSpPr>
          <p:grpSpPr>
            <a:xfrm>
              <a:off x="4350126" y="2027002"/>
              <a:ext cx="443735" cy="404895"/>
              <a:chOff x="6571955" y="2919170"/>
              <a:chExt cx="308878" cy="311170"/>
            </a:xfrm>
          </p:grpSpPr>
          <p:sp>
            <p:nvSpPr>
              <p:cNvPr id="332" name="Google Shape;332;p47"/>
              <p:cNvSpPr/>
              <p:nvPr/>
            </p:nvSpPr>
            <p:spPr>
              <a:xfrm>
                <a:off x="6571955" y="2919170"/>
                <a:ext cx="245982" cy="237675"/>
              </a:xfrm>
              <a:custGeom>
                <a:rect b="b" l="l" r="r" t="t"/>
                <a:pathLst>
                  <a:path extrusionOk="0" h="7467" w="7728">
                    <a:moveTo>
                      <a:pt x="3084" y="1680"/>
                    </a:moveTo>
                    <a:cubicBezTo>
                      <a:pt x="3405" y="1680"/>
                      <a:pt x="3679" y="1942"/>
                      <a:pt x="3679" y="2275"/>
                    </a:cubicBezTo>
                    <a:lnTo>
                      <a:pt x="3679" y="4049"/>
                    </a:lnTo>
                    <a:cubicBezTo>
                      <a:pt x="3679" y="4371"/>
                      <a:pt x="3405" y="4644"/>
                      <a:pt x="3084" y="4644"/>
                    </a:cubicBezTo>
                    <a:lnTo>
                      <a:pt x="2203" y="4644"/>
                    </a:lnTo>
                    <a:cubicBezTo>
                      <a:pt x="2143" y="4644"/>
                      <a:pt x="2084" y="4680"/>
                      <a:pt x="2072" y="4740"/>
                    </a:cubicBezTo>
                    <a:cubicBezTo>
                      <a:pt x="2060" y="4787"/>
                      <a:pt x="1929" y="5204"/>
                      <a:pt x="2096" y="5490"/>
                    </a:cubicBezTo>
                    <a:cubicBezTo>
                      <a:pt x="2036" y="5478"/>
                      <a:pt x="1977" y="5442"/>
                      <a:pt x="1917" y="5395"/>
                    </a:cubicBezTo>
                    <a:cubicBezTo>
                      <a:pt x="1786" y="5299"/>
                      <a:pt x="1703" y="5073"/>
                      <a:pt x="1679" y="4775"/>
                    </a:cubicBezTo>
                    <a:cubicBezTo>
                      <a:pt x="1679" y="4704"/>
                      <a:pt x="1608" y="4644"/>
                      <a:pt x="1536" y="4644"/>
                    </a:cubicBezTo>
                    <a:lnTo>
                      <a:pt x="822" y="4644"/>
                    </a:lnTo>
                    <a:cubicBezTo>
                      <a:pt x="488" y="4644"/>
                      <a:pt x="226" y="4371"/>
                      <a:pt x="226" y="4049"/>
                    </a:cubicBezTo>
                    <a:lnTo>
                      <a:pt x="226" y="2275"/>
                    </a:lnTo>
                    <a:cubicBezTo>
                      <a:pt x="226" y="1942"/>
                      <a:pt x="488" y="1680"/>
                      <a:pt x="822" y="1680"/>
                    </a:cubicBezTo>
                    <a:close/>
                    <a:moveTo>
                      <a:pt x="2739" y="1"/>
                    </a:moveTo>
                    <a:cubicBezTo>
                      <a:pt x="2334" y="1"/>
                      <a:pt x="2024" y="322"/>
                      <a:pt x="2024" y="715"/>
                    </a:cubicBezTo>
                    <a:lnTo>
                      <a:pt x="2024" y="1382"/>
                    </a:lnTo>
                    <a:lnTo>
                      <a:pt x="881" y="1382"/>
                    </a:lnTo>
                    <a:cubicBezTo>
                      <a:pt x="393" y="1382"/>
                      <a:pt x="0" y="1763"/>
                      <a:pt x="0" y="2263"/>
                    </a:cubicBezTo>
                    <a:lnTo>
                      <a:pt x="0" y="4025"/>
                    </a:lnTo>
                    <a:cubicBezTo>
                      <a:pt x="0" y="4513"/>
                      <a:pt x="393" y="4906"/>
                      <a:pt x="881" y="4906"/>
                    </a:cubicBezTo>
                    <a:lnTo>
                      <a:pt x="1465" y="4906"/>
                    </a:lnTo>
                    <a:cubicBezTo>
                      <a:pt x="1500" y="5240"/>
                      <a:pt x="1619" y="5466"/>
                      <a:pt x="1822" y="5621"/>
                    </a:cubicBezTo>
                    <a:cubicBezTo>
                      <a:pt x="1893" y="5668"/>
                      <a:pt x="1953" y="5704"/>
                      <a:pt x="2024" y="5740"/>
                    </a:cubicBezTo>
                    <a:lnTo>
                      <a:pt x="2024" y="7323"/>
                    </a:lnTo>
                    <a:lnTo>
                      <a:pt x="1977" y="7323"/>
                    </a:lnTo>
                    <a:cubicBezTo>
                      <a:pt x="1977" y="7395"/>
                      <a:pt x="2036" y="7466"/>
                      <a:pt x="2131" y="7466"/>
                    </a:cubicBezTo>
                    <a:cubicBezTo>
                      <a:pt x="2215" y="7466"/>
                      <a:pt x="2274" y="7407"/>
                      <a:pt x="2274" y="7323"/>
                    </a:cubicBezTo>
                    <a:lnTo>
                      <a:pt x="2274" y="5787"/>
                    </a:lnTo>
                    <a:lnTo>
                      <a:pt x="2298" y="5787"/>
                    </a:lnTo>
                    <a:cubicBezTo>
                      <a:pt x="2393" y="5787"/>
                      <a:pt x="2489" y="5776"/>
                      <a:pt x="2548" y="5752"/>
                    </a:cubicBezTo>
                    <a:cubicBezTo>
                      <a:pt x="2620" y="5740"/>
                      <a:pt x="2679" y="5668"/>
                      <a:pt x="2679" y="5597"/>
                    </a:cubicBezTo>
                    <a:cubicBezTo>
                      <a:pt x="2679" y="5514"/>
                      <a:pt x="2620" y="5442"/>
                      <a:pt x="2548" y="5430"/>
                    </a:cubicBezTo>
                    <a:cubicBezTo>
                      <a:pt x="2477" y="5406"/>
                      <a:pt x="2429" y="5383"/>
                      <a:pt x="2393" y="5335"/>
                    </a:cubicBezTo>
                    <a:cubicBezTo>
                      <a:pt x="2322" y="5216"/>
                      <a:pt x="2334" y="5037"/>
                      <a:pt x="2370" y="4906"/>
                    </a:cubicBezTo>
                    <a:lnTo>
                      <a:pt x="3120" y="4906"/>
                    </a:lnTo>
                    <a:cubicBezTo>
                      <a:pt x="3620" y="4906"/>
                      <a:pt x="4001" y="4513"/>
                      <a:pt x="4001" y="4025"/>
                    </a:cubicBezTo>
                    <a:lnTo>
                      <a:pt x="4001" y="2263"/>
                    </a:lnTo>
                    <a:cubicBezTo>
                      <a:pt x="4001" y="1763"/>
                      <a:pt x="3620" y="1382"/>
                      <a:pt x="3120" y="1382"/>
                    </a:cubicBezTo>
                    <a:lnTo>
                      <a:pt x="2298" y="1382"/>
                    </a:lnTo>
                    <a:lnTo>
                      <a:pt x="2298" y="1156"/>
                    </a:lnTo>
                    <a:lnTo>
                      <a:pt x="3024" y="1156"/>
                    </a:lnTo>
                    <a:cubicBezTo>
                      <a:pt x="3096" y="1156"/>
                      <a:pt x="3167" y="1096"/>
                      <a:pt x="3167" y="1013"/>
                    </a:cubicBezTo>
                    <a:cubicBezTo>
                      <a:pt x="3167" y="930"/>
                      <a:pt x="3108" y="858"/>
                      <a:pt x="3024" y="858"/>
                    </a:cubicBezTo>
                    <a:lnTo>
                      <a:pt x="2298" y="858"/>
                    </a:lnTo>
                    <a:lnTo>
                      <a:pt x="2298" y="692"/>
                    </a:lnTo>
                    <a:cubicBezTo>
                      <a:pt x="2298" y="453"/>
                      <a:pt x="2489" y="263"/>
                      <a:pt x="2727" y="263"/>
                    </a:cubicBezTo>
                    <a:lnTo>
                      <a:pt x="7001" y="263"/>
                    </a:lnTo>
                    <a:cubicBezTo>
                      <a:pt x="7239" y="263"/>
                      <a:pt x="7430" y="453"/>
                      <a:pt x="7430" y="692"/>
                    </a:cubicBezTo>
                    <a:lnTo>
                      <a:pt x="7430" y="858"/>
                    </a:lnTo>
                    <a:lnTo>
                      <a:pt x="3632" y="858"/>
                    </a:lnTo>
                    <a:cubicBezTo>
                      <a:pt x="3560" y="858"/>
                      <a:pt x="3489" y="918"/>
                      <a:pt x="3489" y="1013"/>
                    </a:cubicBezTo>
                    <a:cubicBezTo>
                      <a:pt x="3489" y="1084"/>
                      <a:pt x="3548" y="1156"/>
                      <a:pt x="3632" y="1156"/>
                    </a:cubicBezTo>
                    <a:lnTo>
                      <a:pt x="7430" y="1156"/>
                    </a:lnTo>
                    <a:lnTo>
                      <a:pt x="7430" y="1823"/>
                    </a:lnTo>
                    <a:cubicBezTo>
                      <a:pt x="7430" y="1906"/>
                      <a:pt x="7489" y="1977"/>
                      <a:pt x="7573" y="1977"/>
                    </a:cubicBezTo>
                    <a:cubicBezTo>
                      <a:pt x="7656" y="1977"/>
                      <a:pt x="7727" y="1918"/>
                      <a:pt x="7727" y="1823"/>
                    </a:cubicBezTo>
                    <a:lnTo>
                      <a:pt x="7727" y="715"/>
                    </a:lnTo>
                    <a:cubicBezTo>
                      <a:pt x="7727" y="311"/>
                      <a:pt x="7394" y="1"/>
                      <a:pt x="70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7"/>
              <p:cNvSpPr/>
              <p:nvPr/>
            </p:nvSpPr>
            <p:spPr>
              <a:xfrm>
                <a:off x="6708760" y="3206436"/>
                <a:ext cx="33740" cy="9517"/>
              </a:xfrm>
              <a:custGeom>
                <a:rect b="b" l="l" r="r" t="t"/>
                <a:pathLst>
                  <a:path extrusionOk="0" h="299" w="1060">
                    <a:moveTo>
                      <a:pt x="155" y="1"/>
                    </a:moveTo>
                    <a:cubicBezTo>
                      <a:pt x="84" y="1"/>
                      <a:pt x="0" y="60"/>
                      <a:pt x="0" y="156"/>
                    </a:cubicBezTo>
                    <a:cubicBezTo>
                      <a:pt x="0" y="239"/>
                      <a:pt x="60" y="299"/>
                      <a:pt x="155" y="299"/>
                    </a:cubicBezTo>
                    <a:lnTo>
                      <a:pt x="917" y="299"/>
                    </a:lnTo>
                    <a:cubicBezTo>
                      <a:pt x="989" y="299"/>
                      <a:pt x="1060" y="239"/>
                      <a:pt x="1060" y="156"/>
                    </a:cubicBezTo>
                    <a:cubicBezTo>
                      <a:pt x="1060" y="84"/>
                      <a:pt x="1000" y="1"/>
                      <a:pt x="9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7"/>
              <p:cNvSpPr/>
              <p:nvPr/>
            </p:nvSpPr>
            <p:spPr>
              <a:xfrm>
                <a:off x="6604549" y="2993079"/>
                <a:ext cx="59904" cy="51565"/>
              </a:xfrm>
              <a:custGeom>
                <a:rect b="b" l="l" r="r" t="t"/>
                <a:pathLst>
                  <a:path extrusionOk="0" h="1620" w="1882">
                    <a:moveTo>
                      <a:pt x="1346" y="275"/>
                    </a:moveTo>
                    <a:cubicBezTo>
                      <a:pt x="1512" y="275"/>
                      <a:pt x="1596" y="441"/>
                      <a:pt x="1596" y="596"/>
                    </a:cubicBezTo>
                    <a:cubicBezTo>
                      <a:pt x="1596" y="834"/>
                      <a:pt x="1357" y="1096"/>
                      <a:pt x="941" y="1322"/>
                    </a:cubicBezTo>
                    <a:cubicBezTo>
                      <a:pt x="524" y="1096"/>
                      <a:pt x="286" y="834"/>
                      <a:pt x="286" y="596"/>
                    </a:cubicBezTo>
                    <a:cubicBezTo>
                      <a:pt x="286" y="441"/>
                      <a:pt x="381" y="275"/>
                      <a:pt x="536" y="275"/>
                    </a:cubicBezTo>
                    <a:cubicBezTo>
                      <a:pt x="655" y="275"/>
                      <a:pt x="750" y="334"/>
                      <a:pt x="798" y="382"/>
                    </a:cubicBezTo>
                    <a:cubicBezTo>
                      <a:pt x="834" y="429"/>
                      <a:pt x="881" y="441"/>
                      <a:pt x="941" y="441"/>
                    </a:cubicBezTo>
                    <a:cubicBezTo>
                      <a:pt x="1000" y="441"/>
                      <a:pt x="1048" y="406"/>
                      <a:pt x="1095" y="382"/>
                    </a:cubicBezTo>
                    <a:cubicBezTo>
                      <a:pt x="1131" y="334"/>
                      <a:pt x="1226" y="275"/>
                      <a:pt x="1346" y="275"/>
                    </a:cubicBezTo>
                    <a:close/>
                    <a:moveTo>
                      <a:pt x="536" y="1"/>
                    </a:moveTo>
                    <a:cubicBezTo>
                      <a:pt x="238" y="1"/>
                      <a:pt x="0" y="263"/>
                      <a:pt x="0" y="596"/>
                    </a:cubicBezTo>
                    <a:cubicBezTo>
                      <a:pt x="0" y="798"/>
                      <a:pt x="107" y="1215"/>
                      <a:pt x="834" y="1584"/>
                    </a:cubicBezTo>
                    <a:cubicBezTo>
                      <a:pt x="869" y="1608"/>
                      <a:pt x="917" y="1620"/>
                      <a:pt x="941" y="1620"/>
                    </a:cubicBezTo>
                    <a:cubicBezTo>
                      <a:pt x="976" y="1620"/>
                      <a:pt x="1012" y="1608"/>
                      <a:pt x="1048" y="1584"/>
                    </a:cubicBezTo>
                    <a:cubicBezTo>
                      <a:pt x="1762" y="1215"/>
                      <a:pt x="1881" y="798"/>
                      <a:pt x="1881" y="596"/>
                    </a:cubicBezTo>
                    <a:cubicBezTo>
                      <a:pt x="1881" y="263"/>
                      <a:pt x="1643" y="1"/>
                      <a:pt x="1346" y="1"/>
                    </a:cubicBezTo>
                    <a:cubicBezTo>
                      <a:pt x="1167" y="1"/>
                      <a:pt x="1036" y="72"/>
                      <a:pt x="941" y="132"/>
                    </a:cubicBezTo>
                    <a:cubicBezTo>
                      <a:pt x="857" y="72"/>
                      <a:pt x="714" y="1"/>
                      <a:pt x="5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7"/>
              <p:cNvSpPr/>
              <p:nvPr/>
            </p:nvSpPr>
            <p:spPr>
              <a:xfrm>
                <a:off x="6634469" y="2991933"/>
                <a:ext cx="246364" cy="238407"/>
              </a:xfrm>
              <a:custGeom>
                <a:rect b="b" l="l" r="r" t="t"/>
                <a:pathLst>
                  <a:path extrusionOk="0" h="7490" w="7740">
                    <a:moveTo>
                      <a:pt x="6847" y="1727"/>
                    </a:moveTo>
                    <a:cubicBezTo>
                      <a:pt x="7180" y="1727"/>
                      <a:pt x="7442" y="1989"/>
                      <a:pt x="7442" y="2323"/>
                    </a:cubicBezTo>
                    <a:lnTo>
                      <a:pt x="7442" y="4085"/>
                    </a:lnTo>
                    <a:lnTo>
                      <a:pt x="7454" y="4085"/>
                    </a:lnTo>
                    <a:cubicBezTo>
                      <a:pt x="7454" y="4406"/>
                      <a:pt x="7192" y="4680"/>
                      <a:pt x="6859" y="4680"/>
                    </a:cubicBezTo>
                    <a:lnTo>
                      <a:pt x="6144" y="4680"/>
                    </a:lnTo>
                    <a:cubicBezTo>
                      <a:pt x="6073" y="4680"/>
                      <a:pt x="6013" y="4740"/>
                      <a:pt x="6001" y="4811"/>
                    </a:cubicBezTo>
                    <a:cubicBezTo>
                      <a:pt x="5990" y="5121"/>
                      <a:pt x="5894" y="5335"/>
                      <a:pt x="5751" y="5454"/>
                    </a:cubicBezTo>
                    <a:cubicBezTo>
                      <a:pt x="5692" y="5490"/>
                      <a:pt x="5632" y="5525"/>
                      <a:pt x="5573" y="5537"/>
                    </a:cubicBezTo>
                    <a:cubicBezTo>
                      <a:pt x="5728" y="5252"/>
                      <a:pt x="5609" y="4835"/>
                      <a:pt x="5597" y="4799"/>
                    </a:cubicBezTo>
                    <a:cubicBezTo>
                      <a:pt x="5585" y="4740"/>
                      <a:pt x="5525" y="4692"/>
                      <a:pt x="5466" y="4692"/>
                    </a:cubicBezTo>
                    <a:lnTo>
                      <a:pt x="4585" y="4692"/>
                    </a:lnTo>
                    <a:cubicBezTo>
                      <a:pt x="4251" y="4692"/>
                      <a:pt x="3989" y="4418"/>
                      <a:pt x="3989" y="4097"/>
                    </a:cubicBezTo>
                    <a:lnTo>
                      <a:pt x="3989" y="2323"/>
                    </a:lnTo>
                    <a:cubicBezTo>
                      <a:pt x="3989" y="1989"/>
                      <a:pt x="4251" y="1727"/>
                      <a:pt x="4585" y="1727"/>
                    </a:cubicBezTo>
                    <a:close/>
                    <a:moveTo>
                      <a:pt x="5430" y="6609"/>
                    </a:moveTo>
                    <a:lnTo>
                      <a:pt x="5430" y="6776"/>
                    </a:lnTo>
                    <a:cubicBezTo>
                      <a:pt x="5430" y="7014"/>
                      <a:pt x="5239" y="7204"/>
                      <a:pt x="5001" y="7204"/>
                    </a:cubicBezTo>
                    <a:lnTo>
                      <a:pt x="727" y="7204"/>
                    </a:lnTo>
                    <a:cubicBezTo>
                      <a:pt x="489" y="7204"/>
                      <a:pt x="298" y="7014"/>
                      <a:pt x="298" y="6776"/>
                    </a:cubicBezTo>
                    <a:lnTo>
                      <a:pt x="298" y="6609"/>
                    </a:lnTo>
                    <a:close/>
                    <a:moveTo>
                      <a:pt x="5573" y="1"/>
                    </a:moveTo>
                    <a:cubicBezTo>
                      <a:pt x="5489" y="1"/>
                      <a:pt x="5418" y="61"/>
                      <a:pt x="5418" y="144"/>
                    </a:cubicBezTo>
                    <a:lnTo>
                      <a:pt x="5418" y="1430"/>
                    </a:lnTo>
                    <a:lnTo>
                      <a:pt x="4585" y="1430"/>
                    </a:lnTo>
                    <a:cubicBezTo>
                      <a:pt x="4096" y="1430"/>
                      <a:pt x="3704" y="1823"/>
                      <a:pt x="3704" y="2311"/>
                    </a:cubicBezTo>
                    <a:lnTo>
                      <a:pt x="3704" y="4073"/>
                    </a:lnTo>
                    <a:cubicBezTo>
                      <a:pt x="3704" y="4573"/>
                      <a:pt x="4096" y="4954"/>
                      <a:pt x="4585" y="4954"/>
                    </a:cubicBezTo>
                    <a:lnTo>
                      <a:pt x="5347" y="4954"/>
                    </a:lnTo>
                    <a:cubicBezTo>
                      <a:pt x="5359" y="5073"/>
                      <a:pt x="5370" y="5264"/>
                      <a:pt x="5311" y="5383"/>
                    </a:cubicBezTo>
                    <a:cubicBezTo>
                      <a:pt x="5287" y="5442"/>
                      <a:pt x="5239" y="5478"/>
                      <a:pt x="5168" y="5478"/>
                    </a:cubicBezTo>
                    <a:cubicBezTo>
                      <a:pt x="5097" y="5490"/>
                      <a:pt x="5025" y="5549"/>
                      <a:pt x="5025" y="5645"/>
                    </a:cubicBezTo>
                    <a:cubicBezTo>
                      <a:pt x="5025" y="5716"/>
                      <a:pt x="5097" y="5787"/>
                      <a:pt x="5168" y="5799"/>
                    </a:cubicBezTo>
                    <a:cubicBezTo>
                      <a:pt x="5228" y="5823"/>
                      <a:pt x="5311" y="5835"/>
                      <a:pt x="5418" y="5835"/>
                    </a:cubicBezTo>
                    <a:lnTo>
                      <a:pt x="5430" y="5835"/>
                    </a:lnTo>
                    <a:lnTo>
                      <a:pt x="5430" y="6323"/>
                    </a:lnTo>
                    <a:lnTo>
                      <a:pt x="298" y="6323"/>
                    </a:lnTo>
                    <a:lnTo>
                      <a:pt x="298" y="5656"/>
                    </a:lnTo>
                    <a:cubicBezTo>
                      <a:pt x="298" y="5585"/>
                      <a:pt x="239" y="5502"/>
                      <a:pt x="144" y="5502"/>
                    </a:cubicBezTo>
                    <a:cubicBezTo>
                      <a:pt x="72" y="5502"/>
                      <a:pt x="1" y="5561"/>
                      <a:pt x="1" y="5656"/>
                    </a:cubicBezTo>
                    <a:lnTo>
                      <a:pt x="1" y="6776"/>
                    </a:lnTo>
                    <a:cubicBezTo>
                      <a:pt x="1" y="7180"/>
                      <a:pt x="334" y="7490"/>
                      <a:pt x="715" y="7490"/>
                    </a:cubicBezTo>
                    <a:lnTo>
                      <a:pt x="4989" y="7490"/>
                    </a:lnTo>
                    <a:cubicBezTo>
                      <a:pt x="5394" y="7490"/>
                      <a:pt x="5704" y="7157"/>
                      <a:pt x="5704" y="6776"/>
                    </a:cubicBezTo>
                    <a:lnTo>
                      <a:pt x="5704" y="5787"/>
                    </a:lnTo>
                    <a:cubicBezTo>
                      <a:pt x="5775" y="5764"/>
                      <a:pt x="5847" y="5728"/>
                      <a:pt x="5906" y="5668"/>
                    </a:cubicBezTo>
                    <a:cubicBezTo>
                      <a:pt x="6097" y="5525"/>
                      <a:pt x="6216" y="5287"/>
                      <a:pt x="6263" y="4954"/>
                    </a:cubicBezTo>
                    <a:lnTo>
                      <a:pt x="6847" y="4954"/>
                    </a:lnTo>
                    <a:cubicBezTo>
                      <a:pt x="7335" y="4954"/>
                      <a:pt x="7728" y="4573"/>
                      <a:pt x="7728" y="4085"/>
                    </a:cubicBezTo>
                    <a:lnTo>
                      <a:pt x="7728" y="2311"/>
                    </a:lnTo>
                    <a:cubicBezTo>
                      <a:pt x="7740" y="1835"/>
                      <a:pt x="7359" y="1430"/>
                      <a:pt x="6859" y="1430"/>
                    </a:cubicBezTo>
                    <a:lnTo>
                      <a:pt x="5716" y="1430"/>
                    </a:lnTo>
                    <a:lnTo>
                      <a:pt x="5716" y="144"/>
                    </a:lnTo>
                    <a:cubicBezTo>
                      <a:pt x="5716" y="72"/>
                      <a:pt x="5656" y="1"/>
                      <a:pt x="55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7"/>
              <p:cNvSpPr/>
              <p:nvPr/>
            </p:nvSpPr>
            <p:spPr>
              <a:xfrm>
                <a:off x="6790627" y="3057885"/>
                <a:ext cx="52329" cy="60668"/>
              </a:xfrm>
              <a:custGeom>
                <a:rect b="b" l="l" r="r" t="t"/>
                <a:pathLst>
                  <a:path extrusionOk="0" h="1906" w="1644">
                    <a:moveTo>
                      <a:pt x="822" y="286"/>
                    </a:moveTo>
                    <a:cubicBezTo>
                      <a:pt x="976" y="286"/>
                      <a:pt x="1084" y="405"/>
                      <a:pt x="1084" y="536"/>
                    </a:cubicBezTo>
                    <a:cubicBezTo>
                      <a:pt x="1084" y="679"/>
                      <a:pt x="964" y="786"/>
                      <a:pt x="822" y="786"/>
                    </a:cubicBezTo>
                    <a:cubicBezTo>
                      <a:pt x="691" y="786"/>
                      <a:pt x="572" y="667"/>
                      <a:pt x="572" y="536"/>
                    </a:cubicBezTo>
                    <a:cubicBezTo>
                      <a:pt x="572" y="405"/>
                      <a:pt x="691" y="286"/>
                      <a:pt x="822" y="286"/>
                    </a:cubicBezTo>
                    <a:close/>
                    <a:moveTo>
                      <a:pt x="936" y="1096"/>
                    </a:moveTo>
                    <a:cubicBezTo>
                      <a:pt x="1165" y="1096"/>
                      <a:pt x="1345" y="1305"/>
                      <a:pt x="1345" y="1548"/>
                    </a:cubicBezTo>
                    <a:cubicBezTo>
                      <a:pt x="1345" y="1572"/>
                      <a:pt x="1322" y="1608"/>
                      <a:pt x="1286" y="1608"/>
                    </a:cubicBezTo>
                    <a:lnTo>
                      <a:pt x="369" y="1608"/>
                    </a:lnTo>
                    <a:cubicBezTo>
                      <a:pt x="333" y="1608"/>
                      <a:pt x="298" y="1572"/>
                      <a:pt x="298" y="1548"/>
                    </a:cubicBezTo>
                    <a:lnTo>
                      <a:pt x="298" y="1537"/>
                    </a:lnTo>
                    <a:cubicBezTo>
                      <a:pt x="298" y="1298"/>
                      <a:pt x="500" y="1096"/>
                      <a:pt x="738" y="1096"/>
                    </a:cubicBezTo>
                    <a:lnTo>
                      <a:pt x="917" y="1096"/>
                    </a:lnTo>
                    <a:cubicBezTo>
                      <a:pt x="923" y="1096"/>
                      <a:pt x="929" y="1096"/>
                      <a:pt x="936" y="1096"/>
                    </a:cubicBezTo>
                    <a:close/>
                    <a:moveTo>
                      <a:pt x="822" y="1"/>
                    </a:moveTo>
                    <a:cubicBezTo>
                      <a:pt x="512" y="1"/>
                      <a:pt x="274" y="239"/>
                      <a:pt x="274" y="548"/>
                    </a:cubicBezTo>
                    <a:cubicBezTo>
                      <a:pt x="274" y="679"/>
                      <a:pt x="322" y="798"/>
                      <a:pt x="393" y="894"/>
                    </a:cubicBezTo>
                    <a:cubicBezTo>
                      <a:pt x="167" y="1013"/>
                      <a:pt x="0" y="1251"/>
                      <a:pt x="0" y="1537"/>
                    </a:cubicBezTo>
                    <a:lnTo>
                      <a:pt x="0" y="1548"/>
                    </a:lnTo>
                    <a:cubicBezTo>
                      <a:pt x="0" y="1739"/>
                      <a:pt x="167" y="1906"/>
                      <a:pt x="369" y="1906"/>
                    </a:cubicBezTo>
                    <a:lnTo>
                      <a:pt x="1286" y="1906"/>
                    </a:lnTo>
                    <a:cubicBezTo>
                      <a:pt x="1476" y="1906"/>
                      <a:pt x="1643" y="1739"/>
                      <a:pt x="1643" y="1548"/>
                    </a:cubicBezTo>
                    <a:lnTo>
                      <a:pt x="1643" y="1537"/>
                    </a:lnTo>
                    <a:cubicBezTo>
                      <a:pt x="1643" y="1251"/>
                      <a:pt x="1476" y="1013"/>
                      <a:pt x="1262" y="894"/>
                    </a:cubicBezTo>
                    <a:cubicBezTo>
                      <a:pt x="1334" y="798"/>
                      <a:pt x="1381" y="679"/>
                      <a:pt x="1381" y="548"/>
                    </a:cubicBezTo>
                    <a:cubicBezTo>
                      <a:pt x="1381" y="251"/>
                      <a:pt x="1143" y="1"/>
                      <a:pt x="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7"/>
              <p:cNvSpPr/>
              <p:nvPr/>
            </p:nvSpPr>
            <p:spPr>
              <a:xfrm>
                <a:off x="6712166" y="2975286"/>
                <a:ext cx="73941" cy="9485"/>
              </a:xfrm>
              <a:custGeom>
                <a:rect b="b" l="l" r="r" t="t"/>
                <a:pathLst>
                  <a:path extrusionOk="0" h="298" w="2323">
                    <a:moveTo>
                      <a:pt x="155" y="0"/>
                    </a:moveTo>
                    <a:cubicBezTo>
                      <a:pt x="72" y="0"/>
                      <a:pt x="0" y="60"/>
                      <a:pt x="0" y="155"/>
                    </a:cubicBezTo>
                    <a:cubicBezTo>
                      <a:pt x="0" y="238"/>
                      <a:pt x="60" y="298"/>
                      <a:pt x="155" y="298"/>
                    </a:cubicBezTo>
                    <a:lnTo>
                      <a:pt x="2179" y="298"/>
                    </a:lnTo>
                    <a:cubicBezTo>
                      <a:pt x="2251" y="298"/>
                      <a:pt x="2322" y="238"/>
                      <a:pt x="2322" y="155"/>
                    </a:cubicBezTo>
                    <a:cubicBezTo>
                      <a:pt x="2322" y="60"/>
                      <a:pt x="2263" y="0"/>
                      <a:pt x="2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7"/>
              <p:cNvSpPr/>
              <p:nvPr/>
            </p:nvSpPr>
            <p:spPr>
              <a:xfrm>
                <a:off x="6712166" y="2993461"/>
                <a:ext cx="73941" cy="9517"/>
              </a:xfrm>
              <a:custGeom>
                <a:rect b="b" l="l" r="r" t="t"/>
                <a:pathLst>
                  <a:path extrusionOk="0" h="299" w="2323">
                    <a:moveTo>
                      <a:pt x="155" y="1"/>
                    </a:moveTo>
                    <a:cubicBezTo>
                      <a:pt x="72" y="1"/>
                      <a:pt x="0" y="60"/>
                      <a:pt x="0" y="143"/>
                    </a:cubicBezTo>
                    <a:cubicBezTo>
                      <a:pt x="0" y="239"/>
                      <a:pt x="60" y="298"/>
                      <a:pt x="155" y="298"/>
                    </a:cubicBezTo>
                    <a:lnTo>
                      <a:pt x="2179" y="298"/>
                    </a:lnTo>
                    <a:cubicBezTo>
                      <a:pt x="2251" y="298"/>
                      <a:pt x="2322" y="239"/>
                      <a:pt x="2322" y="143"/>
                    </a:cubicBezTo>
                    <a:cubicBezTo>
                      <a:pt x="2322" y="60"/>
                      <a:pt x="2263" y="1"/>
                      <a:pt x="2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7"/>
              <p:cNvSpPr/>
              <p:nvPr/>
            </p:nvSpPr>
            <p:spPr>
              <a:xfrm>
                <a:off x="6712166" y="3012050"/>
                <a:ext cx="73941" cy="9485"/>
              </a:xfrm>
              <a:custGeom>
                <a:rect b="b" l="l" r="r" t="t"/>
                <a:pathLst>
                  <a:path extrusionOk="0" h="298" w="2323">
                    <a:moveTo>
                      <a:pt x="155" y="0"/>
                    </a:moveTo>
                    <a:cubicBezTo>
                      <a:pt x="72" y="0"/>
                      <a:pt x="0" y="60"/>
                      <a:pt x="0" y="143"/>
                    </a:cubicBezTo>
                    <a:cubicBezTo>
                      <a:pt x="0" y="238"/>
                      <a:pt x="60" y="298"/>
                      <a:pt x="155" y="298"/>
                    </a:cubicBezTo>
                    <a:lnTo>
                      <a:pt x="2179" y="298"/>
                    </a:lnTo>
                    <a:cubicBezTo>
                      <a:pt x="2263" y="274"/>
                      <a:pt x="2322" y="214"/>
                      <a:pt x="2322" y="143"/>
                    </a:cubicBezTo>
                    <a:cubicBezTo>
                      <a:pt x="2322" y="71"/>
                      <a:pt x="2263" y="0"/>
                      <a:pt x="2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7"/>
              <p:cNvSpPr/>
              <p:nvPr/>
            </p:nvSpPr>
            <p:spPr>
              <a:xfrm>
                <a:off x="6662511" y="3103752"/>
                <a:ext cx="73941" cy="27310"/>
              </a:xfrm>
              <a:custGeom>
                <a:rect b="b" l="l" r="r" t="t"/>
                <a:pathLst>
                  <a:path extrusionOk="0" h="858" w="2323">
                    <a:moveTo>
                      <a:pt x="2037" y="298"/>
                    </a:moveTo>
                    <a:lnTo>
                      <a:pt x="2037" y="584"/>
                    </a:lnTo>
                    <a:lnTo>
                      <a:pt x="298" y="584"/>
                    </a:lnTo>
                    <a:lnTo>
                      <a:pt x="298" y="298"/>
                    </a:lnTo>
                    <a:close/>
                    <a:moveTo>
                      <a:pt x="144" y="0"/>
                    </a:moveTo>
                    <a:cubicBezTo>
                      <a:pt x="72" y="0"/>
                      <a:pt x="1" y="60"/>
                      <a:pt x="1" y="155"/>
                    </a:cubicBezTo>
                    <a:lnTo>
                      <a:pt x="1" y="715"/>
                    </a:lnTo>
                    <a:cubicBezTo>
                      <a:pt x="1" y="786"/>
                      <a:pt x="60" y="858"/>
                      <a:pt x="144" y="858"/>
                    </a:cubicBezTo>
                    <a:lnTo>
                      <a:pt x="2168" y="858"/>
                    </a:lnTo>
                    <a:cubicBezTo>
                      <a:pt x="2251" y="858"/>
                      <a:pt x="2322" y="798"/>
                      <a:pt x="2322" y="715"/>
                    </a:cubicBezTo>
                    <a:lnTo>
                      <a:pt x="2322" y="155"/>
                    </a:lnTo>
                    <a:cubicBezTo>
                      <a:pt x="2322" y="72"/>
                      <a:pt x="2263" y="0"/>
                      <a:pt x="21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7"/>
              <p:cNvSpPr/>
              <p:nvPr/>
            </p:nvSpPr>
            <p:spPr>
              <a:xfrm>
                <a:off x="6662893" y="3140134"/>
                <a:ext cx="73941" cy="9485"/>
              </a:xfrm>
              <a:custGeom>
                <a:rect b="b" l="l" r="r" t="t"/>
                <a:pathLst>
                  <a:path extrusionOk="0" h="298" w="2323">
                    <a:moveTo>
                      <a:pt x="155" y="0"/>
                    </a:moveTo>
                    <a:cubicBezTo>
                      <a:pt x="72" y="0"/>
                      <a:pt x="1" y="60"/>
                      <a:pt x="1" y="155"/>
                    </a:cubicBezTo>
                    <a:cubicBezTo>
                      <a:pt x="1" y="238"/>
                      <a:pt x="60" y="298"/>
                      <a:pt x="155" y="298"/>
                    </a:cubicBezTo>
                    <a:lnTo>
                      <a:pt x="2180" y="298"/>
                    </a:lnTo>
                    <a:cubicBezTo>
                      <a:pt x="2251" y="298"/>
                      <a:pt x="2322" y="238"/>
                      <a:pt x="2322" y="155"/>
                    </a:cubicBezTo>
                    <a:cubicBezTo>
                      <a:pt x="2322" y="60"/>
                      <a:pt x="2251" y="0"/>
                      <a:pt x="21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42" name="Google Shape;342;p47"/>
          <p:cNvSpPr/>
          <p:nvPr/>
        </p:nvSpPr>
        <p:spPr>
          <a:xfrm>
            <a:off x="2438700" y="2226013"/>
            <a:ext cx="864600" cy="236700"/>
          </a:xfrm>
          <a:prstGeom prst="rightArrow">
            <a:avLst>
              <a:gd fmla="val 50000" name="adj1"/>
              <a:gd fmla="val 5000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7"/>
          <p:cNvSpPr/>
          <p:nvPr/>
        </p:nvSpPr>
        <p:spPr>
          <a:xfrm rot="-1775371">
            <a:off x="5206142" y="1584401"/>
            <a:ext cx="864550" cy="236733"/>
          </a:xfrm>
          <a:prstGeom prst="rightArrow">
            <a:avLst>
              <a:gd fmla="val 50000" name="adj1"/>
              <a:gd fmla="val 5000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7"/>
          <p:cNvSpPr/>
          <p:nvPr/>
        </p:nvSpPr>
        <p:spPr>
          <a:xfrm rot="1839002">
            <a:off x="5206181" y="2666555"/>
            <a:ext cx="864469" cy="236724"/>
          </a:xfrm>
          <a:prstGeom prst="rightArrow">
            <a:avLst>
              <a:gd fmla="val 50000" name="adj1"/>
              <a:gd fmla="val 5000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7"/>
          <p:cNvSpPr txBox="1"/>
          <p:nvPr/>
        </p:nvSpPr>
        <p:spPr>
          <a:xfrm>
            <a:off x="5380195" y="6519"/>
            <a:ext cx="3755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Montserrat"/>
                <a:ea typeface="Montserrat"/>
                <a:cs typeface="Montserrat"/>
                <a:sym typeface="Montserrat"/>
              </a:rPr>
              <a:t>Deionna Chee</a:t>
            </a:r>
            <a:endParaRPr>
              <a:solidFill>
                <a:schemeClr val="lt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8"/>
          <p:cNvSpPr txBox="1"/>
          <p:nvPr>
            <p:ph type="title"/>
          </p:nvPr>
        </p:nvSpPr>
        <p:spPr>
          <a:xfrm>
            <a:off x="938500" y="445025"/>
            <a:ext cx="6344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Association Rules - </a:t>
            </a:r>
            <a:endParaRPr/>
          </a:p>
          <a:p>
            <a:pPr indent="0" lvl="0" marL="0" rtl="0" algn="l">
              <a:spcBef>
                <a:spcPts val="0"/>
              </a:spcBef>
              <a:spcAft>
                <a:spcPts val="0"/>
              </a:spcAft>
              <a:buNone/>
            </a:pPr>
            <a:r>
              <a:rPr lang="en"/>
              <a:t>Understanding Purchasing Patterns</a:t>
            </a:r>
            <a:endParaRPr/>
          </a:p>
        </p:txBody>
      </p:sp>
      <p:cxnSp>
        <p:nvCxnSpPr>
          <p:cNvPr id="351" name="Google Shape;351;p48"/>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52" name="Google Shape;352;p48"/>
          <p:cNvSpPr txBox="1"/>
          <p:nvPr>
            <p:ph idx="1" type="body"/>
          </p:nvPr>
        </p:nvSpPr>
        <p:spPr>
          <a:xfrm>
            <a:off x="938500" y="1659275"/>
            <a:ext cx="6215100" cy="27609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Find meaningful associations and relationships between items in transactions (e.g. which group of items are commonly bought together?)</a:t>
            </a:r>
            <a:endParaRPr/>
          </a:p>
          <a:p>
            <a:pPr indent="-317500" lvl="0" marL="457200" rtl="0" algn="l">
              <a:lnSpc>
                <a:spcPct val="115000"/>
              </a:lnSpc>
              <a:spcBef>
                <a:spcPts val="0"/>
              </a:spcBef>
              <a:spcAft>
                <a:spcPts val="0"/>
              </a:spcAft>
              <a:buSzPts val="1400"/>
              <a:buChar char="●"/>
            </a:pPr>
            <a:r>
              <a:rPr lang="en"/>
              <a:t>E-commerce marketplaces’ large transactional databases allow for more effective association rule mining.</a:t>
            </a:r>
            <a:endParaRPr/>
          </a:p>
          <a:p>
            <a:pPr indent="0" lvl="0" marL="0" rtl="0" algn="l">
              <a:lnSpc>
                <a:spcPct val="115000"/>
              </a:lnSpc>
              <a:spcBef>
                <a:spcPts val="1000"/>
              </a:spcBef>
              <a:spcAft>
                <a:spcPts val="1000"/>
              </a:spcAft>
              <a:buNone/>
            </a:pPr>
            <a:r>
              <a:t/>
            </a:r>
            <a:endParaRPr/>
          </a:p>
        </p:txBody>
      </p:sp>
      <p:sp>
        <p:nvSpPr>
          <p:cNvPr id="353" name="Google Shape;353;p48"/>
          <p:cNvSpPr txBox="1"/>
          <p:nvPr/>
        </p:nvSpPr>
        <p:spPr>
          <a:xfrm>
            <a:off x="5380195" y="6519"/>
            <a:ext cx="3755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Montserrat"/>
                <a:ea typeface="Montserrat"/>
                <a:cs typeface="Montserrat"/>
                <a:sym typeface="Montserrat"/>
              </a:rPr>
              <a:t>Deionna Chee</a:t>
            </a:r>
            <a:endParaRPr>
              <a:solidFill>
                <a:schemeClr val="lt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9"/>
          <p:cNvSpPr txBox="1"/>
          <p:nvPr>
            <p:ph type="title"/>
          </p:nvPr>
        </p:nvSpPr>
        <p:spPr>
          <a:xfrm>
            <a:off x="938500" y="445025"/>
            <a:ext cx="533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Association Rules on Datasets</a:t>
            </a:r>
            <a:endParaRPr/>
          </a:p>
        </p:txBody>
      </p:sp>
      <p:sp>
        <p:nvSpPr>
          <p:cNvPr id="359" name="Google Shape;359;p49"/>
          <p:cNvSpPr txBox="1"/>
          <p:nvPr>
            <p:ph idx="1" type="body"/>
          </p:nvPr>
        </p:nvSpPr>
        <p:spPr>
          <a:xfrm>
            <a:off x="473600" y="2198725"/>
            <a:ext cx="3868200" cy="1795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1 invoiceID → 1 transaction</a:t>
            </a:r>
            <a:endParaRPr/>
          </a:p>
          <a:p>
            <a:pPr indent="-317500" lvl="0" marL="457200" rtl="0" algn="l">
              <a:spcBef>
                <a:spcPts val="1000"/>
              </a:spcBef>
              <a:spcAft>
                <a:spcPts val="0"/>
              </a:spcAft>
              <a:buSzPts val="1400"/>
              <a:buChar char="●"/>
            </a:pPr>
            <a:r>
              <a:rPr lang="en"/>
              <a:t>Association rules between </a:t>
            </a:r>
            <a:endParaRPr/>
          </a:p>
          <a:p>
            <a:pPr indent="-317500" lvl="1" marL="914400" rtl="0" algn="l">
              <a:spcBef>
                <a:spcPts val="1000"/>
              </a:spcBef>
              <a:spcAft>
                <a:spcPts val="1600"/>
              </a:spcAft>
              <a:buSzPts val="1400"/>
              <a:buChar char="○"/>
            </a:pPr>
            <a:r>
              <a:rPr lang="en"/>
              <a:t>products (based on ‘stockNo’)</a:t>
            </a:r>
            <a:endParaRPr/>
          </a:p>
        </p:txBody>
      </p:sp>
      <p:sp>
        <p:nvSpPr>
          <p:cNvPr id="360" name="Google Shape;360;p49"/>
          <p:cNvSpPr txBox="1"/>
          <p:nvPr>
            <p:ph idx="3" type="title"/>
          </p:nvPr>
        </p:nvSpPr>
        <p:spPr>
          <a:xfrm>
            <a:off x="457650" y="1650325"/>
            <a:ext cx="3868200" cy="54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UCI Dataset</a:t>
            </a:r>
            <a:endParaRPr/>
          </a:p>
        </p:txBody>
      </p:sp>
      <p:sp>
        <p:nvSpPr>
          <p:cNvPr id="361" name="Google Shape;361;p49"/>
          <p:cNvSpPr txBox="1"/>
          <p:nvPr>
            <p:ph idx="4" type="title"/>
          </p:nvPr>
        </p:nvSpPr>
        <p:spPr>
          <a:xfrm>
            <a:off x="4820525" y="1650325"/>
            <a:ext cx="3868200" cy="54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Olist Dataset</a:t>
            </a:r>
            <a:endParaRPr/>
          </a:p>
        </p:txBody>
      </p:sp>
      <p:cxnSp>
        <p:nvCxnSpPr>
          <p:cNvPr id="362" name="Google Shape;362;p49"/>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63" name="Google Shape;363;p49"/>
          <p:cNvSpPr txBox="1"/>
          <p:nvPr>
            <p:ph idx="2" type="body"/>
          </p:nvPr>
        </p:nvSpPr>
        <p:spPr>
          <a:xfrm>
            <a:off x="4820525" y="2198725"/>
            <a:ext cx="3940500" cy="1795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All purchases made by a customer within the same quarter → 1 transaction</a:t>
            </a:r>
            <a:endParaRPr/>
          </a:p>
          <a:p>
            <a:pPr indent="-317500" lvl="0" marL="457200" rtl="0" algn="l">
              <a:spcBef>
                <a:spcPts val="1000"/>
              </a:spcBef>
              <a:spcAft>
                <a:spcPts val="0"/>
              </a:spcAft>
              <a:buSzPts val="1400"/>
              <a:buChar char="●"/>
            </a:pPr>
            <a:r>
              <a:rPr lang="en"/>
              <a:t>Association rules between</a:t>
            </a:r>
            <a:endParaRPr/>
          </a:p>
          <a:p>
            <a:pPr indent="-317500" lvl="1" marL="914400" rtl="0" algn="l">
              <a:spcBef>
                <a:spcPts val="1000"/>
              </a:spcBef>
              <a:spcAft>
                <a:spcPts val="0"/>
              </a:spcAft>
              <a:buSzPts val="1400"/>
              <a:buChar char="○"/>
            </a:pPr>
            <a:r>
              <a:rPr lang="en"/>
              <a:t>products (based on ‘product_id’</a:t>
            </a:r>
            <a:endParaRPr/>
          </a:p>
          <a:p>
            <a:pPr indent="-317500" lvl="1" marL="914400" rtl="0" algn="l">
              <a:spcBef>
                <a:spcPts val="1600"/>
              </a:spcBef>
              <a:spcAft>
                <a:spcPts val="1600"/>
              </a:spcAft>
              <a:buSzPts val="1400"/>
              <a:buChar char="○"/>
            </a:pPr>
            <a:r>
              <a:rPr lang="en"/>
              <a:t>sellers (based on ‘seller_id’)</a:t>
            </a:r>
            <a:endParaRPr/>
          </a:p>
        </p:txBody>
      </p:sp>
      <p:sp>
        <p:nvSpPr>
          <p:cNvPr id="364" name="Google Shape;364;p49"/>
          <p:cNvSpPr txBox="1"/>
          <p:nvPr/>
        </p:nvSpPr>
        <p:spPr>
          <a:xfrm>
            <a:off x="5380195" y="6519"/>
            <a:ext cx="3755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Montserrat"/>
                <a:ea typeface="Montserrat"/>
                <a:cs typeface="Montserrat"/>
                <a:sym typeface="Montserrat"/>
              </a:rPr>
              <a:t>Deionna Chee</a:t>
            </a:r>
            <a:endParaRPr>
              <a:solidFill>
                <a:schemeClr val="lt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0"/>
          <p:cNvSpPr txBox="1"/>
          <p:nvPr>
            <p:ph type="title"/>
          </p:nvPr>
        </p:nvSpPr>
        <p:spPr>
          <a:xfrm>
            <a:off x="938500" y="445025"/>
            <a:ext cx="57816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Interesting Insights (UCI Dataset)</a:t>
            </a:r>
            <a:endParaRPr/>
          </a:p>
        </p:txBody>
      </p:sp>
      <p:sp>
        <p:nvSpPr>
          <p:cNvPr id="370" name="Google Shape;370;p50"/>
          <p:cNvSpPr txBox="1"/>
          <p:nvPr>
            <p:ph idx="1" type="body"/>
          </p:nvPr>
        </p:nvSpPr>
        <p:spPr>
          <a:xfrm>
            <a:off x="588675" y="1025025"/>
            <a:ext cx="7742400" cy="1795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1000"/>
              </a:spcAft>
              <a:buSzPts val="1400"/>
              <a:buChar char="●"/>
            </a:pPr>
            <a:r>
              <a:rPr lang="en">
                <a:highlight>
                  <a:schemeClr val="dk1"/>
                </a:highlight>
              </a:rPr>
              <a:t>Different variations of the same products have greater complementary effects.</a:t>
            </a:r>
            <a:endParaRPr>
              <a:highlight>
                <a:schemeClr val="dk1"/>
              </a:highlight>
            </a:endParaRPr>
          </a:p>
        </p:txBody>
      </p:sp>
      <p:cxnSp>
        <p:nvCxnSpPr>
          <p:cNvPr id="371" name="Google Shape;371;p5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372" name="Google Shape;372;p50"/>
          <p:cNvPicPr preferRelativeResize="0"/>
          <p:nvPr/>
        </p:nvPicPr>
        <p:blipFill>
          <a:blip r:embed="rId3">
            <a:alphaModFix/>
          </a:blip>
          <a:stretch>
            <a:fillRect/>
          </a:stretch>
        </p:blipFill>
        <p:spPr>
          <a:xfrm>
            <a:off x="1236188" y="1626650"/>
            <a:ext cx="6671624" cy="2585250"/>
          </a:xfrm>
          <a:prstGeom prst="rect">
            <a:avLst/>
          </a:prstGeom>
          <a:noFill/>
          <a:ln>
            <a:noFill/>
          </a:ln>
        </p:spPr>
      </p:pic>
      <p:sp>
        <p:nvSpPr>
          <p:cNvPr id="373" name="Google Shape;373;p50"/>
          <p:cNvSpPr txBox="1"/>
          <p:nvPr>
            <p:ph idx="1" type="body"/>
          </p:nvPr>
        </p:nvSpPr>
        <p:spPr>
          <a:xfrm>
            <a:off x="700800" y="4315450"/>
            <a:ext cx="7742400" cy="326100"/>
          </a:xfrm>
          <a:prstGeom prst="rect">
            <a:avLst/>
          </a:prstGeom>
        </p:spPr>
        <p:txBody>
          <a:bodyPr anchorCtr="0" anchor="t" bIns="91425" lIns="91425" spcFirstLastPara="1" rIns="91425" wrap="square" tIns="91425">
            <a:noAutofit/>
          </a:bodyPr>
          <a:lstStyle/>
          <a:p>
            <a:pPr indent="0" lvl="0" marL="457200" rtl="0" algn="ctr">
              <a:spcBef>
                <a:spcPts val="0"/>
              </a:spcBef>
              <a:spcAft>
                <a:spcPts val="1000"/>
              </a:spcAft>
              <a:buNone/>
            </a:pPr>
            <a:r>
              <a:rPr lang="en">
                <a:highlight>
                  <a:schemeClr val="dk1"/>
                </a:highlight>
              </a:rPr>
              <a:t>Top 10 association rules in terms of lift values</a:t>
            </a:r>
            <a:endParaRPr>
              <a:highlight>
                <a:schemeClr val="dk1"/>
              </a:highlight>
            </a:endParaRPr>
          </a:p>
        </p:txBody>
      </p:sp>
      <p:sp>
        <p:nvSpPr>
          <p:cNvPr id="374" name="Google Shape;374;p50"/>
          <p:cNvSpPr txBox="1"/>
          <p:nvPr/>
        </p:nvSpPr>
        <p:spPr>
          <a:xfrm>
            <a:off x="5380195" y="6519"/>
            <a:ext cx="3755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Montserrat"/>
                <a:ea typeface="Montserrat"/>
                <a:cs typeface="Montserrat"/>
                <a:sym typeface="Montserrat"/>
              </a:rPr>
              <a:t>Deionna Chee</a:t>
            </a:r>
            <a:endParaRPr>
              <a:solidFill>
                <a:schemeClr val="lt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1"/>
          <p:cNvSpPr txBox="1"/>
          <p:nvPr>
            <p:ph type="title"/>
          </p:nvPr>
        </p:nvSpPr>
        <p:spPr>
          <a:xfrm>
            <a:off x="938500" y="445025"/>
            <a:ext cx="6782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Interesting </a:t>
            </a:r>
            <a:r>
              <a:rPr lang="en"/>
              <a:t>Insights (UCI Dataset)</a:t>
            </a:r>
            <a:endParaRPr/>
          </a:p>
        </p:txBody>
      </p:sp>
      <p:sp>
        <p:nvSpPr>
          <p:cNvPr id="380" name="Google Shape;380;p51"/>
          <p:cNvSpPr txBox="1"/>
          <p:nvPr>
            <p:ph idx="1" type="body"/>
          </p:nvPr>
        </p:nvSpPr>
        <p:spPr>
          <a:xfrm>
            <a:off x="588675" y="1025025"/>
            <a:ext cx="7742400" cy="1795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1000"/>
              </a:spcAft>
              <a:buSzPts val="1400"/>
              <a:buChar char="●"/>
            </a:pPr>
            <a:r>
              <a:rPr lang="en">
                <a:highlight>
                  <a:schemeClr val="dk1"/>
                </a:highlight>
              </a:rPr>
              <a:t>Different variations of the same products have greater complementary effects.</a:t>
            </a:r>
            <a:endParaRPr>
              <a:highlight>
                <a:schemeClr val="dk1"/>
              </a:highlight>
            </a:endParaRPr>
          </a:p>
        </p:txBody>
      </p:sp>
      <p:cxnSp>
        <p:nvCxnSpPr>
          <p:cNvPr id="381" name="Google Shape;381;p51"/>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82" name="Google Shape;382;p51"/>
          <p:cNvSpPr txBox="1"/>
          <p:nvPr>
            <p:ph idx="1" type="body"/>
          </p:nvPr>
        </p:nvSpPr>
        <p:spPr>
          <a:xfrm>
            <a:off x="700800" y="4315450"/>
            <a:ext cx="7742400" cy="326100"/>
          </a:xfrm>
          <a:prstGeom prst="rect">
            <a:avLst/>
          </a:prstGeom>
        </p:spPr>
        <p:txBody>
          <a:bodyPr anchorCtr="0" anchor="t" bIns="91425" lIns="91425" spcFirstLastPara="1" rIns="91425" wrap="square" tIns="91425">
            <a:noAutofit/>
          </a:bodyPr>
          <a:lstStyle/>
          <a:p>
            <a:pPr indent="0" lvl="0" marL="457200" rtl="0" algn="ctr">
              <a:spcBef>
                <a:spcPts val="0"/>
              </a:spcBef>
              <a:spcAft>
                <a:spcPts val="1000"/>
              </a:spcAft>
              <a:buNone/>
            </a:pPr>
            <a:r>
              <a:rPr lang="en">
                <a:highlight>
                  <a:schemeClr val="dk1"/>
                </a:highlight>
              </a:rPr>
              <a:t>Bottom</a:t>
            </a:r>
            <a:r>
              <a:rPr lang="en">
                <a:highlight>
                  <a:schemeClr val="dk1"/>
                </a:highlight>
              </a:rPr>
              <a:t> 10 association rules in terms of lift values</a:t>
            </a:r>
            <a:endParaRPr>
              <a:highlight>
                <a:schemeClr val="dk1"/>
              </a:highlight>
            </a:endParaRPr>
          </a:p>
        </p:txBody>
      </p:sp>
      <p:pic>
        <p:nvPicPr>
          <p:cNvPr id="383" name="Google Shape;383;p51"/>
          <p:cNvPicPr preferRelativeResize="0"/>
          <p:nvPr/>
        </p:nvPicPr>
        <p:blipFill>
          <a:blip r:embed="rId3">
            <a:alphaModFix/>
          </a:blip>
          <a:stretch>
            <a:fillRect/>
          </a:stretch>
        </p:blipFill>
        <p:spPr>
          <a:xfrm>
            <a:off x="1583775" y="1615150"/>
            <a:ext cx="5976444" cy="2585250"/>
          </a:xfrm>
          <a:prstGeom prst="rect">
            <a:avLst/>
          </a:prstGeom>
          <a:noFill/>
          <a:ln>
            <a:noFill/>
          </a:ln>
        </p:spPr>
      </p:pic>
      <p:sp>
        <p:nvSpPr>
          <p:cNvPr id="384" name="Google Shape;384;p51"/>
          <p:cNvSpPr txBox="1"/>
          <p:nvPr/>
        </p:nvSpPr>
        <p:spPr>
          <a:xfrm>
            <a:off x="5380195" y="6519"/>
            <a:ext cx="3755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Montserrat"/>
                <a:ea typeface="Montserrat"/>
                <a:cs typeface="Montserrat"/>
                <a:sym typeface="Montserrat"/>
              </a:rPr>
              <a:t>Deionna Chee</a:t>
            </a:r>
            <a:endParaRPr>
              <a:solidFill>
                <a:schemeClr val="lt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2"/>
          <p:cNvSpPr txBox="1"/>
          <p:nvPr>
            <p:ph type="title"/>
          </p:nvPr>
        </p:nvSpPr>
        <p:spPr>
          <a:xfrm>
            <a:off x="938500" y="445025"/>
            <a:ext cx="60576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Interesting Insights (UCI vs Olist)</a:t>
            </a:r>
            <a:endParaRPr/>
          </a:p>
        </p:txBody>
      </p:sp>
      <p:sp>
        <p:nvSpPr>
          <p:cNvPr id="390" name="Google Shape;390;p52"/>
          <p:cNvSpPr txBox="1"/>
          <p:nvPr>
            <p:ph idx="1" type="body"/>
          </p:nvPr>
        </p:nvSpPr>
        <p:spPr>
          <a:xfrm>
            <a:off x="588675" y="1177425"/>
            <a:ext cx="7742400" cy="3014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highlight>
                  <a:schemeClr val="dk1"/>
                </a:highlight>
              </a:rPr>
              <a:t>The association rule mining technique was more effective on the UCI dataset as compared to the Olist dataset </a:t>
            </a:r>
            <a:endParaRPr>
              <a:highlight>
                <a:schemeClr val="dk1"/>
              </a:highlight>
            </a:endParaRPr>
          </a:p>
          <a:p>
            <a:pPr indent="-317500" lvl="1" marL="914400" rtl="0" algn="l">
              <a:spcBef>
                <a:spcPts val="1000"/>
              </a:spcBef>
              <a:spcAft>
                <a:spcPts val="0"/>
              </a:spcAft>
              <a:buSzPts val="1400"/>
              <a:buChar char="○"/>
            </a:pPr>
            <a:r>
              <a:rPr lang="en">
                <a:highlight>
                  <a:schemeClr val="dk1"/>
                </a:highlight>
              </a:rPr>
              <a:t>Number of association rules derived from the UCI dataset (748) is much greater compared to Olist (28).</a:t>
            </a:r>
            <a:endParaRPr>
              <a:highlight>
                <a:schemeClr val="dk1"/>
              </a:highlight>
            </a:endParaRPr>
          </a:p>
          <a:p>
            <a:pPr indent="-317500" lvl="1" marL="914400" rtl="0" algn="l">
              <a:spcBef>
                <a:spcPts val="1600"/>
              </a:spcBef>
              <a:spcAft>
                <a:spcPts val="0"/>
              </a:spcAft>
              <a:buSzPts val="1400"/>
              <a:buChar char="○"/>
            </a:pPr>
            <a:r>
              <a:rPr lang="en">
                <a:highlight>
                  <a:schemeClr val="dk1"/>
                </a:highlight>
              </a:rPr>
              <a:t>This is likely </a:t>
            </a:r>
            <a:r>
              <a:rPr lang="en">
                <a:highlight>
                  <a:schemeClr val="dk1"/>
                </a:highlight>
              </a:rPr>
              <a:t>due to a larger number of  records in the UCI dataset (394271 rows  vs 107823 rows).</a:t>
            </a:r>
            <a:endParaRPr>
              <a:highlight>
                <a:schemeClr val="dk1"/>
              </a:highlight>
            </a:endParaRPr>
          </a:p>
          <a:p>
            <a:pPr indent="-317500" lvl="0" marL="457200" rtl="0" algn="l">
              <a:spcBef>
                <a:spcPts val="1000"/>
              </a:spcBef>
              <a:spcAft>
                <a:spcPts val="0"/>
              </a:spcAft>
              <a:buSzPts val="1400"/>
              <a:buChar char="●"/>
            </a:pPr>
            <a:r>
              <a:rPr lang="en">
                <a:highlight>
                  <a:schemeClr val="dk1"/>
                </a:highlight>
              </a:rPr>
              <a:t>Hence, the use of association rules allows marketplaces to gain better understanding of customer purchasing patterns.</a:t>
            </a:r>
            <a:endParaRPr>
              <a:highlight>
                <a:schemeClr val="dk1"/>
              </a:highlight>
            </a:endParaRPr>
          </a:p>
          <a:p>
            <a:pPr indent="-317500" lvl="1" marL="914400" rtl="0" algn="l">
              <a:spcBef>
                <a:spcPts val="1000"/>
              </a:spcBef>
              <a:spcAft>
                <a:spcPts val="1600"/>
              </a:spcAft>
              <a:buSzPts val="1400"/>
              <a:buChar char="○"/>
            </a:pPr>
            <a:r>
              <a:rPr lang="en">
                <a:highlight>
                  <a:schemeClr val="dk1"/>
                </a:highlight>
              </a:rPr>
              <a:t>Given the advantage of having much more transactional data than DTCs.</a:t>
            </a:r>
            <a:endParaRPr>
              <a:highlight>
                <a:schemeClr val="dk1"/>
              </a:highlight>
            </a:endParaRPr>
          </a:p>
        </p:txBody>
      </p:sp>
      <p:cxnSp>
        <p:nvCxnSpPr>
          <p:cNvPr id="391" name="Google Shape;391;p52"/>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92" name="Google Shape;392;p52"/>
          <p:cNvSpPr txBox="1"/>
          <p:nvPr/>
        </p:nvSpPr>
        <p:spPr>
          <a:xfrm>
            <a:off x="5380195" y="6519"/>
            <a:ext cx="3755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Montserrat"/>
                <a:ea typeface="Montserrat"/>
                <a:cs typeface="Montserrat"/>
                <a:sym typeface="Montserrat"/>
              </a:rPr>
              <a:t>Deionna Chee</a:t>
            </a:r>
            <a:endParaRPr>
              <a:solidFill>
                <a:schemeClr val="lt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3"/>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more effective recommendation systems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98" name="Google Shape;398;p53"/>
          <p:cNvSpPr txBox="1"/>
          <p:nvPr>
            <p:ph idx="1" type="body"/>
          </p:nvPr>
        </p:nvSpPr>
        <p:spPr>
          <a:xfrm>
            <a:off x="1067241" y="2270775"/>
            <a:ext cx="3258900" cy="1795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Recommend complementary products from other sellers when products are added to customers’ carts.</a:t>
            </a:r>
            <a:endParaRPr/>
          </a:p>
        </p:txBody>
      </p:sp>
      <p:sp>
        <p:nvSpPr>
          <p:cNvPr id="399" name="Google Shape;399;p53"/>
          <p:cNvSpPr txBox="1"/>
          <p:nvPr>
            <p:ph idx="2" type="body"/>
          </p:nvPr>
        </p:nvSpPr>
        <p:spPr>
          <a:xfrm>
            <a:off x="4673852" y="2270775"/>
            <a:ext cx="3258900" cy="1795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Provide sellers with information on their product complements → increase sales.</a:t>
            </a:r>
            <a:endParaRPr/>
          </a:p>
          <a:p>
            <a:pPr indent="-317500" lvl="0" marL="457200" rtl="0" algn="l">
              <a:spcBef>
                <a:spcPts val="0"/>
              </a:spcBef>
              <a:spcAft>
                <a:spcPts val="0"/>
              </a:spcAft>
              <a:buSzPts val="1400"/>
              <a:buChar char="●"/>
            </a:pPr>
            <a:r>
              <a:rPr lang="en"/>
              <a:t>Recommend  complementary products from the same seller when products are added to customers’ carts</a:t>
            </a:r>
            <a:endParaRPr/>
          </a:p>
        </p:txBody>
      </p:sp>
      <p:sp>
        <p:nvSpPr>
          <p:cNvPr id="400" name="Google Shape;400;p53"/>
          <p:cNvSpPr txBox="1"/>
          <p:nvPr>
            <p:ph idx="3" type="title"/>
          </p:nvPr>
        </p:nvSpPr>
        <p:spPr>
          <a:xfrm>
            <a:off x="1213499" y="1574125"/>
            <a:ext cx="3258900" cy="54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Expand Seller Presence</a:t>
            </a:r>
            <a:endParaRPr/>
          </a:p>
        </p:txBody>
      </p:sp>
      <p:sp>
        <p:nvSpPr>
          <p:cNvPr id="401" name="Google Shape;401;p53"/>
          <p:cNvSpPr txBox="1"/>
          <p:nvPr>
            <p:ph idx="4" type="title"/>
          </p:nvPr>
        </p:nvSpPr>
        <p:spPr>
          <a:xfrm>
            <a:off x="4820099" y="1574125"/>
            <a:ext cx="3258900" cy="54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Enhance Seller Presence</a:t>
            </a:r>
            <a:endParaRPr/>
          </a:p>
        </p:txBody>
      </p:sp>
      <p:sp>
        <p:nvSpPr>
          <p:cNvPr id="402" name="Google Shape;402;p53"/>
          <p:cNvSpPr txBox="1"/>
          <p:nvPr/>
        </p:nvSpPr>
        <p:spPr>
          <a:xfrm>
            <a:off x="5380195" y="6519"/>
            <a:ext cx="3755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Montserrat"/>
                <a:ea typeface="Montserrat"/>
                <a:cs typeface="Montserrat"/>
                <a:sym typeface="Montserrat"/>
              </a:rPr>
              <a:t>Deionna Chee</a:t>
            </a:r>
            <a:endParaRPr>
              <a:solidFill>
                <a:schemeClr val="lt1"/>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4"/>
          <p:cNvSpPr txBox="1"/>
          <p:nvPr>
            <p:ph type="title"/>
          </p:nvPr>
        </p:nvSpPr>
        <p:spPr>
          <a:xfrm>
            <a:off x="495650" y="2603975"/>
            <a:ext cx="7053900" cy="155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Building</a:t>
            </a:r>
            <a:r>
              <a:rPr lang="en" sz="4400"/>
              <a:t> Positive Customer Relationships</a:t>
            </a:r>
            <a:endParaRPr sz="4400"/>
          </a:p>
        </p:txBody>
      </p:sp>
      <p:sp>
        <p:nvSpPr>
          <p:cNvPr id="408" name="Google Shape;408;p54"/>
          <p:cNvSpPr txBox="1"/>
          <p:nvPr>
            <p:ph type="title"/>
          </p:nvPr>
        </p:nvSpPr>
        <p:spPr>
          <a:xfrm>
            <a:off x="495650" y="1891775"/>
            <a:ext cx="4339500" cy="86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OPPORTUNITY 2</a:t>
            </a:r>
            <a:endParaRPr sz="2500"/>
          </a:p>
        </p:txBody>
      </p:sp>
      <p:sp>
        <p:nvSpPr>
          <p:cNvPr id="409" name="Google Shape;409;p54"/>
          <p:cNvSpPr txBox="1"/>
          <p:nvPr/>
        </p:nvSpPr>
        <p:spPr>
          <a:xfrm>
            <a:off x="5380195" y="6519"/>
            <a:ext cx="3755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Montserrat"/>
                <a:ea typeface="Montserrat"/>
                <a:cs typeface="Montserrat"/>
                <a:sym typeface="Montserrat"/>
              </a:rPr>
              <a:t>Lara Hor</a:t>
            </a:r>
            <a:endParaRPr>
              <a:solidFill>
                <a:schemeClr val="lt1"/>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7"/>
          <p:cNvSpPr txBox="1"/>
          <p:nvPr>
            <p:ph idx="6" type="title"/>
          </p:nvPr>
        </p:nvSpPr>
        <p:spPr>
          <a:xfrm>
            <a:off x="183850" y="1822250"/>
            <a:ext cx="13578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67" name="Google Shape;167;p37"/>
          <p:cNvSpPr txBox="1"/>
          <p:nvPr>
            <p:ph type="title"/>
          </p:nvPr>
        </p:nvSpPr>
        <p:spPr>
          <a:xfrm>
            <a:off x="1553975" y="2615575"/>
            <a:ext cx="2067000" cy="183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BUSINESS </a:t>
            </a:r>
            <a:endParaRPr sz="1600"/>
          </a:p>
          <a:p>
            <a:pPr indent="0" lvl="0" marL="0" rtl="0" algn="ctr">
              <a:spcBef>
                <a:spcPts val="0"/>
              </a:spcBef>
              <a:spcAft>
                <a:spcPts val="0"/>
              </a:spcAft>
              <a:buNone/>
            </a:pPr>
            <a:r>
              <a:rPr lang="en" sz="1600"/>
              <a:t>OPPT 1</a:t>
            </a:r>
            <a:endParaRPr sz="1600"/>
          </a:p>
        </p:txBody>
      </p:sp>
      <p:sp>
        <p:nvSpPr>
          <p:cNvPr id="168" name="Google Shape;168;p37"/>
          <p:cNvSpPr txBox="1"/>
          <p:nvPr>
            <p:ph idx="1" type="subTitle"/>
          </p:nvPr>
        </p:nvSpPr>
        <p:spPr>
          <a:xfrm>
            <a:off x="1553975" y="3371125"/>
            <a:ext cx="2067000" cy="94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Association Rules</a:t>
            </a:r>
            <a:endParaRPr sz="1200"/>
          </a:p>
        </p:txBody>
      </p:sp>
      <p:sp>
        <p:nvSpPr>
          <p:cNvPr id="169" name="Google Shape;169;p37"/>
          <p:cNvSpPr txBox="1"/>
          <p:nvPr>
            <p:ph idx="2" type="title"/>
          </p:nvPr>
        </p:nvSpPr>
        <p:spPr>
          <a:xfrm>
            <a:off x="3378900" y="2615575"/>
            <a:ext cx="2067000" cy="10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BUSINESS </a:t>
            </a:r>
            <a:endParaRPr sz="1600"/>
          </a:p>
          <a:p>
            <a:pPr indent="0" lvl="0" marL="0" rtl="0" algn="ctr">
              <a:spcBef>
                <a:spcPts val="0"/>
              </a:spcBef>
              <a:spcAft>
                <a:spcPts val="0"/>
              </a:spcAft>
              <a:buNone/>
            </a:pPr>
            <a:r>
              <a:rPr lang="en" sz="1600"/>
              <a:t>OPPT 2</a:t>
            </a:r>
            <a:endParaRPr sz="1600"/>
          </a:p>
        </p:txBody>
      </p:sp>
      <p:sp>
        <p:nvSpPr>
          <p:cNvPr id="170" name="Google Shape;170;p37"/>
          <p:cNvSpPr txBox="1"/>
          <p:nvPr>
            <p:ph idx="3" type="subTitle"/>
          </p:nvPr>
        </p:nvSpPr>
        <p:spPr>
          <a:xfrm>
            <a:off x="3378900" y="3371125"/>
            <a:ext cx="2067000" cy="94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Linear Regression</a:t>
            </a:r>
            <a:endParaRPr sz="1200"/>
          </a:p>
          <a:p>
            <a:pPr indent="0" lvl="0" marL="0" rtl="0" algn="ctr">
              <a:spcBef>
                <a:spcPts val="0"/>
              </a:spcBef>
              <a:spcAft>
                <a:spcPts val="0"/>
              </a:spcAft>
              <a:buNone/>
            </a:pPr>
            <a:r>
              <a:rPr lang="en" sz="1200"/>
              <a:t>Quantile Regression</a:t>
            </a:r>
            <a:endParaRPr sz="1200"/>
          </a:p>
          <a:p>
            <a:pPr indent="0" lvl="0" marL="0" rtl="0" algn="ctr">
              <a:spcBef>
                <a:spcPts val="0"/>
              </a:spcBef>
              <a:spcAft>
                <a:spcPts val="0"/>
              </a:spcAft>
              <a:buNone/>
            </a:pPr>
            <a:r>
              <a:rPr lang="en" sz="1200"/>
              <a:t>MARS</a:t>
            </a:r>
            <a:endParaRPr sz="1200"/>
          </a:p>
        </p:txBody>
      </p:sp>
      <p:sp>
        <p:nvSpPr>
          <p:cNvPr id="171" name="Google Shape;171;p37"/>
          <p:cNvSpPr txBox="1"/>
          <p:nvPr>
            <p:ph idx="4" type="title"/>
          </p:nvPr>
        </p:nvSpPr>
        <p:spPr>
          <a:xfrm>
            <a:off x="-170750" y="2615575"/>
            <a:ext cx="2067000" cy="203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INTRO TO BUSINESS PROBLEM</a:t>
            </a:r>
            <a:endParaRPr sz="1600"/>
          </a:p>
        </p:txBody>
      </p:sp>
      <p:sp>
        <p:nvSpPr>
          <p:cNvPr id="172" name="Google Shape;172;p37"/>
          <p:cNvSpPr txBox="1"/>
          <p:nvPr>
            <p:ph idx="7" type="title"/>
          </p:nvPr>
        </p:nvSpPr>
        <p:spPr>
          <a:xfrm>
            <a:off x="2094575" y="1822250"/>
            <a:ext cx="9858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73" name="Google Shape;173;p37"/>
          <p:cNvSpPr txBox="1"/>
          <p:nvPr>
            <p:ph idx="8" type="title"/>
          </p:nvPr>
        </p:nvSpPr>
        <p:spPr>
          <a:xfrm>
            <a:off x="3945297" y="1822250"/>
            <a:ext cx="9342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cxnSp>
        <p:nvCxnSpPr>
          <p:cNvPr id="174" name="Google Shape;174;p37"/>
          <p:cNvCxnSpPr/>
          <p:nvPr/>
        </p:nvCxnSpPr>
        <p:spPr>
          <a:xfrm>
            <a:off x="664150" y="254616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175" name="Google Shape;175;p37"/>
          <p:cNvCxnSpPr/>
          <p:nvPr/>
        </p:nvCxnSpPr>
        <p:spPr>
          <a:xfrm>
            <a:off x="2388875" y="254616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176" name="Google Shape;176;p37"/>
          <p:cNvCxnSpPr/>
          <p:nvPr/>
        </p:nvCxnSpPr>
        <p:spPr>
          <a:xfrm>
            <a:off x="4213800" y="254616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177" name="Google Shape;177;p37"/>
          <p:cNvSpPr txBox="1"/>
          <p:nvPr>
            <p:ph idx="6" type="title"/>
          </p:nvPr>
        </p:nvSpPr>
        <p:spPr>
          <a:xfrm>
            <a:off x="938500" y="445025"/>
            <a:ext cx="5735700" cy="94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CONTENT OUTLINE</a:t>
            </a:r>
            <a:endParaRPr/>
          </a:p>
        </p:txBody>
      </p:sp>
      <p:sp>
        <p:nvSpPr>
          <p:cNvPr id="178" name="Google Shape;178;p37"/>
          <p:cNvSpPr txBox="1"/>
          <p:nvPr>
            <p:ph idx="2" type="title"/>
          </p:nvPr>
        </p:nvSpPr>
        <p:spPr>
          <a:xfrm>
            <a:off x="5280025" y="2615575"/>
            <a:ext cx="2067000" cy="103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BUSINESS</a:t>
            </a:r>
            <a:endParaRPr sz="1600"/>
          </a:p>
          <a:p>
            <a:pPr indent="0" lvl="0" marL="0" rtl="0" algn="ctr">
              <a:spcBef>
                <a:spcPts val="0"/>
              </a:spcBef>
              <a:spcAft>
                <a:spcPts val="0"/>
              </a:spcAft>
              <a:buNone/>
            </a:pPr>
            <a:r>
              <a:rPr lang="en" sz="1600"/>
              <a:t>OPPT 3</a:t>
            </a:r>
            <a:endParaRPr sz="1600"/>
          </a:p>
        </p:txBody>
      </p:sp>
      <p:sp>
        <p:nvSpPr>
          <p:cNvPr id="179" name="Google Shape;179;p37"/>
          <p:cNvSpPr txBox="1"/>
          <p:nvPr>
            <p:ph idx="3" type="subTitle"/>
          </p:nvPr>
        </p:nvSpPr>
        <p:spPr>
          <a:xfrm>
            <a:off x="5280028" y="3371125"/>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Time Series</a:t>
            </a:r>
            <a:endParaRPr sz="1200"/>
          </a:p>
          <a:p>
            <a:pPr indent="0" lvl="0" marL="0" rtl="0" algn="ctr">
              <a:spcBef>
                <a:spcPts val="0"/>
              </a:spcBef>
              <a:spcAft>
                <a:spcPts val="0"/>
              </a:spcAft>
              <a:buNone/>
            </a:pPr>
            <a:r>
              <a:rPr lang="en" sz="1200"/>
              <a:t>Random Forest</a:t>
            </a:r>
            <a:endParaRPr sz="1200"/>
          </a:p>
          <a:p>
            <a:pPr indent="0" lvl="0" marL="0" rtl="0" algn="ctr">
              <a:spcBef>
                <a:spcPts val="0"/>
              </a:spcBef>
              <a:spcAft>
                <a:spcPts val="0"/>
              </a:spcAft>
              <a:buNone/>
            </a:pPr>
            <a:r>
              <a:rPr lang="en" sz="1200"/>
              <a:t>Logistic Regression</a:t>
            </a:r>
            <a:endParaRPr sz="1200"/>
          </a:p>
          <a:p>
            <a:pPr indent="0" lvl="0" marL="0" rtl="0" algn="ctr">
              <a:spcBef>
                <a:spcPts val="0"/>
              </a:spcBef>
              <a:spcAft>
                <a:spcPts val="0"/>
              </a:spcAft>
              <a:buNone/>
            </a:pPr>
            <a:r>
              <a:rPr lang="en" sz="1200"/>
              <a:t>MARS</a:t>
            </a:r>
            <a:endParaRPr sz="1200"/>
          </a:p>
        </p:txBody>
      </p:sp>
      <p:sp>
        <p:nvSpPr>
          <p:cNvPr id="180" name="Google Shape;180;p37"/>
          <p:cNvSpPr txBox="1"/>
          <p:nvPr>
            <p:ph idx="8" type="title"/>
          </p:nvPr>
        </p:nvSpPr>
        <p:spPr>
          <a:xfrm>
            <a:off x="5820625" y="1822250"/>
            <a:ext cx="9858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cxnSp>
        <p:nvCxnSpPr>
          <p:cNvPr id="181" name="Google Shape;181;p37"/>
          <p:cNvCxnSpPr/>
          <p:nvPr/>
        </p:nvCxnSpPr>
        <p:spPr>
          <a:xfrm>
            <a:off x="6114925" y="254616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182" name="Google Shape;182;p37"/>
          <p:cNvSpPr txBox="1"/>
          <p:nvPr>
            <p:ph idx="2" type="title"/>
          </p:nvPr>
        </p:nvSpPr>
        <p:spPr>
          <a:xfrm>
            <a:off x="7054550" y="2615575"/>
            <a:ext cx="2067000" cy="103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CONCLUSION</a:t>
            </a:r>
            <a:endParaRPr sz="1600"/>
          </a:p>
        </p:txBody>
      </p:sp>
      <p:sp>
        <p:nvSpPr>
          <p:cNvPr id="183" name="Google Shape;183;p37"/>
          <p:cNvSpPr txBox="1"/>
          <p:nvPr>
            <p:ph idx="8" type="title"/>
          </p:nvPr>
        </p:nvSpPr>
        <p:spPr>
          <a:xfrm>
            <a:off x="7595150" y="1822250"/>
            <a:ext cx="9858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05</a:t>
            </a:r>
            <a:endParaRPr/>
          </a:p>
        </p:txBody>
      </p:sp>
      <p:cxnSp>
        <p:nvCxnSpPr>
          <p:cNvPr id="184" name="Google Shape;184;p37"/>
          <p:cNvCxnSpPr/>
          <p:nvPr/>
        </p:nvCxnSpPr>
        <p:spPr>
          <a:xfrm>
            <a:off x="7889450" y="254616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185" name="Google Shape;185;p37"/>
          <p:cNvSpPr txBox="1"/>
          <p:nvPr/>
        </p:nvSpPr>
        <p:spPr>
          <a:xfrm>
            <a:off x="5380195" y="6519"/>
            <a:ext cx="3755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Montserrat"/>
                <a:ea typeface="Montserrat"/>
                <a:cs typeface="Montserrat"/>
                <a:sym typeface="Montserrat"/>
              </a:rPr>
              <a:t>Deionna Chee</a:t>
            </a:r>
            <a:endParaRPr>
              <a:solidFill>
                <a:schemeClr val="lt1"/>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5"/>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Business Problem 2</a:t>
            </a:r>
            <a:endParaRPr/>
          </a:p>
        </p:txBody>
      </p:sp>
      <p:sp>
        <p:nvSpPr>
          <p:cNvPr id="415" name="Google Shape;415;p55"/>
          <p:cNvSpPr txBox="1"/>
          <p:nvPr>
            <p:ph idx="1" type="subTitle"/>
          </p:nvPr>
        </p:nvSpPr>
        <p:spPr>
          <a:xfrm>
            <a:off x="2481900" y="2519525"/>
            <a:ext cx="4180200" cy="124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The DTC model allows brands to have </a:t>
            </a:r>
            <a:r>
              <a:rPr lang="en" sz="1600" u="sng"/>
              <a:t>direct access</a:t>
            </a:r>
            <a:r>
              <a:rPr lang="en" sz="1600"/>
              <a:t> to their consumers through their own channels, allowing for </a:t>
            </a:r>
            <a:r>
              <a:rPr lang="en" sz="1600" u="sng"/>
              <a:t>better customer relationships </a:t>
            </a:r>
            <a:r>
              <a:rPr lang="en" sz="1600"/>
              <a:t>through connecting with them directly</a:t>
            </a:r>
            <a:endParaRPr sz="1600"/>
          </a:p>
        </p:txBody>
      </p:sp>
      <p:sp>
        <p:nvSpPr>
          <p:cNvPr id="416" name="Google Shape;416;p55"/>
          <p:cNvSpPr txBox="1"/>
          <p:nvPr/>
        </p:nvSpPr>
        <p:spPr>
          <a:xfrm>
            <a:off x="5380195" y="6519"/>
            <a:ext cx="3755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Montserrat"/>
                <a:ea typeface="Montserrat"/>
                <a:cs typeface="Montserrat"/>
                <a:sym typeface="Montserrat"/>
              </a:rPr>
              <a:t>Lara Hor</a:t>
            </a:r>
            <a:endParaRPr>
              <a:solidFill>
                <a:schemeClr val="lt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1000"/>
                                        <p:tgtEl>
                                          <p:spTgt spid="4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6"/>
          <p:cNvSpPr txBox="1"/>
          <p:nvPr>
            <p:ph type="title"/>
          </p:nvPr>
        </p:nvSpPr>
        <p:spPr>
          <a:xfrm>
            <a:off x="938500" y="445025"/>
            <a:ext cx="2959800" cy="6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APPROACH</a:t>
            </a:r>
            <a:endParaRPr/>
          </a:p>
        </p:txBody>
      </p:sp>
      <p:cxnSp>
        <p:nvCxnSpPr>
          <p:cNvPr id="422" name="Google Shape;422;p56"/>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423" name="Google Shape;423;p56"/>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424" name="Google Shape;424;p56"/>
          <p:cNvSpPr/>
          <p:nvPr/>
        </p:nvSpPr>
        <p:spPr>
          <a:xfrm>
            <a:off x="1026188" y="1987713"/>
            <a:ext cx="872400" cy="872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 name="Google Shape;425;p56"/>
          <p:cNvGrpSpPr/>
          <p:nvPr/>
        </p:nvGrpSpPr>
        <p:grpSpPr>
          <a:xfrm>
            <a:off x="1172862" y="2173039"/>
            <a:ext cx="579083" cy="501786"/>
            <a:chOff x="2611458" y="3816374"/>
            <a:chExt cx="426329" cy="332375"/>
          </a:xfrm>
        </p:grpSpPr>
        <p:sp>
          <p:nvSpPr>
            <p:cNvPr id="426" name="Google Shape;426;p56"/>
            <p:cNvSpPr/>
            <p:nvPr/>
          </p:nvSpPr>
          <p:spPr>
            <a:xfrm>
              <a:off x="2611458" y="3816374"/>
              <a:ext cx="426329" cy="332375"/>
            </a:xfrm>
            <a:custGeom>
              <a:rect b="b" l="l" r="r" t="t"/>
              <a:pathLst>
                <a:path extrusionOk="0" h="10443" w="13395">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27" name="Google Shape;427;p56"/>
            <p:cNvSpPr/>
            <p:nvPr/>
          </p:nvSpPr>
          <p:spPr>
            <a:xfrm>
              <a:off x="2803568" y="3950909"/>
              <a:ext cx="40198" cy="85648"/>
            </a:xfrm>
            <a:custGeom>
              <a:rect b="b" l="l" r="r" t="t"/>
              <a:pathLst>
                <a:path extrusionOk="0" h="2691" w="1263">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28" name="Google Shape;428;p56"/>
            <p:cNvSpPr/>
            <p:nvPr/>
          </p:nvSpPr>
          <p:spPr>
            <a:xfrm>
              <a:off x="2851691" y="3917935"/>
              <a:ext cx="40580" cy="118621"/>
            </a:xfrm>
            <a:custGeom>
              <a:rect b="b" l="l" r="r" t="t"/>
              <a:pathLst>
                <a:path extrusionOk="0" h="3727" w="1275">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29" name="Google Shape;429;p56"/>
            <p:cNvSpPr/>
            <p:nvPr/>
          </p:nvSpPr>
          <p:spPr>
            <a:xfrm>
              <a:off x="2900197" y="3934995"/>
              <a:ext cx="40198" cy="101562"/>
            </a:xfrm>
            <a:custGeom>
              <a:rect b="b" l="l" r="r" t="t"/>
              <a:pathLst>
                <a:path extrusionOk="0" h="3191" w="1263">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30" name="Google Shape;430;p56"/>
            <p:cNvSpPr/>
            <p:nvPr/>
          </p:nvSpPr>
          <p:spPr>
            <a:xfrm>
              <a:off x="2948320" y="3879265"/>
              <a:ext cx="40580" cy="156941"/>
            </a:xfrm>
            <a:custGeom>
              <a:rect b="b" l="l" r="r" t="t"/>
              <a:pathLst>
                <a:path extrusionOk="0" h="4931" w="1275">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31" name="Google Shape;431;p56"/>
            <p:cNvSpPr/>
            <p:nvPr/>
          </p:nvSpPr>
          <p:spPr>
            <a:xfrm>
              <a:off x="2716807" y="3896325"/>
              <a:ext cx="49269" cy="13304"/>
            </a:xfrm>
            <a:custGeom>
              <a:rect b="b" l="l" r="r" t="t"/>
              <a:pathLst>
                <a:path extrusionOk="0" h="418" w="1548">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32" name="Google Shape;432;p56"/>
            <p:cNvSpPr/>
            <p:nvPr/>
          </p:nvSpPr>
          <p:spPr>
            <a:xfrm>
              <a:off x="2717157" y="3917553"/>
              <a:ext cx="69002" cy="13304"/>
            </a:xfrm>
            <a:custGeom>
              <a:rect b="b" l="l" r="r" t="t"/>
              <a:pathLst>
                <a:path extrusionOk="0" h="418" w="2168">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33" name="Google Shape;433;p56"/>
            <p:cNvSpPr/>
            <p:nvPr/>
          </p:nvSpPr>
          <p:spPr>
            <a:xfrm>
              <a:off x="2717157" y="3938782"/>
              <a:ext cx="69002" cy="13272"/>
            </a:xfrm>
            <a:custGeom>
              <a:rect b="b" l="l" r="r" t="t"/>
              <a:pathLst>
                <a:path extrusionOk="0" h="417" w="2168">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34" name="Google Shape;434;p56"/>
            <p:cNvSpPr/>
            <p:nvPr/>
          </p:nvSpPr>
          <p:spPr>
            <a:xfrm>
              <a:off x="2717157" y="3960361"/>
              <a:ext cx="69002" cy="13304"/>
            </a:xfrm>
            <a:custGeom>
              <a:rect b="b" l="l" r="r" t="t"/>
              <a:pathLst>
                <a:path extrusionOk="0" h="418" w="2168">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35" name="Google Shape;435;p56"/>
            <p:cNvSpPr/>
            <p:nvPr/>
          </p:nvSpPr>
          <p:spPr>
            <a:xfrm>
              <a:off x="2655793" y="4020993"/>
              <a:ext cx="84152" cy="82656"/>
            </a:xfrm>
            <a:custGeom>
              <a:rect b="b" l="l" r="r" t="t"/>
              <a:pathLst>
                <a:path extrusionOk="0" h="2597" w="2644">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436" name="Google Shape;436;p56"/>
          <p:cNvSpPr txBox="1"/>
          <p:nvPr>
            <p:ph idx="4294967295" type="subTitle"/>
          </p:nvPr>
        </p:nvSpPr>
        <p:spPr>
          <a:xfrm>
            <a:off x="428909" y="2860125"/>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600">
                <a:highlight>
                  <a:schemeClr val="dk1"/>
                </a:highlight>
              </a:rPr>
              <a:t>Using machine learning techniques</a:t>
            </a:r>
            <a:endParaRPr sz="1600">
              <a:highlight>
                <a:schemeClr val="dk1"/>
              </a:highlight>
            </a:endParaRPr>
          </a:p>
        </p:txBody>
      </p:sp>
      <p:sp>
        <p:nvSpPr>
          <p:cNvPr id="437" name="Google Shape;437;p56"/>
          <p:cNvSpPr/>
          <p:nvPr/>
        </p:nvSpPr>
        <p:spPr>
          <a:xfrm rot="-1794606">
            <a:off x="2497271" y="1551752"/>
            <a:ext cx="864551" cy="236659"/>
          </a:xfrm>
          <a:prstGeom prst="rightArrow">
            <a:avLst>
              <a:gd fmla="val 50000" name="adj1"/>
              <a:gd fmla="val 5000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6"/>
          <p:cNvSpPr/>
          <p:nvPr/>
        </p:nvSpPr>
        <p:spPr>
          <a:xfrm>
            <a:off x="4042588" y="479513"/>
            <a:ext cx="872400" cy="872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6"/>
          <p:cNvSpPr/>
          <p:nvPr/>
        </p:nvSpPr>
        <p:spPr>
          <a:xfrm>
            <a:off x="4042588" y="2937063"/>
            <a:ext cx="872400" cy="872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56"/>
          <p:cNvSpPr txBox="1"/>
          <p:nvPr>
            <p:ph idx="4294967295" type="subTitle"/>
          </p:nvPr>
        </p:nvSpPr>
        <p:spPr>
          <a:xfrm>
            <a:off x="3445309" y="1351925"/>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600">
                <a:highlight>
                  <a:schemeClr val="dk1"/>
                </a:highlight>
              </a:rPr>
              <a:t>Provide sellers with estimated customer ratings </a:t>
            </a:r>
            <a:endParaRPr sz="1600">
              <a:highlight>
                <a:schemeClr val="dk1"/>
              </a:highlight>
            </a:endParaRPr>
          </a:p>
        </p:txBody>
      </p:sp>
      <p:sp>
        <p:nvSpPr>
          <p:cNvPr id="441" name="Google Shape;441;p56"/>
          <p:cNvSpPr/>
          <p:nvPr/>
        </p:nvSpPr>
        <p:spPr>
          <a:xfrm rot="1811179">
            <a:off x="2538332" y="3013496"/>
            <a:ext cx="864535" cy="236740"/>
          </a:xfrm>
          <a:prstGeom prst="rightArrow">
            <a:avLst>
              <a:gd fmla="val 50000" name="adj1"/>
              <a:gd fmla="val 5000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56"/>
          <p:cNvSpPr txBox="1"/>
          <p:nvPr>
            <p:ph idx="4294967295" type="subTitle"/>
          </p:nvPr>
        </p:nvSpPr>
        <p:spPr>
          <a:xfrm>
            <a:off x="3445309" y="3809475"/>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600">
                <a:highlight>
                  <a:schemeClr val="dk1"/>
                </a:highlight>
              </a:rPr>
              <a:t>Suggest improvements based on key variables</a:t>
            </a:r>
            <a:endParaRPr sz="1600">
              <a:highlight>
                <a:schemeClr val="dk1"/>
              </a:highlight>
            </a:endParaRPr>
          </a:p>
        </p:txBody>
      </p:sp>
      <p:sp>
        <p:nvSpPr>
          <p:cNvPr id="443" name="Google Shape;443;p56"/>
          <p:cNvSpPr/>
          <p:nvPr/>
        </p:nvSpPr>
        <p:spPr>
          <a:xfrm rot="-1794606">
            <a:off x="5555171" y="3013552"/>
            <a:ext cx="864551" cy="236659"/>
          </a:xfrm>
          <a:prstGeom prst="rightArrow">
            <a:avLst>
              <a:gd fmla="val 50000" name="adj1"/>
              <a:gd fmla="val 5000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56"/>
          <p:cNvSpPr/>
          <p:nvPr/>
        </p:nvSpPr>
        <p:spPr>
          <a:xfrm rot="1811179">
            <a:off x="5595332" y="1551696"/>
            <a:ext cx="864535" cy="236740"/>
          </a:xfrm>
          <a:prstGeom prst="rightArrow">
            <a:avLst>
              <a:gd fmla="val 50000" name="adj1"/>
              <a:gd fmla="val 5000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56"/>
          <p:cNvSpPr/>
          <p:nvPr/>
        </p:nvSpPr>
        <p:spPr>
          <a:xfrm>
            <a:off x="7058988" y="1987713"/>
            <a:ext cx="872400" cy="872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56"/>
          <p:cNvSpPr txBox="1"/>
          <p:nvPr>
            <p:ph idx="4294967295" type="subTitle"/>
          </p:nvPr>
        </p:nvSpPr>
        <p:spPr>
          <a:xfrm>
            <a:off x="6319950" y="2860125"/>
            <a:ext cx="25143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600">
                <a:highlight>
                  <a:schemeClr val="dk1"/>
                </a:highlight>
              </a:rPr>
              <a:t>Sellers improve their </a:t>
            </a:r>
            <a:r>
              <a:rPr lang="en" sz="1600">
                <a:highlight>
                  <a:schemeClr val="dk1"/>
                </a:highlight>
              </a:rPr>
              <a:t>customer</a:t>
            </a:r>
            <a:r>
              <a:rPr lang="en" sz="1600">
                <a:highlight>
                  <a:schemeClr val="dk1"/>
                </a:highlight>
              </a:rPr>
              <a:t> ratings        =&gt; improved customer relationships</a:t>
            </a:r>
            <a:endParaRPr sz="1600">
              <a:highlight>
                <a:schemeClr val="dk1"/>
              </a:highlight>
            </a:endParaRPr>
          </a:p>
        </p:txBody>
      </p:sp>
      <p:grpSp>
        <p:nvGrpSpPr>
          <p:cNvPr id="447" name="Google Shape;447;p56"/>
          <p:cNvGrpSpPr/>
          <p:nvPr/>
        </p:nvGrpSpPr>
        <p:grpSpPr>
          <a:xfrm>
            <a:off x="7119892" y="1966718"/>
            <a:ext cx="914420" cy="914420"/>
            <a:chOff x="1739650" y="1887150"/>
            <a:chExt cx="684600" cy="684600"/>
          </a:xfrm>
        </p:grpSpPr>
        <p:sp>
          <p:nvSpPr>
            <p:cNvPr id="448" name="Google Shape;448;p56"/>
            <p:cNvSpPr/>
            <p:nvPr/>
          </p:nvSpPr>
          <p:spPr>
            <a:xfrm>
              <a:off x="1739650" y="1887150"/>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 name="Google Shape;449;p56"/>
            <p:cNvGrpSpPr/>
            <p:nvPr/>
          </p:nvGrpSpPr>
          <p:grpSpPr>
            <a:xfrm>
              <a:off x="1849311" y="2037474"/>
              <a:ext cx="465264" cy="405471"/>
              <a:chOff x="5793678" y="3412685"/>
              <a:chExt cx="312614" cy="261611"/>
            </a:xfrm>
          </p:grpSpPr>
          <p:sp>
            <p:nvSpPr>
              <p:cNvPr id="450" name="Google Shape;450;p56"/>
              <p:cNvSpPr/>
              <p:nvPr/>
            </p:nvSpPr>
            <p:spPr>
              <a:xfrm>
                <a:off x="5890104" y="3642055"/>
                <a:ext cx="10248" cy="32241"/>
              </a:xfrm>
              <a:custGeom>
                <a:rect b="b" l="l" r="r" t="t"/>
                <a:pathLst>
                  <a:path extrusionOk="0" h="1013" w="322">
                    <a:moveTo>
                      <a:pt x="167" y="1"/>
                    </a:moveTo>
                    <a:cubicBezTo>
                      <a:pt x="71" y="1"/>
                      <a:pt x="0" y="72"/>
                      <a:pt x="0" y="155"/>
                    </a:cubicBezTo>
                    <a:lnTo>
                      <a:pt x="0" y="846"/>
                    </a:lnTo>
                    <a:cubicBezTo>
                      <a:pt x="0" y="929"/>
                      <a:pt x="71" y="1013"/>
                      <a:pt x="167" y="1013"/>
                    </a:cubicBezTo>
                    <a:cubicBezTo>
                      <a:pt x="250" y="1013"/>
                      <a:pt x="321" y="929"/>
                      <a:pt x="321" y="846"/>
                    </a:cubicBezTo>
                    <a:lnTo>
                      <a:pt x="321" y="143"/>
                    </a:lnTo>
                    <a:cubicBezTo>
                      <a:pt x="321" y="60"/>
                      <a:pt x="250" y="1"/>
                      <a:pt x="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6"/>
              <p:cNvSpPr/>
              <p:nvPr/>
            </p:nvSpPr>
            <p:spPr>
              <a:xfrm>
                <a:off x="5998094" y="3642055"/>
                <a:ext cx="10248" cy="32241"/>
              </a:xfrm>
              <a:custGeom>
                <a:rect b="b" l="l" r="r" t="t"/>
                <a:pathLst>
                  <a:path extrusionOk="0" h="1013" w="322">
                    <a:moveTo>
                      <a:pt x="167" y="1"/>
                    </a:moveTo>
                    <a:cubicBezTo>
                      <a:pt x="72" y="1"/>
                      <a:pt x="0" y="72"/>
                      <a:pt x="0" y="155"/>
                    </a:cubicBezTo>
                    <a:lnTo>
                      <a:pt x="0" y="846"/>
                    </a:lnTo>
                    <a:cubicBezTo>
                      <a:pt x="0" y="929"/>
                      <a:pt x="72" y="1013"/>
                      <a:pt x="167" y="1013"/>
                    </a:cubicBezTo>
                    <a:cubicBezTo>
                      <a:pt x="250" y="1013"/>
                      <a:pt x="322" y="929"/>
                      <a:pt x="322" y="846"/>
                    </a:cubicBezTo>
                    <a:lnTo>
                      <a:pt x="322" y="143"/>
                    </a:lnTo>
                    <a:cubicBezTo>
                      <a:pt x="310" y="60"/>
                      <a:pt x="250" y="1"/>
                      <a:pt x="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6"/>
              <p:cNvSpPr/>
              <p:nvPr/>
            </p:nvSpPr>
            <p:spPr>
              <a:xfrm>
                <a:off x="5814673" y="3528367"/>
                <a:ext cx="43222" cy="15564"/>
              </a:xfrm>
              <a:custGeom>
                <a:rect b="b" l="l" r="r" t="t"/>
                <a:pathLst>
                  <a:path extrusionOk="0" h="489" w="1358">
                    <a:moveTo>
                      <a:pt x="167" y="1"/>
                    </a:moveTo>
                    <a:cubicBezTo>
                      <a:pt x="72" y="1"/>
                      <a:pt x="1" y="72"/>
                      <a:pt x="1" y="156"/>
                    </a:cubicBezTo>
                    <a:cubicBezTo>
                      <a:pt x="1" y="251"/>
                      <a:pt x="72" y="322"/>
                      <a:pt x="167" y="322"/>
                    </a:cubicBezTo>
                    <a:cubicBezTo>
                      <a:pt x="346" y="322"/>
                      <a:pt x="870" y="358"/>
                      <a:pt x="1120" y="477"/>
                    </a:cubicBezTo>
                    <a:cubicBezTo>
                      <a:pt x="1144" y="489"/>
                      <a:pt x="1167" y="489"/>
                      <a:pt x="1191" y="489"/>
                    </a:cubicBezTo>
                    <a:cubicBezTo>
                      <a:pt x="1251" y="489"/>
                      <a:pt x="1310" y="453"/>
                      <a:pt x="1346" y="394"/>
                    </a:cubicBezTo>
                    <a:cubicBezTo>
                      <a:pt x="1358" y="322"/>
                      <a:pt x="1322" y="239"/>
                      <a:pt x="1251" y="191"/>
                    </a:cubicBezTo>
                    <a:cubicBezTo>
                      <a:pt x="882" y="13"/>
                      <a:pt x="191" y="1"/>
                      <a:pt x="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6"/>
              <p:cNvSpPr/>
              <p:nvPr/>
            </p:nvSpPr>
            <p:spPr>
              <a:xfrm>
                <a:off x="5797995" y="3631074"/>
                <a:ext cx="10662" cy="42458"/>
              </a:xfrm>
              <a:custGeom>
                <a:rect b="b" l="l" r="r" t="t"/>
                <a:pathLst>
                  <a:path extrusionOk="0" h="1334" w="335">
                    <a:moveTo>
                      <a:pt x="167" y="0"/>
                    </a:moveTo>
                    <a:cubicBezTo>
                      <a:pt x="84" y="0"/>
                      <a:pt x="1" y="72"/>
                      <a:pt x="1" y="167"/>
                    </a:cubicBezTo>
                    <a:lnTo>
                      <a:pt x="1" y="1179"/>
                    </a:lnTo>
                    <a:cubicBezTo>
                      <a:pt x="1" y="1262"/>
                      <a:pt x="84" y="1334"/>
                      <a:pt x="167" y="1334"/>
                    </a:cubicBezTo>
                    <a:cubicBezTo>
                      <a:pt x="251" y="1334"/>
                      <a:pt x="334" y="1262"/>
                      <a:pt x="334" y="1179"/>
                    </a:cubicBezTo>
                    <a:lnTo>
                      <a:pt x="334" y="167"/>
                    </a:lnTo>
                    <a:cubicBezTo>
                      <a:pt x="334" y="72"/>
                      <a:pt x="263"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6"/>
              <p:cNvSpPr/>
              <p:nvPr/>
            </p:nvSpPr>
            <p:spPr>
              <a:xfrm>
                <a:off x="5793678" y="3412685"/>
                <a:ext cx="312614" cy="247725"/>
              </a:xfrm>
              <a:custGeom>
                <a:rect b="b" l="l" r="r" t="t"/>
                <a:pathLst>
                  <a:path extrusionOk="0" h="8299" w="10883">
                    <a:moveTo>
                      <a:pt x="9144" y="2512"/>
                    </a:moveTo>
                    <a:cubicBezTo>
                      <a:pt x="9418" y="2512"/>
                      <a:pt x="9656" y="2715"/>
                      <a:pt x="9656" y="2953"/>
                    </a:cubicBezTo>
                    <a:lnTo>
                      <a:pt x="9656" y="2977"/>
                    </a:lnTo>
                    <a:cubicBezTo>
                      <a:pt x="9501" y="2917"/>
                      <a:pt x="9335" y="2869"/>
                      <a:pt x="9144" y="2869"/>
                    </a:cubicBezTo>
                    <a:cubicBezTo>
                      <a:pt x="8965" y="2869"/>
                      <a:pt x="8787" y="2905"/>
                      <a:pt x="8620" y="2977"/>
                    </a:cubicBezTo>
                    <a:lnTo>
                      <a:pt x="8620" y="2953"/>
                    </a:lnTo>
                    <a:cubicBezTo>
                      <a:pt x="8620" y="2727"/>
                      <a:pt x="8858" y="2512"/>
                      <a:pt x="9144" y="2512"/>
                    </a:cubicBezTo>
                    <a:close/>
                    <a:moveTo>
                      <a:pt x="2869" y="3203"/>
                    </a:moveTo>
                    <a:lnTo>
                      <a:pt x="2869" y="3858"/>
                    </a:lnTo>
                    <a:cubicBezTo>
                      <a:pt x="2869" y="3965"/>
                      <a:pt x="2846" y="4060"/>
                      <a:pt x="2798" y="4167"/>
                    </a:cubicBezTo>
                    <a:lnTo>
                      <a:pt x="2727" y="4334"/>
                    </a:lnTo>
                    <a:cubicBezTo>
                      <a:pt x="2715" y="4346"/>
                      <a:pt x="2715" y="4382"/>
                      <a:pt x="2715" y="4405"/>
                    </a:cubicBezTo>
                    <a:lnTo>
                      <a:pt x="2715" y="4751"/>
                    </a:lnTo>
                    <a:cubicBezTo>
                      <a:pt x="2715" y="4989"/>
                      <a:pt x="2619" y="5191"/>
                      <a:pt x="2441" y="5358"/>
                    </a:cubicBezTo>
                    <a:cubicBezTo>
                      <a:pt x="2298" y="5525"/>
                      <a:pt x="2072" y="5596"/>
                      <a:pt x="1834" y="5596"/>
                    </a:cubicBezTo>
                    <a:cubicBezTo>
                      <a:pt x="1369" y="5584"/>
                      <a:pt x="1000" y="5179"/>
                      <a:pt x="1000" y="4703"/>
                    </a:cubicBezTo>
                    <a:lnTo>
                      <a:pt x="1000" y="4405"/>
                    </a:lnTo>
                    <a:cubicBezTo>
                      <a:pt x="1000" y="4382"/>
                      <a:pt x="1000" y="4358"/>
                      <a:pt x="988" y="4334"/>
                    </a:cubicBezTo>
                    <a:lnTo>
                      <a:pt x="881" y="4143"/>
                    </a:lnTo>
                    <a:cubicBezTo>
                      <a:pt x="845" y="4060"/>
                      <a:pt x="822" y="3989"/>
                      <a:pt x="822" y="3905"/>
                    </a:cubicBezTo>
                    <a:lnTo>
                      <a:pt x="822" y="3882"/>
                    </a:lnTo>
                    <a:cubicBezTo>
                      <a:pt x="822" y="3501"/>
                      <a:pt x="1131" y="3203"/>
                      <a:pt x="1500" y="3203"/>
                    </a:cubicBezTo>
                    <a:close/>
                    <a:moveTo>
                      <a:pt x="9144" y="3215"/>
                    </a:moveTo>
                    <a:cubicBezTo>
                      <a:pt x="9704" y="3215"/>
                      <a:pt x="10168" y="3679"/>
                      <a:pt x="10168" y="4239"/>
                    </a:cubicBezTo>
                    <a:cubicBezTo>
                      <a:pt x="10168" y="4346"/>
                      <a:pt x="10156" y="4465"/>
                      <a:pt x="10108" y="4572"/>
                    </a:cubicBezTo>
                    <a:cubicBezTo>
                      <a:pt x="9656" y="4108"/>
                      <a:pt x="8870" y="3929"/>
                      <a:pt x="8823" y="3929"/>
                    </a:cubicBezTo>
                    <a:cubicBezTo>
                      <a:pt x="8814" y="3926"/>
                      <a:pt x="8804" y="3925"/>
                      <a:pt x="8794" y="3925"/>
                    </a:cubicBezTo>
                    <a:cubicBezTo>
                      <a:pt x="8763" y="3925"/>
                      <a:pt x="8727" y="3938"/>
                      <a:pt x="8692" y="3965"/>
                    </a:cubicBezTo>
                    <a:cubicBezTo>
                      <a:pt x="8644" y="3989"/>
                      <a:pt x="8632" y="4036"/>
                      <a:pt x="8632" y="4084"/>
                    </a:cubicBezTo>
                    <a:cubicBezTo>
                      <a:pt x="8632" y="4084"/>
                      <a:pt x="8632" y="4179"/>
                      <a:pt x="8513" y="4298"/>
                    </a:cubicBezTo>
                    <a:cubicBezTo>
                      <a:pt x="8453" y="4358"/>
                      <a:pt x="8453" y="4465"/>
                      <a:pt x="8513" y="4524"/>
                    </a:cubicBezTo>
                    <a:cubicBezTo>
                      <a:pt x="8543" y="4554"/>
                      <a:pt x="8584" y="4569"/>
                      <a:pt x="8626" y="4569"/>
                    </a:cubicBezTo>
                    <a:cubicBezTo>
                      <a:pt x="8668" y="4569"/>
                      <a:pt x="8709" y="4554"/>
                      <a:pt x="8739" y="4524"/>
                    </a:cubicBezTo>
                    <a:cubicBezTo>
                      <a:pt x="8823" y="4441"/>
                      <a:pt x="8882" y="4346"/>
                      <a:pt x="8918" y="4274"/>
                    </a:cubicBezTo>
                    <a:cubicBezTo>
                      <a:pt x="9180" y="4346"/>
                      <a:pt x="9739" y="4560"/>
                      <a:pt x="9989" y="4894"/>
                    </a:cubicBezTo>
                    <a:cubicBezTo>
                      <a:pt x="9906" y="5298"/>
                      <a:pt x="9573" y="5596"/>
                      <a:pt x="9144" y="5596"/>
                    </a:cubicBezTo>
                    <a:cubicBezTo>
                      <a:pt x="8704" y="5596"/>
                      <a:pt x="8334" y="5275"/>
                      <a:pt x="8287" y="4834"/>
                    </a:cubicBezTo>
                    <a:cubicBezTo>
                      <a:pt x="8287" y="4810"/>
                      <a:pt x="8275" y="4798"/>
                      <a:pt x="8263" y="4774"/>
                    </a:cubicBezTo>
                    <a:cubicBezTo>
                      <a:pt x="8156" y="4620"/>
                      <a:pt x="8108" y="4441"/>
                      <a:pt x="8108" y="4239"/>
                    </a:cubicBezTo>
                    <a:cubicBezTo>
                      <a:pt x="8108" y="3679"/>
                      <a:pt x="8573" y="3215"/>
                      <a:pt x="9144" y="3215"/>
                    </a:cubicBezTo>
                    <a:close/>
                    <a:moveTo>
                      <a:pt x="5441" y="298"/>
                    </a:moveTo>
                    <a:cubicBezTo>
                      <a:pt x="6013" y="298"/>
                      <a:pt x="6489" y="488"/>
                      <a:pt x="6858" y="845"/>
                    </a:cubicBezTo>
                    <a:cubicBezTo>
                      <a:pt x="7227" y="1226"/>
                      <a:pt x="7453" y="1738"/>
                      <a:pt x="7501" y="2369"/>
                    </a:cubicBezTo>
                    <a:cubicBezTo>
                      <a:pt x="7620" y="4060"/>
                      <a:pt x="7763" y="5001"/>
                      <a:pt x="7822" y="5334"/>
                    </a:cubicBezTo>
                    <a:lnTo>
                      <a:pt x="7822" y="5346"/>
                    </a:lnTo>
                    <a:cubicBezTo>
                      <a:pt x="7632" y="5453"/>
                      <a:pt x="7310" y="5632"/>
                      <a:pt x="6787" y="5763"/>
                    </a:cubicBezTo>
                    <a:lnTo>
                      <a:pt x="6525" y="5644"/>
                    </a:lnTo>
                    <a:cubicBezTo>
                      <a:pt x="6453" y="5608"/>
                      <a:pt x="6418" y="5548"/>
                      <a:pt x="6418" y="5477"/>
                    </a:cubicBezTo>
                    <a:lnTo>
                      <a:pt x="6418" y="4929"/>
                    </a:lnTo>
                    <a:cubicBezTo>
                      <a:pt x="6918" y="4596"/>
                      <a:pt x="7263" y="4024"/>
                      <a:pt x="7263" y="3370"/>
                    </a:cubicBezTo>
                    <a:lnTo>
                      <a:pt x="7263" y="3072"/>
                    </a:lnTo>
                    <a:cubicBezTo>
                      <a:pt x="7263" y="2869"/>
                      <a:pt x="7180" y="2691"/>
                      <a:pt x="7037" y="2560"/>
                    </a:cubicBezTo>
                    <a:cubicBezTo>
                      <a:pt x="6727" y="2274"/>
                      <a:pt x="6001" y="1798"/>
                      <a:pt x="4751" y="1667"/>
                    </a:cubicBezTo>
                    <a:cubicBezTo>
                      <a:pt x="4744" y="1666"/>
                      <a:pt x="4737" y="1666"/>
                      <a:pt x="4730" y="1666"/>
                    </a:cubicBezTo>
                    <a:cubicBezTo>
                      <a:pt x="4645" y="1666"/>
                      <a:pt x="4583" y="1733"/>
                      <a:pt x="4572" y="1822"/>
                    </a:cubicBezTo>
                    <a:cubicBezTo>
                      <a:pt x="4548" y="1905"/>
                      <a:pt x="4632" y="1977"/>
                      <a:pt x="4715" y="2000"/>
                    </a:cubicBezTo>
                    <a:cubicBezTo>
                      <a:pt x="5882" y="2119"/>
                      <a:pt x="6537" y="2548"/>
                      <a:pt x="6834" y="2798"/>
                    </a:cubicBezTo>
                    <a:cubicBezTo>
                      <a:pt x="6906" y="2858"/>
                      <a:pt x="6953" y="2965"/>
                      <a:pt x="6953" y="3072"/>
                    </a:cubicBezTo>
                    <a:lnTo>
                      <a:pt x="6953" y="3370"/>
                    </a:lnTo>
                    <a:cubicBezTo>
                      <a:pt x="6953" y="4215"/>
                      <a:pt x="6263" y="4894"/>
                      <a:pt x="5417" y="4894"/>
                    </a:cubicBezTo>
                    <a:cubicBezTo>
                      <a:pt x="4572" y="4894"/>
                      <a:pt x="3881" y="4215"/>
                      <a:pt x="3881" y="3370"/>
                    </a:cubicBezTo>
                    <a:lnTo>
                      <a:pt x="3881" y="3227"/>
                    </a:lnTo>
                    <a:cubicBezTo>
                      <a:pt x="3881" y="3167"/>
                      <a:pt x="3917" y="3108"/>
                      <a:pt x="3977" y="3084"/>
                    </a:cubicBezTo>
                    <a:cubicBezTo>
                      <a:pt x="4167" y="2965"/>
                      <a:pt x="4429" y="2750"/>
                      <a:pt x="4548" y="2393"/>
                    </a:cubicBezTo>
                    <a:cubicBezTo>
                      <a:pt x="4584" y="2310"/>
                      <a:pt x="4536" y="2215"/>
                      <a:pt x="4453" y="2203"/>
                    </a:cubicBezTo>
                    <a:cubicBezTo>
                      <a:pt x="4434" y="2198"/>
                      <a:pt x="4415" y="2196"/>
                      <a:pt x="4398" y="2196"/>
                    </a:cubicBezTo>
                    <a:cubicBezTo>
                      <a:pt x="4327" y="2196"/>
                      <a:pt x="4270" y="2234"/>
                      <a:pt x="4251" y="2310"/>
                    </a:cubicBezTo>
                    <a:cubicBezTo>
                      <a:pt x="4167" y="2572"/>
                      <a:pt x="3977" y="2727"/>
                      <a:pt x="3822" y="2810"/>
                    </a:cubicBezTo>
                    <a:cubicBezTo>
                      <a:pt x="3679" y="2905"/>
                      <a:pt x="3572" y="3072"/>
                      <a:pt x="3572" y="3227"/>
                    </a:cubicBezTo>
                    <a:lnTo>
                      <a:pt x="3572" y="3370"/>
                    </a:lnTo>
                    <a:cubicBezTo>
                      <a:pt x="3572" y="4024"/>
                      <a:pt x="3917" y="4584"/>
                      <a:pt x="4417" y="4929"/>
                    </a:cubicBezTo>
                    <a:lnTo>
                      <a:pt x="4417" y="5477"/>
                    </a:lnTo>
                    <a:cubicBezTo>
                      <a:pt x="4417" y="5548"/>
                      <a:pt x="4370" y="5608"/>
                      <a:pt x="4310" y="5644"/>
                    </a:cubicBezTo>
                    <a:lnTo>
                      <a:pt x="4048" y="5763"/>
                    </a:lnTo>
                    <a:cubicBezTo>
                      <a:pt x="3536" y="5632"/>
                      <a:pt x="3215" y="5453"/>
                      <a:pt x="3060" y="5346"/>
                    </a:cubicBezTo>
                    <a:lnTo>
                      <a:pt x="3060" y="5334"/>
                    </a:lnTo>
                    <a:cubicBezTo>
                      <a:pt x="3131" y="5001"/>
                      <a:pt x="3262" y="4060"/>
                      <a:pt x="3393" y="2369"/>
                    </a:cubicBezTo>
                    <a:cubicBezTo>
                      <a:pt x="3441" y="1738"/>
                      <a:pt x="3655" y="1226"/>
                      <a:pt x="4036" y="845"/>
                    </a:cubicBezTo>
                    <a:cubicBezTo>
                      <a:pt x="4393" y="488"/>
                      <a:pt x="4882" y="298"/>
                      <a:pt x="5441" y="298"/>
                    </a:cubicBezTo>
                    <a:close/>
                    <a:moveTo>
                      <a:pt x="2750" y="5465"/>
                    </a:moveTo>
                    <a:cubicBezTo>
                      <a:pt x="2786" y="5501"/>
                      <a:pt x="2810" y="5572"/>
                      <a:pt x="2869" y="5596"/>
                    </a:cubicBezTo>
                    <a:cubicBezTo>
                      <a:pt x="3000" y="5691"/>
                      <a:pt x="3239" y="5822"/>
                      <a:pt x="3584" y="5941"/>
                    </a:cubicBezTo>
                    <a:lnTo>
                      <a:pt x="3155" y="6144"/>
                    </a:lnTo>
                    <a:lnTo>
                      <a:pt x="2655" y="6001"/>
                    </a:lnTo>
                    <a:cubicBezTo>
                      <a:pt x="2512" y="5953"/>
                      <a:pt x="2512" y="5953"/>
                      <a:pt x="2512" y="5906"/>
                    </a:cubicBezTo>
                    <a:lnTo>
                      <a:pt x="2512" y="5691"/>
                    </a:lnTo>
                    <a:cubicBezTo>
                      <a:pt x="2572" y="5656"/>
                      <a:pt x="2619" y="5608"/>
                      <a:pt x="2667" y="5572"/>
                    </a:cubicBezTo>
                    <a:cubicBezTo>
                      <a:pt x="2691" y="5536"/>
                      <a:pt x="2727" y="5513"/>
                      <a:pt x="2750" y="5465"/>
                    </a:cubicBezTo>
                    <a:close/>
                    <a:moveTo>
                      <a:pt x="8096" y="5239"/>
                    </a:moveTo>
                    <a:cubicBezTo>
                      <a:pt x="8180" y="5417"/>
                      <a:pt x="8323" y="5572"/>
                      <a:pt x="8477" y="5691"/>
                    </a:cubicBezTo>
                    <a:lnTo>
                      <a:pt x="8477" y="6025"/>
                    </a:lnTo>
                    <a:lnTo>
                      <a:pt x="8489" y="6025"/>
                    </a:lnTo>
                    <a:lnTo>
                      <a:pt x="7977" y="6287"/>
                    </a:lnTo>
                    <a:cubicBezTo>
                      <a:pt x="7977" y="6287"/>
                      <a:pt x="7965" y="6287"/>
                      <a:pt x="7965" y="6263"/>
                    </a:cubicBezTo>
                    <a:lnTo>
                      <a:pt x="7227" y="5941"/>
                    </a:lnTo>
                    <a:cubicBezTo>
                      <a:pt x="7596" y="5822"/>
                      <a:pt x="7822" y="5667"/>
                      <a:pt x="7942" y="5596"/>
                    </a:cubicBezTo>
                    <a:cubicBezTo>
                      <a:pt x="8049" y="5525"/>
                      <a:pt x="8108" y="5406"/>
                      <a:pt x="8096" y="5275"/>
                    </a:cubicBezTo>
                    <a:lnTo>
                      <a:pt x="8096" y="5239"/>
                    </a:lnTo>
                    <a:close/>
                    <a:moveTo>
                      <a:pt x="2203" y="5870"/>
                    </a:moveTo>
                    <a:lnTo>
                      <a:pt x="2203" y="5929"/>
                    </a:lnTo>
                    <a:cubicBezTo>
                      <a:pt x="2203" y="5953"/>
                      <a:pt x="2203" y="5989"/>
                      <a:pt x="2215" y="6013"/>
                    </a:cubicBezTo>
                    <a:lnTo>
                      <a:pt x="1857" y="6370"/>
                    </a:lnTo>
                    <a:lnTo>
                      <a:pt x="1500" y="6013"/>
                    </a:lnTo>
                    <a:cubicBezTo>
                      <a:pt x="1512" y="5989"/>
                      <a:pt x="1512" y="5953"/>
                      <a:pt x="1512" y="5929"/>
                    </a:cubicBezTo>
                    <a:lnTo>
                      <a:pt x="1512" y="5870"/>
                    </a:lnTo>
                    <a:cubicBezTo>
                      <a:pt x="1619" y="5894"/>
                      <a:pt x="1726" y="5929"/>
                      <a:pt x="1834" y="5929"/>
                    </a:cubicBezTo>
                    <a:lnTo>
                      <a:pt x="1857" y="5929"/>
                    </a:lnTo>
                    <a:cubicBezTo>
                      <a:pt x="1976" y="5929"/>
                      <a:pt x="2096" y="5906"/>
                      <a:pt x="2203" y="5870"/>
                    </a:cubicBezTo>
                    <a:close/>
                    <a:moveTo>
                      <a:pt x="9525" y="5882"/>
                    </a:moveTo>
                    <a:lnTo>
                      <a:pt x="9525" y="6048"/>
                    </a:lnTo>
                    <a:cubicBezTo>
                      <a:pt x="9525" y="6108"/>
                      <a:pt x="9537" y="6144"/>
                      <a:pt x="9573" y="6191"/>
                    </a:cubicBezTo>
                    <a:lnTo>
                      <a:pt x="9394" y="6322"/>
                    </a:lnTo>
                    <a:cubicBezTo>
                      <a:pt x="9323" y="6394"/>
                      <a:pt x="9236" y="6429"/>
                      <a:pt x="9151" y="6429"/>
                    </a:cubicBezTo>
                    <a:cubicBezTo>
                      <a:pt x="9067" y="6429"/>
                      <a:pt x="8983" y="6394"/>
                      <a:pt x="8918" y="6322"/>
                    </a:cubicBezTo>
                    <a:lnTo>
                      <a:pt x="8763" y="6191"/>
                    </a:lnTo>
                    <a:cubicBezTo>
                      <a:pt x="8799" y="6144"/>
                      <a:pt x="8811" y="6084"/>
                      <a:pt x="8811" y="6048"/>
                    </a:cubicBezTo>
                    <a:lnTo>
                      <a:pt x="8811" y="5882"/>
                    </a:lnTo>
                    <a:cubicBezTo>
                      <a:pt x="8918" y="5906"/>
                      <a:pt x="9037" y="5941"/>
                      <a:pt x="9168" y="5941"/>
                    </a:cubicBezTo>
                    <a:cubicBezTo>
                      <a:pt x="9287" y="5941"/>
                      <a:pt x="9406" y="5929"/>
                      <a:pt x="9525" y="5882"/>
                    </a:cubicBezTo>
                    <a:close/>
                    <a:moveTo>
                      <a:pt x="6096" y="5096"/>
                    </a:moveTo>
                    <a:lnTo>
                      <a:pt x="6096" y="5477"/>
                    </a:lnTo>
                    <a:cubicBezTo>
                      <a:pt x="6096" y="5667"/>
                      <a:pt x="6215" y="5846"/>
                      <a:pt x="6394" y="5941"/>
                    </a:cubicBezTo>
                    <a:lnTo>
                      <a:pt x="6632" y="6048"/>
                    </a:lnTo>
                    <a:cubicBezTo>
                      <a:pt x="6406" y="6489"/>
                      <a:pt x="5941" y="6787"/>
                      <a:pt x="5417" y="6787"/>
                    </a:cubicBezTo>
                    <a:cubicBezTo>
                      <a:pt x="4894" y="6787"/>
                      <a:pt x="4441" y="6501"/>
                      <a:pt x="4203" y="6048"/>
                    </a:cubicBezTo>
                    <a:lnTo>
                      <a:pt x="4441" y="5941"/>
                    </a:lnTo>
                    <a:cubicBezTo>
                      <a:pt x="4620" y="5870"/>
                      <a:pt x="4739" y="5691"/>
                      <a:pt x="4739" y="5477"/>
                    </a:cubicBezTo>
                    <a:lnTo>
                      <a:pt x="4739" y="5096"/>
                    </a:lnTo>
                    <a:cubicBezTo>
                      <a:pt x="4941" y="5179"/>
                      <a:pt x="5179" y="5227"/>
                      <a:pt x="5417" y="5227"/>
                    </a:cubicBezTo>
                    <a:cubicBezTo>
                      <a:pt x="5656" y="5227"/>
                      <a:pt x="5894" y="5179"/>
                      <a:pt x="6096" y="5096"/>
                    </a:cubicBezTo>
                    <a:close/>
                    <a:moveTo>
                      <a:pt x="5417" y="0"/>
                    </a:moveTo>
                    <a:cubicBezTo>
                      <a:pt x="4763" y="0"/>
                      <a:pt x="4215" y="226"/>
                      <a:pt x="3786" y="643"/>
                    </a:cubicBezTo>
                    <a:cubicBezTo>
                      <a:pt x="3346" y="1060"/>
                      <a:pt x="3096" y="1655"/>
                      <a:pt x="3048" y="2346"/>
                    </a:cubicBezTo>
                    <a:cubicBezTo>
                      <a:pt x="3036" y="2548"/>
                      <a:pt x="3024" y="2703"/>
                      <a:pt x="3012" y="2881"/>
                    </a:cubicBezTo>
                    <a:lnTo>
                      <a:pt x="1524" y="2881"/>
                    </a:lnTo>
                    <a:cubicBezTo>
                      <a:pt x="964" y="2881"/>
                      <a:pt x="512" y="3334"/>
                      <a:pt x="512" y="3893"/>
                    </a:cubicBezTo>
                    <a:lnTo>
                      <a:pt x="512" y="3917"/>
                    </a:lnTo>
                    <a:cubicBezTo>
                      <a:pt x="512" y="4048"/>
                      <a:pt x="536" y="4167"/>
                      <a:pt x="595" y="4286"/>
                    </a:cubicBezTo>
                    <a:lnTo>
                      <a:pt x="667" y="4453"/>
                    </a:lnTo>
                    <a:lnTo>
                      <a:pt x="667" y="4703"/>
                    </a:lnTo>
                    <a:cubicBezTo>
                      <a:pt x="667" y="5120"/>
                      <a:pt x="881" y="5477"/>
                      <a:pt x="1179" y="5703"/>
                    </a:cubicBezTo>
                    <a:lnTo>
                      <a:pt x="1179" y="5929"/>
                    </a:lnTo>
                    <a:cubicBezTo>
                      <a:pt x="1179" y="5953"/>
                      <a:pt x="1167" y="5989"/>
                      <a:pt x="1131" y="5989"/>
                    </a:cubicBezTo>
                    <a:lnTo>
                      <a:pt x="476" y="6179"/>
                    </a:lnTo>
                    <a:cubicBezTo>
                      <a:pt x="191" y="6251"/>
                      <a:pt x="0" y="6513"/>
                      <a:pt x="0" y="6810"/>
                    </a:cubicBezTo>
                    <a:lnTo>
                      <a:pt x="0" y="8120"/>
                    </a:lnTo>
                    <a:cubicBezTo>
                      <a:pt x="0" y="8215"/>
                      <a:pt x="71" y="8287"/>
                      <a:pt x="167" y="8287"/>
                    </a:cubicBezTo>
                    <a:cubicBezTo>
                      <a:pt x="250" y="8287"/>
                      <a:pt x="333" y="8215"/>
                      <a:pt x="333" y="8120"/>
                    </a:cubicBezTo>
                    <a:lnTo>
                      <a:pt x="333" y="6810"/>
                    </a:lnTo>
                    <a:cubicBezTo>
                      <a:pt x="333" y="6668"/>
                      <a:pt x="429" y="6513"/>
                      <a:pt x="583" y="6477"/>
                    </a:cubicBezTo>
                    <a:lnTo>
                      <a:pt x="1238" y="6287"/>
                    </a:lnTo>
                    <a:cubicBezTo>
                      <a:pt x="1262" y="6287"/>
                      <a:pt x="1286" y="6263"/>
                      <a:pt x="1310" y="6251"/>
                    </a:cubicBezTo>
                    <a:lnTo>
                      <a:pt x="1715" y="6656"/>
                    </a:lnTo>
                    <a:lnTo>
                      <a:pt x="1715" y="8108"/>
                    </a:lnTo>
                    <a:cubicBezTo>
                      <a:pt x="1715" y="8203"/>
                      <a:pt x="1786" y="8275"/>
                      <a:pt x="1881" y="8275"/>
                    </a:cubicBezTo>
                    <a:cubicBezTo>
                      <a:pt x="1965" y="8275"/>
                      <a:pt x="2036" y="8203"/>
                      <a:pt x="2036" y="8108"/>
                    </a:cubicBezTo>
                    <a:lnTo>
                      <a:pt x="2036" y="6656"/>
                    </a:lnTo>
                    <a:lnTo>
                      <a:pt x="2441" y="6251"/>
                    </a:lnTo>
                    <a:cubicBezTo>
                      <a:pt x="2500" y="6287"/>
                      <a:pt x="2548" y="6298"/>
                      <a:pt x="2596" y="6310"/>
                    </a:cubicBezTo>
                    <a:lnTo>
                      <a:pt x="2750" y="6358"/>
                    </a:lnTo>
                    <a:cubicBezTo>
                      <a:pt x="2536" y="6501"/>
                      <a:pt x="2393" y="6751"/>
                      <a:pt x="2393" y="7037"/>
                    </a:cubicBezTo>
                    <a:lnTo>
                      <a:pt x="2393" y="8120"/>
                    </a:lnTo>
                    <a:cubicBezTo>
                      <a:pt x="2393" y="8215"/>
                      <a:pt x="2465" y="8287"/>
                      <a:pt x="2560" y="8287"/>
                    </a:cubicBezTo>
                    <a:cubicBezTo>
                      <a:pt x="2643" y="8287"/>
                      <a:pt x="2727" y="8215"/>
                      <a:pt x="2727" y="8120"/>
                    </a:cubicBezTo>
                    <a:lnTo>
                      <a:pt x="2727" y="7037"/>
                    </a:lnTo>
                    <a:cubicBezTo>
                      <a:pt x="2727" y="6834"/>
                      <a:pt x="2846" y="6656"/>
                      <a:pt x="3036" y="6560"/>
                    </a:cubicBezTo>
                    <a:lnTo>
                      <a:pt x="3941" y="6156"/>
                    </a:lnTo>
                    <a:cubicBezTo>
                      <a:pt x="4227" y="6727"/>
                      <a:pt x="4810" y="7096"/>
                      <a:pt x="5441" y="7096"/>
                    </a:cubicBezTo>
                    <a:cubicBezTo>
                      <a:pt x="6084" y="7096"/>
                      <a:pt x="6668" y="6739"/>
                      <a:pt x="6953" y="6156"/>
                    </a:cubicBezTo>
                    <a:lnTo>
                      <a:pt x="7858" y="6560"/>
                    </a:lnTo>
                    <a:cubicBezTo>
                      <a:pt x="8049" y="6656"/>
                      <a:pt x="8168" y="6834"/>
                      <a:pt x="8168" y="7037"/>
                    </a:cubicBezTo>
                    <a:lnTo>
                      <a:pt x="8168" y="8120"/>
                    </a:lnTo>
                    <a:cubicBezTo>
                      <a:pt x="8168" y="8215"/>
                      <a:pt x="8239" y="8287"/>
                      <a:pt x="8334" y="8287"/>
                    </a:cubicBezTo>
                    <a:cubicBezTo>
                      <a:pt x="8418" y="8287"/>
                      <a:pt x="8501" y="8215"/>
                      <a:pt x="8501" y="8120"/>
                    </a:cubicBezTo>
                    <a:lnTo>
                      <a:pt x="8501" y="7037"/>
                    </a:lnTo>
                    <a:cubicBezTo>
                      <a:pt x="8501" y="6834"/>
                      <a:pt x="8418" y="6656"/>
                      <a:pt x="8299" y="6501"/>
                    </a:cubicBezTo>
                    <a:lnTo>
                      <a:pt x="8537" y="6382"/>
                    </a:lnTo>
                    <a:lnTo>
                      <a:pt x="8715" y="6560"/>
                    </a:lnTo>
                    <a:cubicBezTo>
                      <a:pt x="8858" y="6679"/>
                      <a:pt x="9013" y="6739"/>
                      <a:pt x="9180" y="6739"/>
                    </a:cubicBezTo>
                    <a:cubicBezTo>
                      <a:pt x="9346" y="6739"/>
                      <a:pt x="9513" y="6679"/>
                      <a:pt x="9644" y="6560"/>
                    </a:cubicBezTo>
                    <a:lnTo>
                      <a:pt x="9823" y="6382"/>
                    </a:lnTo>
                    <a:lnTo>
                      <a:pt x="10358" y="6656"/>
                    </a:lnTo>
                    <a:cubicBezTo>
                      <a:pt x="10478" y="6715"/>
                      <a:pt x="10549" y="6834"/>
                      <a:pt x="10549" y="6965"/>
                    </a:cubicBezTo>
                    <a:lnTo>
                      <a:pt x="10549" y="8144"/>
                    </a:lnTo>
                    <a:cubicBezTo>
                      <a:pt x="10549" y="8227"/>
                      <a:pt x="10620" y="8299"/>
                      <a:pt x="10716" y="8299"/>
                    </a:cubicBezTo>
                    <a:cubicBezTo>
                      <a:pt x="10799" y="8299"/>
                      <a:pt x="10882" y="8227"/>
                      <a:pt x="10882" y="8144"/>
                    </a:cubicBezTo>
                    <a:lnTo>
                      <a:pt x="10882" y="6965"/>
                    </a:lnTo>
                    <a:cubicBezTo>
                      <a:pt x="10823" y="6703"/>
                      <a:pt x="10692" y="6477"/>
                      <a:pt x="10466" y="6358"/>
                    </a:cubicBezTo>
                    <a:lnTo>
                      <a:pt x="9823" y="6025"/>
                    </a:lnTo>
                    <a:lnTo>
                      <a:pt x="9823" y="6013"/>
                    </a:lnTo>
                    <a:lnTo>
                      <a:pt x="9823" y="5691"/>
                    </a:lnTo>
                    <a:cubicBezTo>
                      <a:pt x="10097" y="5501"/>
                      <a:pt x="10275" y="5227"/>
                      <a:pt x="10311" y="4882"/>
                    </a:cubicBezTo>
                    <a:cubicBezTo>
                      <a:pt x="10430" y="4679"/>
                      <a:pt x="10489" y="4453"/>
                      <a:pt x="10489" y="4215"/>
                    </a:cubicBezTo>
                    <a:cubicBezTo>
                      <a:pt x="10489" y="3786"/>
                      <a:pt x="10287" y="3381"/>
                      <a:pt x="9954" y="3143"/>
                    </a:cubicBezTo>
                    <a:cubicBezTo>
                      <a:pt x="9977" y="3084"/>
                      <a:pt x="9989" y="3012"/>
                      <a:pt x="9989" y="2953"/>
                    </a:cubicBezTo>
                    <a:cubicBezTo>
                      <a:pt x="9989" y="2536"/>
                      <a:pt x="9620" y="2191"/>
                      <a:pt x="9156" y="2191"/>
                    </a:cubicBezTo>
                    <a:cubicBezTo>
                      <a:pt x="8692" y="2191"/>
                      <a:pt x="8323" y="2524"/>
                      <a:pt x="8323" y="2953"/>
                    </a:cubicBezTo>
                    <a:cubicBezTo>
                      <a:pt x="8323" y="3024"/>
                      <a:pt x="8334" y="3084"/>
                      <a:pt x="8346" y="3143"/>
                    </a:cubicBezTo>
                    <a:cubicBezTo>
                      <a:pt x="8156" y="3286"/>
                      <a:pt x="8013" y="3477"/>
                      <a:pt x="7906" y="3715"/>
                    </a:cubicBezTo>
                    <a:cubicBezTo>
                      <a:pt x="7858" y="3334"/>
                      <a:pt x="7834" y="2869"/>
                      <a:pt x="7787" y="2346"/>
                    </a:cubicBezTo>
                    <a:cubicBezTo>
                      <a:pt x="7739" y="1655"/>
                      <a:pt x="7489" y="1060"/>
                      <a:pt x="7060" y="643"/>
                    </a:cubicBezTo>
                    <a:cubicBezTo>
                      <a:pt x="6644" y="226"/>
                      <a:pt x="6072" y="0"/>
                      <a:pt x="54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6"/>
              <p:cNvSpPr/>
              <p:nvPr/>
            </p:nvSpPr>
            <p:spPr>
              <a:xfrm>
                <a:off x="6089408" y="3637503"/>
                <a:ext cx="10662" cy="36029"/>
              </a:xfrm>
              <a:custGeom>
                <a:rect b="b" l="l" r="r" t="t"/>
                <a:pathLst>
                  <a:path extrusionOk="0" h="1132" w="335">
                    <a:moveTo>
                      <a:pt x="167" y="1"/>
                    </a:moveTo>
                    <a:cubicBezTo>
                      <a:pt x="72" y="1"/>
                      <a:pt x="1" y="84"/>
                      <a:pt x="1" y="167"/>
                    </a:cubicBezTo>
                    <a:lnTo>
                      <a:pt x="1" y="977"/>
                    </a:lnTo>
                    <a:cubicBezTo>
                      <a:pt x="1" y="1060"/>
                      <a:pt x="72" y="1132"/>
                      <a:pt x="167" y="1132"/>
                    </a:cubicBezTo>
                    <a:cubicBezTo>
                      <a:pt x="251" y="1132"/>
                      <a:pt x="322" y="1060"/>
                      <a:pt x="322" y="977"/>
                    </a:cubicBezTo>
                    <a:lnTo>
                      <a:pt x="322" y="167"/>
                    </a:lnTo>
                    <a:cubicBezTo>
                      <a:pt x="334" y="84"/>
                      <a:pt x="251" y="1"/>
                      <a:pt x="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6" name="Google Shape;456;p56"/>
          <p:cNvGrpSpPr/>
          <p:nvPr/>
        </p:nvGrpSpPr>
        <p:grpSpPr>
          <a:xfrm>
            <a:off x="4234103" y="636150"/>
            <a:ext cx="489407" cy="559146"/>
            <a:chOff x="1421638" y="4125629"/>
            <a:chExt cx="374709" cy="374010"/>
          </a:xfrm>
        </p:grpSpPr>
        <p:sp>
          <p:nvSpPr>
            <p:cNvPr id="457" name="Google Shape;457;p56"/>
            <p:cNvSpPr/>
            <p:nvPr/>
          </p:nvSpPr>
          <p:spPr>
            <a:xfrm>
              <a:off x="1421638" y="4265954"/>
              <a:ext cx="374709" cy="233685"/>
            </a:xfrm>
            <a:custGeom>
              <a:rect b="b" l="l" r="r" t="t"/>
              <a:pathLst>
                <a:path extrusionOk="0" h="7359" w="1180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56"/>
            <p:cNvSpPr/>
            <p:nvPr/>
          </p:nvSpPr>
          <p:spPr>
            <a:xfrm>
              <a:off x="1428052" y="4125629"/>
              <a:ext cx="356958" cy="215585"/>
            </a:xfrm>
            <a:custGeom>
              <a:rect b="b" l="l" r="r" t="t"/>
              <a:pathLst>
                <a:path extrusionOk="0" h="6789" w="11241">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 name="Google Shape;459;p56"/>
          <p:cNvGrpSpPr/>
          <p:nvPr/>
        </p:nvGrpSpPr>
        <p:grpSpPr>
          <a:xfrm>
            <a:off x="4234108" y="3122382"/>
            <a:ext cx="489397" cy="501788"/>
            <a:chOff x="2496894" y="3680964"/>
            <a:chExt cx="357720" cy="355148"/>
          </a:xfrm>
        </p:grpSpPr>
        <p:sp>
          <p:nvSpPr>
            <p:cNvPr id="460" name="Google Shape;460;p56"/>
            <p:cNvSpPr/>
            <p:nvPr/>
          </p:nvSpPr>
          <p:spPr>
            <a:xfrm>
              <a:off x="2598224" y="3786549"/>
              <a:ext cx="37852" cy="59763"/>
            </a:xfrm>
            <a:custGeom>
              <a:rect b="b" l="l" r="r" t="t"/>
              <a:pathLst>
                <a:path extrusionOk="0" h="1882" w="1192">
                  <a:moveTo>
                    <a:pt x="596" y="0"/>
                  </a:moveTo>
                  <a:cubicBezTo>
                    <a:pt x="275" y="0"/>
                    <a:pt x="1" y="262"/>
                    <a:pt x="1" y="595"/>
                  </a:cubicBezTo>
                  <a:lnTo>
                    <a:pt x="1" y="1286"/>
                  </a:lnTo>
                  <a:cubicBezTo>
                    <a:pt x="1" y="1619"/>
                    <a:pt x="275" y="1881"/>
                    <a:pt x="596" y="1881"/>
                  </a:cubicBezTo>
                  <a:cubicBezTo>
                    <a:pt x="929" y="1881"/>
                    <a:pt x="1191" y="1619"/>
                    <a:pt x="1191" y="1286"/>
                  </a:cubicBezTo>
                  <a:lnTo>
                    <a:pt x="1191" y="679"/>
                  </a:lnTo>
                  <a:cubicBezTo>
                    <a:pt x="1191" y="595"/>
                    <a:pt x="1120" y="512"/>
                    <a:pt x="1037" y="512"/>
                  </a:cubicBezTo>
                  <a:cubicBezTo>
                    <a:pt x="941" y="512"/>
                    <a:pt x="870" y="595"/>
                    <a:pt x="870" y="679"/>
                  </a:cubicBezTo>
                  <a:lnTo>
                    <a:pt x="870" y="1286"/>
                  </a:lnTo>
                  <a:cubicBezTo>
                    <a:pt x="870" y="1441"/>
                    <a:pt x="751" y="1560"/>
                    <a:pt x="596" y="1560"/>
                  </a:cubicBezTo>
                  <a:cubicBezTo>
                    <a:pt x="453" y="1560"/>
                    <a:pt x="334" y="1441"/>
                    <a:pt x="334" y="1286"/>
                  </a:cubicBezTo>
                  <a:lnTo>
                    <a:pt x="334" y="595"/>
                  </a:lnTo>
                  <a:cubicBezTo>
                    <a:pt x="334" y="441"/>
                    <a:pt x="453" y="322"/>
                    <a:pt x="596" y="322"/>
                  </a:cubicBezTo>
                  <a:cubicBezTo>
                    <a:pt x="691" y="322"/>
                    <a:pt x="763" y="250"/>
                    <a:pt x="763" y="155"/>
                  </a:cubicBezTo>
                  <a:cubicBezTo>
                    <a:pt x="763" y="72"/>
                    <a:pt x="691" y="0"/>
                    <a:pt x="5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56"/>
            <p:cNvSpPr/>
            <p:nvPr/>
          </p:nvSpPr>
          <p:spPr>
            <a:xfrm>
              <a:off x="2715051" y="3786549"/>
              <a:ext cx="37852" cy="59763"/>
            </a:xfrm>
            <a:custGeom>
              <a:rect b="b" l="l" r="r" t="t"/>
              <a:pathLst>
                <a:path extrusionOk="0" h="1882" w="1192">
                  <a:moveTo>
                    <a:pt x="596" y="0"/>
                  </a:moveTo>
                  <a:cubicBezTo>
                    <a:pt x="275" y="0"/>
                    <a:pt x="1" y="262"/>
                    <a:pt x="1" y="595"/>
                  </a:cubicBezTo>
                  <a:lnTo>
                    <a:pt x="1" y="1286"/>
                  </a:lnTo>
                  <a:cubicBezTo>
                    <a:pt x="1" y="1619"/>
                    <a:pt x="275" y="1881"/>
                    <a:pt x="596" y="1881"/>
                  </a:cubicBezTo>
                  <a:cubicBezTo>
                    <a:pt x="930" y="1881"/>
                    <a:pt x="1191" y="1619"/>
                    <a:pt x="1191" y="1286"/>
                  </a:cubicBezTo>
                  <a:lnTo>
                    <a:pt x="1191" y="679"/>
                  </a:lnTo>
                  <a:cubicBezTo>
                    <a:pt x="1191" y="595"/>
                    <a:pt x="1120" y="512"/>
                    <a:pt x="1025" y="512"/>
                  </a:cubicBezTo>
                  <a:cubicBezTo>
                    <a:pt x="941" y="512"/>
                    <a:pt x="870" y="595"/>
                    <a:pt x="870" y="679"/>
                  </a:cubicBezTo>
                  <a:lnTo>
                    <a:pt x="870" y="1286"/>
                  </a:lnTo>
                  <a:cubicBezTo>
                    <a:pt x="870" y="1441"/>
                    <a:pt x="751" y="1560"/>
                    <a:pt x="596" y="1560"/>
                  </a:cubicBezTo>
                  <a:cubicBezTo>
                    <a:pt x="453" y="1560"/>
                    <a:pt x="334" y="1441"/>
                    <a:pt x="334" y="1286"/>
                  </a:cubicBezTo>
                  <a:lnTo>
                    <a:pt x="334" y="595"/>
                  </a:lnTo>
                  <a:cubicBezTo>
                    <a:pt x="334" y="441"/>
                    <a:pt x="453" y="322"/>
                    <a:pt x="596" y="322"/>
                  </a:cubicBezTo>
                  <a:cubicBezTo>
                    <a:pt x="691" y="322"/>
                    <a:pt x="763" y="250"/>
                    <a:pt x="763" y="155"/>
                  </a:cubicBezTo>
                  <a:cubicBezTo>
                    <a:pt x="763" y="72"/>
                    <a:pt x="691" y="0"/>
                    <a:pt x="5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56"/>
            <p:cNvSpPr/>
            <p:nvPr/>
          </p:nvSpPr>
          <p:spPr>
            <a:xfrm>
              <a:off x="2496894" y="3680964"/>
              <a:ext cx="297989" cy="296528"/>
            </a:xfrm>
            <a:custGeom>
              <a:rect b="b" l="l" r="r" t="t"/>
              <a:pathLst>
                <a:path extrusionOk="0" h="9338" w="9384">
                  <a:moveTo>
                    <a:pt x="5643" y="0"/>
                  </a:moveTo>
                  <a:cubicBezTo>
                    <a:pt x="5580" y="0"/>
                    <a:pt x="5517" y="1"/>
                    <a:pt x="5454" y="3"/>
                  </a:cubicBezTo>
                  <a:cubicBezTo>
                    <a:pt x="4025" y="51"/>
                    <a:pt x="2692" y="622"/>
                    <a:pt x="1680" y="1634"/>
                  </a:cubicBezTo>
                  <a:cubicBezTo>
                    <a:pt x="668" y="2646"/>
                    <a:pt x="84" y="3992"/>
                    <a:pt x="37" y="5421"/>
                  </a:cubicBezTo>
                  <a:cubicBezTo>
                    <a:pt x="1" y="6849"/>
                    <a:pt x="489" y="8219"/>
                    <a:pt x="1430" y="9278"/>
                  </a:cubicBezTo>
                  <a:cubicBezTo>
                    <a:pt x="1453" y="9302"/>
                    <a:pt x="1501" y="9338"/>
                    <a:pt x="1549" y="9338"/>
                  </a:cubicBezTo>
                  <a:cubicBezTo>
                    <a:pt x="1584" y="9338"/>
                    <a:pt x="1620" y="9314"/>
                    <a:pt x="1644" y="9290"/>
                  </a:cubicBezTo>
                  <a:cubicBezTo>
                    <a:pt x="1727" y="9231"/>
                    <a:pt x="1727" y="9123"/>
                    <a:pt x="1668" y="9052"/>
                  </a:cubicBezTo>
                  <a:cubicBezTo>
                    <a:pt x="787" y="8052"/>
                    <a:pt x="310" y="6754"/>
                    <a:pt x="358" y="5421"/>
                  </a:cubicBezTo>
                  <a:cubicBezTo>
                    <a:pt x="394" y="4075"/>
                    <a:pt x="930" y="2813"/>
                    <a:pt x="1882" y="1861"/>
                  </a:cubicBezTo>
                  <a:cubicBezTo>
                    <a:pt x="2835" y="908"/>
                    <a:pt x="4109" y="360"/>
                    <a:pt x="5442" y="325"/>
                  </a:cubicBezTo>
                  <a:cubicBezTo>
                    <a:pt x="5489" y="323"/>
                    <a:pt x="5536" y="323"/>
                    <a:pt x="5583" y="323"/>
                  </a:cubicBezTo>
                  <a:cubicBezTo>
                    <a:pt x="6877" y="323"/>
                    <a:pt x="8108" y="796"/>
                    <a:pt x="9073" y="1634"/>
                  </a:cubicBezTo>
                  <a:cubicBezTo>
                    <a:pt x="9108" y="1663"/>
                    <a:pt x="9150" y="1678"/>
                    <a:pt x="9191" y="1678"/>
                  </a:cubicBezTo>
                  <a:cubicBezTo>
                    <a:pt x="9236" y="1678"/>
                    <a:pt x="9280" y="1660"/>
                    <a:pt x="9312" y="1623"/>
                  </a:cubicBezTo>
                  <a:cubicBezTo>
                    <a:pt x="9383" y="1551"/>
                    <a:pt x="9383" y="1444"/>
                    <a:pt x="9312" y="1384"/>
                  </a:cubicBezTo>
                  <a:cubicBezTo>
                    <a:pt x="8288" y="486"/>
                    <a:pt x="6992" y="0"/>
                    <a:pt x="56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56"/>
            <p:cNvSpPr/>
            <p:nvPr/>
          </p:nvSpPr>
          <p:spPr>
            <a:xfrm>
              <a:off x="2555895" y="3739075"/>
              <a:ext cx="298719" cy="297036"/>
            </a:xfrm>
            <a:custGeom>
              <a:rect b="b" l="l" r="r" t="t"/>
              <a:pathLst>
                <a:path extrusionOk="0" h="9354" w="9407">
                  <a:moveTo>
                    <a:pt x="7840" y="1"/>
                  </a:moveTo>
                  <a:cubicBezTo>
                    <a:pt x="7800" y="1"/>
                    <a:pt x="7760" y="15"/>
                    <a:pt x="7727" y="43"/>
                  </a:cubicBezTo>
                  <a:cubicBezTo>
                    <a:pt x="7644" y="102"/>
                    <a:pt x="7644" y="209"/>
                    <a:pt x="7704" y="281"/>
                  </a:cubicBezTo>
                  <a:cubicBezTo>
                    <a:pt x="8585" y="1281"/>
                    <a:pt x="9061" y="2579"/>
                    <a:pt x="9013" y="3912"/>
                  </a:cubicBezTo>
                  <a:cubicBezTo>
                    <a:pt x="8978" y="5257"/>
                    <a:pt x="8430" y="6520"/>
                    <a:pt x="7489" y="7472"/>
                  </a:cubicBezTo>
                  <a:cubicBezTo>
                    <a:pt x="6537" y="8425"/>
                    <a:pt x="5263" y="8972"/>
                    <a:pt x="3929" y="9008"/>
                  </a:cubicBezTo>
                  <a:cubicBezTo>
                    <a:pt x="3881" y="9009"/>
                    <a:pt x="3833" y="9010"/>
                    <a:pt x="3785" y="9010"/>
                  </a:cubicBezTo>
                  <a:cubicBezTo>
                    <a:pt x="2491" y="9010"/>
                    <a:pt x="1251" y="8548"/>
                    <a:pt x="298" y="7698"/>
                  </a:cubicBezTo>
                  <a:cubicBezTo>
                    <a:pt x="264" y="7670"/>
                    <a:pt x="222" y="7655"/>
                    <a:pt x="180" y="7655"/>
                  </a:cubicBezTo>
                  <a:cubicBezTo>
                    <a:pt x="135" y="7655"/>
                    <a:pt x="91" y="7673"/>
                    <a:pt x="60" y="7710"/>
                  </a:cubicBezTo>
                  <a:cubicBezTo>
                    <a:pt x="0" y="7782"/>
                    <a:pt x="0" y="7889"/>
                    <a:pt x="72" y="7948"/>
                  </a:cubicBezTo>
                  <a:cubicBezTo>
                    <a:pt x="1096" y="8853"/>
                    <a:pt x="2393" y="9353"/>
                    <a:pt x="3763" y="9353"/>
                  </a:cubicBezTo>
                  <a:lnTo>
                    <a:pt x="3929" y="9353"/>
                  </a:lnTo>
                  <a:cubicBezTo>
                    <a:pt x="5358" y="9306"/>
                    <a:pt x="6692" y="8722"/>
                    <a:pt x="7704" y="7710"/>
                  </a:cubicBezTo>
                  <a:cubicBezTo>
                    <a:pt x="8716" y="6698"/>
                    <a:pt x="9299" y="5365"/>
                    <a:pt x="9347" y="3936"/>
                  </a:cubicBezTo>
                  <a:cubicBezTo>
                    <a:pt x="9406" y="2507"/>
                    <a:pt x="8894" y="1126"/>
                    <a:pt x="7966" y="66"/>
                  </a:cubicBezTo>
                  <a:cubicBezTo>
                    <a:pt x="7933" y="21"/>
                    <a:pt x="7887" y="1"/>
                    <a:pt x="78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6"/>
            <p:cNvSpPr/>
            <p:nvPr/>
          </p:nvSpPr>
          <p:spPr>
            <a:xfrm>
              <a:off x="2569867" y="3875336"/>
              <a:ext cx="211393" cy="99139"/>
            </a:xfrm>
            <a:custGeom>
              <a:rect b="b" l="l" r="r" t="t"/>
              <a:pathLst>
                <a:path extrusionOk="0" h="3122" w="6657">
                  <a:moveTo>
                    <a:pt x="5692" y="478"/>
                  </a:moveTo>
                  <a:lnTo>
                    <a:pt x="5692" y="478"/>
                  </a:lnTo>
                  <a:cubicBezTo>
                    <a:pt x="5644" y="562"/>
                    <a:pt x="5597" y="657"/>
                    <a:pt x="5537" y="728"/>
                  </a:cubicBezTo>
                  <a:cubicBezTo>
                    <a:pt x="5466" y="859"/>
                    <a:pt x="5311" y="931"/>
                    <a:pt x="5156" y="966"/>
                  </a:cubicBezTo>
                  <a:cubicBezTo>
                    <a:pt x="4537" y="1038"/>
                    <a:pt x="3918" y="1074"/>
                    <a:pt x="3323" y="1074"/>
                  </a:cubicBezTo>
                  <a:cubicBezTo>
                    <a:pt x="2715" y="1074"/>
                    <a:pt x="2096" y="1038"/>
                    <a:pt x="1489" y="966"/>
                  </a:cubicBezTo>
                  <a:cubicBezTo>
                    <a:pt x="1334" y="955"/>
                    <a:pt x="1191" y="859"/>
                    <a:pt x="1108" y="740"/>
                  </a:cubicBezTo>
                  <a:cubicBezTo>
                    <a:pt x="1049" y="657"/>
                    <a:pt x="1001" y="574"/>
                    <a:pt x="953" y="490"/>
                  </a:cubicBezTo>
                  <a:lnTo>
                    <a:pt x="953" y="490"/>
                  </a:lnTo>
                  <a:cubicBezTo>
                    <a:pt x="1727" y="609"/>
                    <a:pt x="2525" y="681"/>
                    <a:pt x="3323" y="681"/>
                  </a:cubicBezTo>
                  <a:cubicBezTo>
                    <a:pt x="4120" y="681"/>
                    <a:pt x="4918" y="609"/>
                    <a:pt x="5692" y="478"/>
                  </a:cubicBezTo>
                  <a:close/>
                  <a:moveTo>
                    <a:pt x="6347" y="324"/>
                  </a:moveTo>
                  <a:cubicBezTo>
                    <a:pt x="6311" y="335"/>
                    <a:pt x="6311" y="335"/>
                    <a:pt x="6311" y="359"/>
                  </a:cubicBezTo>
                  <a:cubicBezTo>
                    <a:pt x="6121" y="1050"/>
                    <a:pt x="5716" y="1681"/>
                    <a:pt x="5180" y="2121"/>
                  </a:cubicBezTo>
                  <a:cubicBezTo>
                    <a:pt x="4644" y="2574"/>
                    <a:pt x="3989" y="2812"/>
                    <a:pt x="3323" y="2812"/>
                  </a:cubicBezTo>
                  <a:cubicBezTo>
                    <a:pt x="2656" y="2812"/>
                    <a:pt x="2001" y="2574"/>
                    <a:pt x="1465" y="2121"/>
                  </a:cubicBezTo>
                  <a:cubicBezTo>
                    <a:pt x="941" y="1693"/>
                    <a:pt x="537" y="1050"/>
                    <a:pt x="334" y="359"/>
                  </a:cubicBezTo>
                  <a:lnTo>
                    <a:pt x="334" y="335"/>
                  </a:lnTo>
                  <a:cubicBezTo>
                    <a:pt x="406" y="359"/>
                    <a:pt x="477" y="371"/>
                    <a:pt x="572" y="395"/>
                  </a:cubicBezTo>
                  <a:cubicBezTo>
                    <a:pt x="644" y="574"/>
                    <a:pt x="739" y="752"/>
                    <a:pt x="834" y="907"/>
                  </a:cubicBezTo>
                  <a:cubicBezTo>
                    <a:pt x="965" y="1109"/>
                    <a:pt x="1203" y="1264"/>
                    <a:pt x="1465" y="1276"/>
                  </a:cubicBezTo>
                  <a:cubicBezTo>
                    <a:pt x="2084" y="1347"/>
                    <a:pt x="2715" y="1383"/>
                    <a:pt x="3335" y="1383"/>
                  </a:cubicBezTo>
                  <a:cubicBezTo>
                    <a:pt x="3954" y="1383"/>
                    <a:pt x="4585" y="1347"/>
                    <a:pt x="5216" y="1276"/>
                  </a:cubicBezTo>
                  <a:cubicBezTo>
                    <a:pt x="5466" y="1240"/>
                    <a:pt x="5704" y="1109"/>
                    <a:pt x="5835" y="883"/>
                  </a:cubicBezTo>
                  <a:cubicBezTo>
                    <a:pt x="5942" y="728"/>
                    <a:pt x="6037" y="562"/>
                    <a:pt x="6109" y="383"/>
                  </a:cubicBezTo>
                  <a:cubicBezTo>
                    <a:pt x="6180" y="371"/>
                    <a:pt x="6252" y="347"/>
                    <a:pt x="6347" y="324"/>
                  </a:cubicBezTo>
                  <a:close/>
                  <a:moveTo>
                    <a:pt x="334" y="0"/>
                  </a:moveTo>
                  <a:cubicBezTo>
                    <a:pt x="256" y="0"/>
                    <a:pt x="181" y="36"/>
                    <a:pt x="120" y="97"/>
                  </a:cubicBezTo>
                  <a:cubicBezTo>
                    <a:pt x="37" y="193"/>
                    <a:pt x="1" y="324"/>
                    <a:pt x="37" y="443"/>
                  </a:cubicBezTo>
                  <a:cubicBezTo>
                    <a:pt x="251" y="1217"/>
                    <a:pt x="668" y="1883"/>
                    <a:pt x="1263" y="2360"/>
                  </a:cubicBezTo>
                  <a:cubicBezTo>
                    <a:pt x="1858" y="2871"/>
                    <a:pt x="2596" y="3122"/>
                    <a:pt x="3335" y="3122"/>
                  </a:cubicBezTo>
                  <a:cubicBezTo>
                    <a:pt x="4097" y="3122"/>
                    <a:pt x="4811" y="2860"/>
                    <a:pt x="5406" y="2360"/>
                  </a:cubicBezTo>
                  <a:cubicBezTo>
                    <a:pt x="5990" y="1871"/>
                    <a:pt x="6418" y="1205"/>
                    <a:pt x="6645" y="443"/>
                  </a:cubicBezTo>
                  <a:cubicBezTo>
                    <a:pt x="6656" y="324"/>
                    <a:pt x="6633" y="193"/>
                    <a:pt x="6549" y="97"/>
                  </a:cubicBezTo>
                  <a:cubicBezTo>
                    <a:pt x="6495" y="43"/>
                    <a:pt x="6412" y="2"/>
                    <a:pt x="6328" y="2"/>
                  </a:cubicBezTo>
                  <a:cubicBezTo>
                    <a:pt x="6302" y="2"/>
                    <a:pt x="6277" y="6"/>
                    <a:pt x="6252" y="14"/>
                  </a:cubicBezTo>
                  <a:cubicBezTo>
                    <a:pt x="5323" y="240"/>
                    <a:pt x="4335" y="359"/>
                    <a:pt x="3335" y="359"/>
                  </a:cubicBezTo>
                  <a:cubicBezTo>
                    <a:pt x="2334" y="359"/>
                    <a:pt x="1346" y="240"/>
                    <a:pt x="418" y="14"/>
                  </a:cubicBezTo>
                  <a:cubicBezTo>
                    <a:pt x="390" y="5"/>
                    <a:pt x="362" y="0"/>
                    <a:pt x="3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 name="Google Shape;465;p56"/>
          <p:cNvSpPr txBox="1"/>
          <p:nvPr/>
        </p:nvSpPr>
        <p:spPr>
          <a:xfrm>
            <a:off x="5380195" y="6519"/>
            <a:ext cx="3755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Montserrat"/>
                <a:ea typeface="Montserrat"/>
                <a:cs typeface="Montserrat"/>
                <a:sym typeface="Montserrat"/>
              </a:rPr>
              <a:t>Lara Hor</a:t>
            </a:r>
            <a:endParaRPr>
              <a:solidFill>
                <a:schemeClr val="lt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1000"/>
                                        <p:tgtEl>
                                          <p:spTgt spid="424"/>
                                        </p:tgtEl>
                                      </p:cBhvr>
                                    </p:animEffect>
                                  </p:childTnLst>
                                </p:cTn>
                              </p:par>
                              <p:par>
                                <p:cTn fill="hold" nodeType="with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1000"/>
                                        <p:tgtEl>
                                          <p:spTgt spid="425"/>
                                        </p:tgtEl>
                                      </p:cBhvr>
                                    </p:animEffect>
                                  </p:childTnLst>
                                </p:cTn>
                              </p:par>
                              <p:par>
                                <p:cTn fill="hold" nodeType="with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1000"/>
                                        <p:tgtEl>
                                          <p:spTgt spid="4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000"/>
                                        <p:tgtEl>
                                          <p:spTgt spid="437"/>
                                        </p:tgtEl>
                                      </p:cBhvr>
                                    </p:animEffect>
                                  </p:childTnLst>
                                </p:cTn>
                              </p:par>
                              <p:par>
                                <p:cTn fill="hold" nodeType="with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1000"/>
                                        <p:tgtEl>
                                          <p:spTgt spid="438"/>
                                        </p:tgtEl>
                                      </p:cBhvr>
                                    </p:animEffect>
                                  </p:childTnLst>
                                </p:cTn>
                              </p:par>
                              <p:par>
                                <p:cTn fill="hold" nodeType="with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1000"/>
                                        <p:tgtEl>
                                          <p:spTgt spid="4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1000"/>
                                        <p:tgtEl>
                                          <p:spTgt spid="439"/>
                                        </p:tgtEl>
                                      </p:cBhvr>
                                    </p:animEffect>
                                  </p:childTnLst>
                                </p:cTn>
                              </p:par>
                              <p:par>
                                <p:cTn fill="hold" nodeType="with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1000"/>
                                        <p:tgtEl>
                                          <p:spTgt spid="441"/>
                                        </p:tgtEl>
                                      </p:cBhvr>
                                    </p:animEffect>
                                  </p:childTnLst>
                                </p:cTn>
                              </p:par>
                              <p:par>
                                <p:cTn fill="hold" nodeType="with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000"/>
                                        <p:tgtEl>
                                          <p:spTgt spid="442"/>
                                        </p:tgtEl>
                                      </p:cBhvr>
                                    </p:animEffect>
                                  </p:childTnLst>
                                </p:cTn>
                              </p:par>
                              <p:par>
                                <p:cTn fill="hold" nodeType="with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1000"/>
                                        <p:tgtEl>
                                          <p:spTgt spid="4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1000"/>
                                        <p:tgtEl>
                                          <p:spTgt spid="443"/>
                                        </p:tgtEl>
                                      </p:cBhvr>
                                    </p:animEffect>
                                  </p:childTnLst>
                                </p:cTn>
                              </p:par>
                              <p:par>
                                <p:cTn fill="hold" nodeType="with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1000"/>
                                        <p:tgtEl>
                                          <p:spTgt spid="444"/>
                                        </p:tgtEl>
                                      </p:cBhvr>
                                    </p:animEffect>
                                  </p:childTnLst>
                                </p:cTn>
                              </p:par>
                              <p:par>
                                <p:cTn fill="hold" nodeType="with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1000"/>
                                        <p:tgtEl>
                                          <p:spTgt spid="445"/>
                                        </p:tgtEl>
                                      </p:cBhvr>
                                    </p:animEffect>
                                  </p:childTnLst>
                                </p:cTn>
                              </p:par>
                              <p:par>
                                <p:cTn fill="hold" nodeType="with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1000"/>
                                        <p:tgtEl>
                                          <p:spTgt spid="446"/>
                                        </p:tgtEl>
                                      </p:cBhvr>
                                    </p:animEffect>
                                  </p:childTnLst>
                                </p:cTn>
                              </p:par>
                              <p:par>
                                <p:cTn fill="hold" nodeType="with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1000"/>
                                        <p:tgtEl>
                                          <p:spTgt spid="4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7"/>
          <p:cNvSpPr txBox="1"/>
          <p:nvPr>
            <p:ph type="ctrTitle"/>
          </p:nvPr>
        </p:nvSpPr>
        <p:spPr>
          <a:xfrm>
            <a:off x="1273500" y="1369000"/>
            <a:ext cx="6597000" cy="83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Linear Regression</a:t>
            </a:r>
            <a:endParaRPr/>
          </a:p>
        </p:txBody>
      </p:sp>
      <p:sp>
        <p:nvSpPr>
          <p:cNvPr id="471" name="Google Shape;471;p57"/>
          <p:cNvSpPr txBox="1"/>
          <p:nvPr>
            <p:ph type="ctrTitle"/>
          </p:nvPr>
        </p:nvSpPr>
        <p:spPr>
          <a:xfrm>
            <a:off x="1273500" y="2154600"/>
            <a:ext cx="6597000" cy="83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Quantile</a:t>
            </a:r>
            <a:r>
              <a:rPr lang="en"/>
              <a:t> Regression</a:t>
            </a:r>
            <a:endParaRPr/>
          </a:p>
        </p:txBody>
      </p:sp>
      <p:sp>
        <p:nvSpPr>
          <p:cNvPr id="472" name="Google Shape;472;p57"/>
          <p:cNvSpPr txBox="1"/>
          <p:nvPr>
            <p:ph type="ctrTitle"/>
          </p:nvPr>
        </p:nvSpPr>
        <p:spPr>
          <a:xfrm>
            <a:off x="1273500" y="2988900"/>
            <a:ext cx="6597000" cy="83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473" name="Google Shape;473;p57"/>
          <p:cNvSpPr txBox="1"/>
          <p:nvPr/>
        </p:nvSpPr>
        <p:spPr>
          <a:xfrm>
            <a:off x="5380195" y="6519"/>
            <a:ext cx="3755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Montserrat"/>
                <a:ea typeface="Montserrat"/>
                <a:cs typeface="Montserrat"/>
                <a:sym typeface="Montserrat"/>
              </a:rPr>
              <a:t>Lara Hor</a:t>
            </a:r>
            <a:endParaRPr>
              <a:solidFill>
                <a:schemeClr val="lt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1000"/>
                                        <p:tgtEl>
                                          <p:spTgt spid="4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1000"/>
                                        <p:tgtEl>
                                          <p:spTgt spid="4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1000"/>
                                        <p:tgtEl>
                                          <p:spTgt spid="4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8"/>
          <p:cNvSpPr txBox="1"/>
          <p:nvPr>
            <p:ph type="title"/>
          </p:nvPr>
        </p:nvSpPr>
        <p:spPr>
          <a:xfrm>
            <a:off x="938500" y="445025"/>
            <a:ext cx="4946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Predicting Continuous</a:t>
            </a:r>
            <a:endParaRPr/>
          </a:p>
          <a:p>
            <a:pPr indent="0" lvl="0" marL="0" rtl="0" algn="l">
              <a:spcBef>
                <a:spcPts val="0"/>
              </a:spcBef>
              <a:spcAft>
                <a:spcPts val="0"/>
              </a:spcAft>
              <a:buNone/>
            </a:pPr>
            <a:r>
              <a:rPr lang="en"/>
              <a:t>Review Scores</a:t>
            </a:r>
            <a:endParaRPr/>
          </a:p>
        </p:txBody>
      </p:sp>
      <p:sp>
        <p:nvSpPr>
          <p:cNvPr id="479" name="Google Shape;479;p58"/>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n" sz="1800"/>
              <a:t>Continuous Internal Rating System</a:t>
            </a:r>
            <a:endParaRPr sz="1800"/>
          </a:p>
          <a:p>
            <a:pPr indent="-342900" lvl="0" marL="457200" rtl="0" algn="l">
              <a:lnSpc>
                <a:spcPct val="200000"/>
              </a:lnSpc>
              <a:spcBef>
                <a:spcPts val="0"/>
              </a:spcBef>
              <a:spcAft>
                <a:spcPts val="0"/>
              </a:spcAft>
              <a:buSzPts val="1800"/>
              <a:buChar char="●"/>
            </a:pPr>
            <a:r>
              <a:rPr lang="en" sz="1800"/>
              <a:t>Differentiation of Sellers &amp; Products</a:t>
            </a:r>
            <a:endParaRPr sz="1800"/>
          </a:p>
        </p:txBody>
      </p:sp>
      <p:sp>
        <p:nvSpPr>
          <p:cNvPr id="480" name="Google Shape;480;p58"/>
          <p:cNvSpPr txBox="1"/>
          <p:nvPr/>
        </p:nvSpPr>
        <p:spPr>
          <a:xfrm>
            <a:off x="5380195" y="6519"/>
            <a:ext cx="3755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Montserrat"/>
                <a:ea typeface="Montserrat"/>
                <a:cs typeface="Montserrat"/>
                <a:sym typeface="Montserrat"/>
              </a:rPr>
              <a:t>Lara Hor</a:t>
            </a:r>
            <a:endParaRPr>
              <a:solidFill>
                <a:schemeClr val="lt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9">
                                            <p:txEl>
                                              <p:pRg end="0" st="0"/>
                                            </p:txEl>
                                          </p:spTgt>
                                        </p:tgtEl>
                                        <p:attrNameLst>
                                          <p:attrName>style.visibility</p:attrName>
                                        </p:attrNameLst>
                                      </p:cBhvr>
                                      <p:to>
                                        <p:strVal val="visible"/>
                                      </p:to>
                                    </p:set>
                                    <p:animEffect filter="fade" transition="in">
                                      <p:cBhvr>
                                        <p:cTn dur="1000"/>
                                        <p:tgtEl>
                                          <p:spTgt spid="47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9">
                                            <p:txEl>
                                              <p:pRg end="1" st="1"/>
                                            </p:txEl>
                                          </p:spTgt>
                                        </p:tgtEl>
                                        <p:attrNameLst>
                                          <p:attrName>style.visibility</p:attrName>
                                        </p:attrNameLst>
                                      </p:cBhvr>
                                      <p:to>
                                        <p:strVal val="visible"/>
                                      </p:to>
                                    </p:set>
                                    <p:animEffect filter="fade" transition="in">
                                      <p:cBhvr>
                                        <p:cTn dur="1000"/>
                                        <p:tgtEl>
                                          <p:spTgt spid="479">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9"/>
          <p:cNvSpPr txBox="1"/>
          <p:nvPr>
            <p:ph type="title"/>
          </p:nvPr>
        </p:nvSpPr>
        <p:spPr>
          <a:xfrm>
            <a:off x="938500" y="445025"/>
            <a:ext cx="5235000" cy="53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Calculation of Model Accuracy</a:t>
            </a:r>
            <a:endParaRPr/>
          </a:p>
        </p:txBody>
      </p:sp>
      <p:graphicFrame>
        <p:nvGraphicFramePr>
          <p:cNvPr id="486" name="Google Shape;486;p59"/>
          <p:cNvGraphicFramePr/>
          <p:nvPr/>
        </p:nvGraphicFramePr>
        <p:xfrm>
          <a:off x="952500" y="1566450"/>
          <a:ext cx="3000000" cy="3000000"/>
        </p:xfrm>
        <a:graphic>
          <a:graphicData uri="http://schemas.openxmlformats.org/drawingml/2006/table">
            <a:tbl>
              <a:tblPr>
                <a:noFill/>
                <a:tableStyleId>{DC0847C3-B812-44C0-AE65-85F3F703B4AD}</a:tableStyleId>
              </a:tblPr>
              <a:tblGrid>
                <a:gridCol w="3619500"/>
                <a:gridCol w="3619500"/>
              </a:tblGrid>
              <a:tr h="381000">
                <a:tc>
                  <a:txBody>
                    <a:bodyPr/>
                    <a:lstStyle/>
                    <a:p>
                      <a:pPr indent="0" lvl="0" marL="0" rtl="0" algn="ctr">
                        <a:spcBef>
                          <a:spcPts val="0"/>
                        </a:spcBef>
                        <a:spcAft>
                          <a:spcPts val="0"/>
                        </a:spcAft>
                        <a:buNone/>
                      </a:pPr>
                      <a:r>
                        <a:rPr lang="en">
                          <a:solidFill>
                            <a:schemeClr val="lt1"/>
                          </a:solidFill>
                        </a:rPr>
                        <a:t>Prediction Score ( x )</a:t>
                      </a:r>
                      <a:endParaRPr>
                        <a:solidFill>
                          <a:schemeClr val="lt1"/>
                        </a:solidFil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Classified Score</a:t>
                      </a:r>
                      <a:endParaRPr>
                        <a:solidFill>
                          <a:schemeClr val="lt1"/>
                        </a:solidFil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lt1"/>
                          </a:solidFill>
                        </a:rPr>
                        <a:t>X &lt;= 1.4</a:t>
                      </a:r>
                      <a:endParaRPr>
                        <a:solidFill>
                          <a:schemeClr val="lt1"/>
                        </a:solidFil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a:t>
                      </a:r>
                      <a:endParaRPr>
                        <a:solidFill>
                          <a:schemeClr val="lt1"/>
                        </a:solidFil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lt1"/>
                          </a:solidFill>
                        </a:rPr>
                        <a:t>1.4 &lt; x &lt;= 2.4</a:t>
                      </a:r>
                      <a:endParaRPr>
                        <a:solidFill>
                          <a:schemeClr val="lt1"/>
                        </a:solidFil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a:t>
                      </a:r>
                      <a:endParaRPr>
                        <a:solidFill>
                          <a:schemeClr val="lt1"/>
                        </a:solidFil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lt1"/>
                          </a:solidFill>
                        </a:rPr>
                        <a:t>2.4 &lt; x &lt;= 3.4</a:t>
                      </a:r>
                      <a:endParaRPr>
                        <a:solidFill>
                          <a:schemeClr val="lt1"/>
                        </a:solidFil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3</a:t>
                      </a:r>
                      <a:endParaRPr>
                        <a:solidFill>
                          <a:schemeClr val="lt1"/>
                        </a:solidFil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lt1"/>
                          </a:solidFill>
                        </a:rPr>
                        <a:t>3.4 &lt; x &lt;= 4.4</a:t>
                      </a:r>
                      <a:endParaRPr>
                        <a:solidFill>
                          <a:schemeClr val="lt1"/>
                        </a:solidFil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4</a:t>
                      </a:r>
                      <a:endParaRPr>
                        <a:solidFill>
                          <a:schemeClr val="lt1"/>
                        </a:solidFil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lt1"/>
                          </a:solidFill>
                        </a:rPr>
                        <a:t>X &gt; 4.4</a:t>
                      </a:r>
                      <a:endParaRPr>
                        <a:solidFill>
                          <a:schemeClr val="lt1"/>
                        </a:solidFil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5</a:t>
                      </a:r>
                      <a:endParaRPr>
                        <a:solidFill>
                          <a:schemeClr val="lt1"/>
                        </a:solidFil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
        <p:nvSpPr>
          <p:cNvPr id="487" name="Google Shape;487;p59"/>
          <p:cNvSpPr txBox="1"/>
          <p:nvPr/>
        </p:nvSpPr>
        <p:spPr>
          <a:xfrm>
            <a:off x="5380195" y="6519"/>
            <a:ext cx="3755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Montserrat"/>
                <a:ea typeface="Montserrat"/>
                <a:cs typeface="Montserrat"/>
                <a:sym typeface="Montserrat"/>
              </a:rPr>
              <a:t>Lara Hor</a:t>
            </a:r>
            <a:endParaRPr>
              <a:solidFill>
                <a:schemeClr val="lt1"/>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a:t>
            </a:r>
            <a:endParaRPr/>
          </a:p>
        </p:txBody>
      </p:sp>
      <p:pic>
        <p:nvPicPr>
          <p:cNvPr id="493" name="Google Shape;493;p60"/>
          <p:cNvPicPr preferRelativeResize="0"/>
          <p:nvPr/>
        </p:nvPicPr>
        <p:blipFill rotWithShape="1">
          <a:blip r:embed="rId3">
            <a:alphaModFix/>
          </a:blip>
          <a:srcRect b="5997" l="7580" r="25278" t="0"/>
          <a:stretch/>
        </p:blipFill>
        <p:spPr>
          <a:xfrm>
            <a:off x="938500" y="1386425"/>
            <a:ext cx="4091549" cy="3222149"/>
          </a:xfrm>
          <a:prstGeom prst="rect">
            <a:avLst/>
          </a:prstGeom>
          <a:noFill/>
          <a:ln>
            <a:noFill/>
          </a:ln>
        </p:spPr>
      </p:pic>
      <p:sp>
        <p:nvSpPr>
          <p:cNvPr id="494" name="Google Shape;494;p60"/>
          <p:cNvSpPr txBox="1"/>
          <p:nvPr/>
        </p:nvSpPr>
        <p:spPr>
          <a:xfrm>
            <a:off x="5380195" y="6519"/>
            <a:ext cx="3755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Montserrat"/>
                <a:ea typeface="Montserrat"/>
                <a:cs typeface="Montserrat"/>
                <a:sym typeface="Montserrat"/>
              </a:rPr>
              <a:t>Lara Hor</a:t>
            </a:r>
            <a:endParaRPr>
              <a:solidFill>
                <a:schemeClr val="lt1"/>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 </a:t>
            </a:r>
            <a:endParaRPr/>
          </a:p>
        </p:txBody>
      </p:sp>
      <p:pic>
        <p:nvPicPr>
          <p:cNvPr id="500" name="Google Shape;500;p61"/>
          <p:cNvPicPr preferRelativeResize="0"/>
          <p:nvPr/>
        </p:nvPicPr>
        <p:blipFill>
          <a:blip r:embed="rId3">
            <a:alphaModFix/>
          </a:blip>
          <a:stretch>
            <a:fillRect/>
          </a:stretch>
        </p:blipFill>
        <p:spPr>
          <a:xfrm>
            <a:off x="1026550" y="1691450"/>
            <a:ext cx="4913550" cy="1715275"/>
          </a:xfrm>
          <a:prstGeom prst="rect">
            <a:avLst/>
          </a:prstGeom>
          <a:noFill/>
          <a:ln cap="flat" cmpd="sng" w="12700">
            <a:solidFill>
              <a:srgbClr val="B7B7B7"/>
            </a:solidFill>
            <a:prstDash val="solid"/>
            <a:miter lim="8000"/>
            <a:headEnd len="sm" w="sm" type="none"/>
            <a:tailEnd len="sm" w="sm" type="none"/>
          </a:ln>
        </p:spPr>
      </p:pic>
      <p:sp>
        <p:nvSpPr>
          <p:cNvPr id="501" name="Google Shape;501;p61"/>
          <p:cNvSpPr txBox="1"/>
          <p:nvPr/>
        </p:nvSpPr>
        <p:spPr>
          <a:xfrm>
            <a:off x="5380195" y="6519"/>
            <a:ext cx="3755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Montserrat"/>
                <a:ea typeface="Montserrat"/>
                <a:cs typeface="Montserrat"/>
                <a:sym typeface="Montserrat"/>
              </a:rPr>
              <a:t>Lara Hor</a:t>
            </a:r>
            <a:endParaRPr>
              <a:solidFill>
                <a:schemeClr val="lt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1000"/>
                                        <p:tgtEl>
                                          <p:spTgt spid="5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2"/>
          <p:cNvSpPr txBox="1"/>
          <p:nvPr>
            <p:ph idx="1" type="body"/>
          </p:nvPr>
        </p:nvSpPr>
        <p:spPr>
          <a:xfrm>
            <a:off x="938500" y="1191300"/>
            <a:ext cx="5410500" cy="27609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sz="1800"/>
              <a:t>Simple, easier to implement, interpret and train than other models</a:t>
            </a:r>
            <a:endParaRPr sz="1800"/>
          </a:p>
          <a:p>
            <a:pPr indent="-342900" lvl="0" marL="457200" rtl="0" algn="l">
              <a:lnSpc>
                <a:spcPct val="150000"/>
              </a:lnSpc>
              <a:spcBef>
                <a:spcPts val="0"/>
              </a:spcBef>
              <a:spcAft>
                <a:spcPts val="0"/>
              </a:spcAft>
              <a:buSzPts val="1800"/>
              <a:buChar char="●"/>
            </a:pPr>
            <a:r>
              <a:rPr lang="en" sz="1800"/>
              <a:t>However, our dataset do not meet the     </a:t>
            </a:r>
            <a:r>
              <a:rPr lang="en" sz="1800">
                <a:solidFill>
                  <a:schemeClr val="dk2"/>
                </a:solidFill>
              </a:rPr>
              <a:t>4 assumptions</a:t>
            </a:r>
            <a:r>
              <a:rPr lang="en" sz="1800"/>
              <a:t> of linear regression:</a:t>
            </a:r>
            <a:endParaRPr sz="1800"/>
          </a:p>
          <a:p>
            <a:pPr indent="-342900" lvl="2" marL="1371600" rtl="0" algn="l">
              <a:lnSpc>
                <a:spcPct val="150000"/>
              </a:lnSpc>
              <a:spcBef>
                <a:spcPts val="0"/>
              </a:spcBef>
              <a:spcAft>
                <a:spcPts val="0"/>
              </a:spcAft>
              <a:buSzPts val="1800"/>
              <a:buAutoNum type="arabicPeriod"/>
            </a:pPr>
            <a:r>
              <a:rPr lang="en" sz="1800"/>
              <a:t>Linearity</a:t>
            </a:r>
            <a:endParaRPr sz="1800"/>
          </a:p>
          <a:p>
            <a:pPr indent="-342900" lvl="2" marL="1371600" rtl="0" algn="l">
              <a:lnSpc>
                <a:spcPct val="150000"/>
              </a:lnSpc>
              <a:spcBef>
                <a:spcPts val="0"/>
              </a:spcBef>
              <a:spcAft>
                <a:spcPts val="0"/>
              </a:spcAft>
              <a:buSzPts val="1800"/>
              <a:buAutoNum type="arabicPeriod"/>
            </a:pPr>
            <a:r>
              <a:rPr lang="en" sz="1800"/>
              <a:t>Homoscedasticity</a:t>
            </a:r>
            <a:endParaRPr sz="1800"/>
          </a:p>
          <a:p>
            <a:pPr indent="-342900" lvl="2" marL="1371600" rtl="0" algn="l">
              <a:lnSpc>
                <a:spcPct val="150000"/>
              </a:lnSpc>
              <a:spcBef>
                <a:spcPts val="0"/>
              </a:spcBef>
              <a:spcAft>
                <a:spcPts val="0"/>
              </a:spcAft>
              <a:buSzPts val="1800"/>
              <a:buAutoNum type="arabicPeriod"/>
            </a:pPr>
            <a:r>
              <a:rPr lang="en" sz="1800"/>
              <a:t>Independence</a:t>
            </a:r>
            <a:endParaRPr sz="1800"/>
          </a:p>
          <a:p>
            <a:pPr indent="-342900" lvl="2" marL="1371600" rtl="0" algn="l">
              <a:lnSpc>
                <a:spcPct val="150000"/>
              </a:lnSpc>
              <a:spcBef>
                <a:spcPts val="0"/>
              </a:spcBef>
              <a:spcAft>
                <a:spcPts val="0"/>
              </a:spcAft>
              <a:buSzPts val="1800"/>
              <a:buAutoNum type="arabicPeriod"/>
            </a:pPr>
            <a:r>
              <a:rPr lang="en" sz="1800"/>
              <a:t>Normality</a:t>
            </a:r>
            <a:endParaRPr sz="1800"/>
          </a:p>
        </p:txBody>
      </p:sp>
      <p:sp>
        <p:nvSpPr>
          <p:cNvPr id="507" name="Google Shape;507;p62"/>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 of Model</a:t>
            </a:r>
            <a:endParaRPr/>
          </a:p>
        </p:txBody>
      </p:sp>
      <p:sp>
        <p:nvSpPr>
          <p:cNvPr id="508" name="Google Shape;508;p62"/>
          <p:cNvSpPr txBox="1"/>
          <p:nvPr/>
        </p:nvSpPr>
        <p:spPr>
          <a:xfrm>
            <a:off x="5380195" y="6519"/>
            <a:ext cx="3755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Montserrat"/>
                <a:ea typeface="Montserrat"/>
                <a:cs typeface="Montserrat"/>
                <a:sym typeface="Montserrat"/>
              </a:rPr>
              <a:t>Lara Hor</a:t>
            </a:r>
            <a:endParaRPr>
              <a:solidFill>
                <a:schemeClr val="lt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1000"/>
                                        <p:tgtEl>
                                          <p:spTgt spid="5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6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Quantile Regression </a:t>
            </a:r>
            <a:endParaRPr/>
          </a:p>
        </p:txBody>
      </p:sp>
      <p:sp>
        <p:nvSpPr>
          <p:cNvPr id="514" name="Google Shape;514;p63"/>
          <p:cNvSpPr txBox="1"/>
          <p:nvPr/>
        </p:nvSpPr>
        <p:spPr>
          <a:xfrm>
            <a:off x="935425" y="1056850"/>
            <a:ext cx="5826300" cy="10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lt1"/>
                </a:solidFill>
                <a:latin typeface="Montserrat"/>
                <a:ea typeface="Montserrat"/>
                <a:cs typeface="Montserrat"/>
                <a:sym typeface="Montserrat"/>
              </a:rPr>
              <a:t>Quantile regression evaluates the impact of predictor variables on a specific percentile p of the </a:t>
            </a:r>
            <a:r>
              <a:rPr lang="en" sz="1800">
                <a:solidFill>
                  <a:schemeClr val="lt1"/>
                </a:solidFill>
                <a:latin typeface="Montserrat"/>
                <a:ea typeface="Montserrat"/>
                <a:cs typeface="Montserrat"/>
                <a:sym typeface="Montserrat"/>
              </a:rPr>
              <a:t>outcome</a:t>
            </a:r>
            <a:r>
              <a:rPr lang="en" sz="1800">
                <a:solidFill>
                  <a:schemeClr val="lt1"/>
                </a:solidFill>
                <a:latin typeface="Montserrat"/>
                <a:ea typeface="Montserrat"/>
                <a:cs typeface="Montserrat"/>
                <a:sym typeface="Montserrat"/>
              </a:rPr>
              <a:t> variable Y.</a:t>
            </a:r>
            <a:endParaRPr sz="1800">
              <a:solidFill>
                <a:schemeClr val="lt1"/>
              </a:solidFill>
              <a:latin typeface="Montserrat"/>
              <a:ea typeface="Montserrat"/>
              <a:cs typeface="Montserrat"/>
              <a:sym typeface="Montserrat"/>
            </a:endParaRPr>
          </a:p>
        </p:txBody>
      </p:sp>
      <p:pic>
        <p:nvPicPr>
          <p:cNvPr id="515" name="Google Shape;515;p63"/>
          <p:cNvPicPr preferRelativeResize="0"/>
          <p:nvPr/>
        </p:nvPicPr>
        <p:blipFill>
          <a:blip r:embed="rId3">
            <a:alphaModFix/>
          </a:blip>
          <a:stretch>
            <a:fillRect/>
          </a:stretch>
        </p:blipFill>
        <p:spPr>
          <a:xfrm>
            <a:off x="1011625" y="2249300"/>
            <a:ext cx="5422874" cy="2541700"/>
          </a:xfrm>
          <a:prstGeom prst="rect">
            <a:avLst/>
          </a:prstGeom>
          <a:noFill/>
          <a:ln>
            <a:noFill/>
          </a:ln>
        </p:spPr>
      </p:pic>
      <p:sp>
        <p:nvSpPr>
          <p:cNvPr id="516" name="Google Shape;516;p63"/>
          <p:cNvSpPr txBox="1"/>
          <p:nvPr/>
        </p:nvSpPr>
        <p:spPr>
          <a:xfrm>
            <a:off x="5380195" y="6519"/>
            <a:ext cx="3755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Montserrat"/>
                <a:ea typeface="Montserrat"/>
                <a:cs typeface="Montserrat"/>
                <a:sym typeface="Montserrat"/>
              </a:rPr>
              <a:t>Timmothy Yonathan</a:t>
            </a:r>
            <a:endParaRPr>
              <a:solidFill>
                <a:schemeClr val="lt1"/>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4"/>
          <p:cNvSpPr txBox="1"/>
          <p:nvPr>
            <p:ph type="title"/>
          </p:nvPr>
        </p:nvSpPr>
        <p:spPr>
          <a:xfrm>
            <a:off x="8623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Quantile Regression Findings </a:t>
            </a:r>
            <a:endParaRPr/>
          </a:p>
        </p:txBody>
      </p:sp>
      <p:pic>
        <p:nvPicPr>
          <p:cNvPr id="522" name="Google Shape;522;p64"/>
          <p:cNvPicPr preferRelativeResize="0"/>
          <p:nvPr/>
        </p:nvPicPr>
        <p:blipFill>
          <a:blip r:embed="rId3">
            <a:alphaModFix/>
          </a:blip>
          <a:stretch>
            <a:fillRect/>
          </a:stretch>
        </p:blipFill>
        <p:spPr>
          <a:xfrm>
            <a:off x="850850" y="1386425"/>
            <a:ext cx="3810431" cy="3286650"/>
          </a:xfrm>
          <a:prstGeom prst="rect">
            <a:avLst/>
          </a:prstGeom>
          <a:noFill/>
          <a:ln cap="flat" cmpd="sng" w="25400">
            <a:solidFill>
              <a:srgbClr val="202124"/>
            </a:solidFill>
            <a:prstDash val="solid"/>
            <a:miter lim="8000"/>
            <a:headEnd len="sm" w="sm" type="none"/>
            <a:tailEnd len="sm" w="sm" type="none"/>
          </a:ln>
        </p:spPr>
      </p:pic>
      <p:pic>
        <p:nvPicPr>
          <p:cNvPr id="523" name="Google Shape;523;p64"/>
          <p:cNvPicPr preferRelativeResize="0"/>
          <p:nvPr/>
        </p:nvPicPr>
        <p:blipFill rotWithShape="1">
          <a:blip r:embed="rId4">
            <a:alphaModFix/>
          </a:blip>
          <a:srcRect b="645" l="0" r="734" t="0"/>
          <a:stretch/>
        </p:blipFill>
        <p:spPr>
          <a:xfrm>
            <a:off x="5222873" y="1008263"/>
            <a:ext cx="3506924" cy="4044425"/>
          </a:xfrm>
          <a:prstGeom prst="rect">
            <a:avLst/>
          </a:prstGeom>
          <a:noFill/>
          <a:ln cap="flat" cmpd="sng" w="25400">
            <a:solidFill>
              <a:srgbClr val="202124"/>
            </a:solidFill>
            <a:prstDash val="solid"/>
            <a:miter lim="8000"/>
            <a:headEnd len="sm" w="sm" type="none"/>
            <a:tailEnd len="sm" w="sm" type="none"/>
          </a:ln>
        </p:spPr>
      </p:pic>
      <p:sp>
        <p:nvSpPr>
          <p:cNvPr id="524" name="Google Shape;524;p64"/>
          <p:cNvSpPr/>
          <p:nvPr/>
        </p:nvSpPr>
        <p:spPr>
          <a:xfrm>
            <a:off x="3994400" y="1330775"/>
            <a:ext cx="696000" cy="3401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64"/>
          <p:cNvSpPr txBox="1"/>
          <p:nvPr/>
        </p:nvSpPr>
        <p:spPr>
          <a:xfrm>
            <a:off x="5380195" y="6519"/>
            <a:ext cx="3755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Montserrat"/>
                <a:ea typeface="Montserrat"/>
                <a:cs typeface="Montserrat"/>
                <a:sym typeface="Montserrat"/>
              </a:rPr>
              <a:t>Timmothy Yonathan</a:t>
            </a:r>
            <a:endParaRPr>
              <a:solidFill>
                <a:schemeClr val="lt1"/>
              </a:solidFill>
              <a:latin typeface="Montserrat"/>
              <a:ea typeface="Montserrat"/>
              <a:cs typeface="Montserrat"/>
              <a:sym typeface="Montserrat"/>
            </a:endParaRPr>
          </a:p>
        </p:txBody>
      </p:sp>
      <p:sp>
        <p:nvSpPr>
          <p:cNvPr id="526" name="Google Shape;526;p64"/>
          <p:cNvSpPr/>
          <p:nvPr/>
        </p:nvSpPr>
        <p:spPr>
          <a:xfrm>
            <a:off x="1801045" y="1316975"/>
            <a:ext cx="2901000" cy="308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64"/>
          <p:cNvSpPr/>
          <p:nvPr/>
        </p:nvSpPr>
        <p:spPr>
          <a:xfrm>
            <a:off x="3250620" y="1510265"/>
            <a:ext cx="772800" cy="226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64"/>
          <p:cNvSpPr/>
          <p:nvPr/>
        </p:nvSpPr>
        <p:spPr>
          <a:xfrm>
            <a:off x="7429850" y="1100145"/>
            <a:ext cx="772800" cy="226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64"/>
          <p:cNvSpPr/>
          <p:nvPr/>
        </p:nvSpPr>
        <p:spPr>
          <a:xfrm>
            <a:off x="6058250" y="1100150"/>
            <a:ext cx="1371600" cy="226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64"/>
          <p:cNvSpPr/>
          <p:nvPr/>
        </p:nvSpPr>
        <p:spPr>
          <a:xfrm>
            <a:off x="5380200" y="3767150"/>
            <a:ext cx="1440000" cy="1285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64"/>
          <p:cNvSpPr/>
          <p:nvPr/>
        </p:nvSpPr>
        <p:spPr>
          <a:xfrm>
            <a:off x="886650" y="2196065"/>
            <a:ext cx="3136800" cy="308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2" name="Google Shape;532;p64"/>
          <p:cNvPicPr preferRelativeResize="0"/>
          <p:nvPr/>
        </p:nvPicPr>
        <p:blipFill>
          <a:blip r:embed="rId5">
            <a:alphaModFix/>
          </a:blip>
          <a:stretch>
            <a:fillRect/>
          </a:stretch>
        </p:blipFill>
        <p:spPr>
          <a:xfrm>
            <a:off x="1115650" y="1328900"/>
            <a:ext cx="2636313" cy="3401700"/>
          </a:xfrm>
          <a:prstGeom prst="rect">
            <a:avLst/>
          </a:prstGeom>
          <a:noFill/>
          <a:ln cap="flat" cmpd="sng" w="952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6"/>
                                        </p:tgtEl>
                                        <p:attrNameLst>
                                          <p:attrName>style.visibility</p:attrName>
                                        </p:attrNameLst>
                                      </p:cBhvr>
                                      <p:to>
                                        <p:strVal val="visible"/>
                                      </p:to>
                                    </p:set>
                                    <p:animEffect filter="fade" transition="in">
                                      <p:cBhvr>
                                        <p:cTn dur="1000"/>
                                        <p:tgtEl>
                                          <p:spTgt spid="5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526"/>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24"/>
                                        </p:tgtEl>
                                        <p:attrNameLst>
                                          <p:attrName>style.visibility</p:attrName>
                                        </p:attrNameLst>
                                      </p:cBhvr>
                                      <p:to>
                                        <p:strVal val="visible"/>
                                      </p:to>
                                    </p:set>
                                    <p:animEffect filter="fade" transition="in">
                                      <p:cBhvr>
                                        <p:cTn dur="1000"/>
                                        <p:tgtEl>
                                          <p:spTgt spid="5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2"/>
                                        </p:tgtEl>
                                        <p:attrNameLst>
                                          <p:attrName>style.visibility</p:attrName>
                                        </p:attrNameLst>
                                      </p:cBhvr>
                                      <p:to>
                                        <p:strVal val="visible"/>
                                      </p:to>
                                    </p:set>
                                    <p:animEffect filter="fade" transition="in">
                                      <p:cBhvr>
                                        <p:cTn dur="1000"/>
                                        <p:tgtEl>
                                          <p:spTgt spid="5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53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52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7"/>
                                        </p:tgtEl>
                                        <p:attrNameLst>
                                          <p:attrName>style.visibility</p:attrName>
                                        </p:attrNameLst>
                                      </p:cBhvr>
                                      <p:to>
                                        <p:strVal val="visible"/>
                                      </p:to>
                                    </p:set>
                                    <p:animEffect filter="fade" transition="in">
                                      <p:cBhvr>
                                        <p:cTn dur="1000"/>
                                        <p:tgtEl>
                                          <p:spTgt spid="527"/>
                                        </p:tgtEl>
                                      </p:cBhvr>
                                    </p:animEffect>
                                  </p:childTnLst>
                                </p:cTn>
                              </p:par>
                              <p:par>
                                <p:cTn fill="hold" nodeType="withEffect" presetClass="entr" presetID="10" presetSubtype="0">
                                  <p:stCondLst>
                                    <p:cond delay="0"/>
                                  </p:stCondLst>
                                  <p:childTnLst>
                                    <p:set>
                                      <p:cBhvr>
                                        <p:cTn dur="1" fill="hold">
                                          <p:stCondLst>
                                            <p:cond delay="0"/>
                                          </p:stCondLst>
                                        </p:cTn>
                                        <p:tgtEl>
                                          <p:spTgt spid="528"/>
                                        </p:tgtEl>
                                        <p:attrNameLst>
                                          <p:attrName>style.visibility</p:attrName>
                                        </p:attrNameLst>
                                      </p:cBhvr>
                                      <p:to>
                                        <p:strVal val="visible"/>
                                      </p:to>
                                    </p:set>
                                    <p:animEffect filter="fade" transition="in">
                                      <p:cBhvr>
                                        <p:cTn dur="1000"/>
                                        <p:tgtEl>
                                          <p:spTgt spid="5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1000"/>
                                        <p:tgtEl>
                                          <p:spTgt spid="5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400"/>
                                          </p:stCondLst>
                                        </p:cTn>
                                        <p:tgtEl>
                                          <p:spTgt spid="52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52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529"/>
                                        </p:tgtEl>
                                        <p:attrNameLst>
                                          <p:attrName>style.visibility</p:attrName>
                                        </p:attrNameLst>
                                      </p:cBhvr>
                                      <p:to>
                                        <p:strVal val="hidden"/>
                                      </p:to>
                                    </p:set>
                                  </p:childTnLst>
                                </p:cTn>
                              </p:par>
                            </p:childTnLst>
                          </p:cTn>
                        </p:par>
                        <p:par>
                          <p:cTn fill="hold">
                            <p:stCondLst>
                              <p:cond delay="1400"/>
                            </p:stCondLst>
                            <p:childTnLst>
                              <p:par>
                                <p:cTn fill="hold" nodeType="afterEffect" presetClass="entr" presetID="10" presetSubtype="0">
                                  <p:stCondLst>
                                    <p:cond delay="0"/>
                                  </p:stCondLst>
                                  <p:childTnLst>
                                    <p:set>
                                      <p:cBhvr>
                                        <p:cTn dur="1" fill="hold">
                                          <p:stCondLst>
                                            <p:cond delay="0"/>
                                          </p:stCondLst>
                                        </p:cTn>
                                        <p:tgtEl>
                                          <p:spTgt spid="530"/>
                                        </p:tgtEl>
                                        <p:attrNameLst>
                                          <p:attrName>style.visibility</p:attrName>
                                        </p:attrNameLst>
                                      </p:cBhvr>
                                      <p:to>
                                        <p:strVal val="visible"/>
                                      </p:to>
                                    </p:set>
                                    <p:animEffect filter="fade" transition="in">
                                      <p:cBhvr>
                                        <p:cTn dur="1000"/>
                                        <p:tgtEl>
                                          <p:spTgt spid="5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53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1"/>
                                        </p:tgtEl>
                                        <p:attrNameLst>
                                          <p:attrName>style.visibility</p:attrName>
                                        </p:attrNameLst>
                                      </p:cBhvr>
                                      <p:to>
                                        <p:strVal val="visible"/>
                                      </p:to>
                                    </p:set>
                                    <p:animEffect filter="fade" transition="in">
                                      <p:cBhvr>
                                        <p:cTn dur="1000"/>
                                        <p:tgtEl>
                                          <p:spTgt spid="5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8"/>
          <p:cNvSpPr txBox="1"/>
          <p:nvPr>
            <p:ph type="ctrTitle"/>
          </p:nvPr>
        </p:nvSpPr>
        <p:spPr>
          <a:xfrm>
            <a:off x="1850550" y="1651200"/>
            <a:ext cx="5442900" cy="260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Increasing Competition Faced by E-Commerce Marketplaces from E-Commerce (Direct-to-Consumer) DTCs</a:t>
            </a:r>
            <a:endParaRPr/>
          </a:p>
        </p:txBody>
      </p:sp>
      <p:sp>
        <p:nvSpPr>
          <p:cNvPr id="191" name="Google Shape;191;p38"/>
          <p:cNvSpPr txBox="1"/>
          <p:nvPr>
            <p:ph idx="4294967295" type="title"/>
          </p:nvPr>
        </p:nvSpPr>
        <p:spPr>
          <a:xfrm>
            <a:off x="873900" y="503875"/>
            <a:ext cx="7396200" cy="155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400">
                <a:solidFill>
                  <a:schemeClr val="accent1"/>
                </a:solidFill>
              </a:rPr>
              <a:t>The Business Problem</a:t>
            </a:r>
            <a:endParaRPr sz="4400">
              <a:solidFill>
                <a:schemeClr val="accent1"/>
              </a:solidFill>
            </a:endParaRPr>
          </a:p>
        </p:txBody>
      </p:sp>
      <p:sp>
        <p:nvSpPr>
          <p:cNvPr id="192" name="Google Shape;192;p38"/>
          <p:cNvSpPr txBox="1"/>
          <p:nvPr/>
        </p:nvSpPr>
        <p:spPr>
          <a:xfrm>
            <a:off x="5380195" y="6519"/>
            <a:ext cx="3755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Montserrat"/>
                <a:ea typeface="Montserrat"/>
                <a:cs typeface="Montserrat"/>
                <a:sym typeface="Montserrat"/>
              </a:rPr>
              <a:t>Deionna Chee</a:t>
            </a:r>
            <a:endParaRPr>
              <a:solidFill>
                <a:schemeClr val="lt1"/>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65"/>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538" name="Google Shape;538;p65"/>
          <p:cNvSpPr txBox="1"/>
          <p:nvPr/>
        </p:nvSpPr>
        <p:spPr>
          <a:xfrm>
            <a:off x="938500" y="1162800"/>
            <a:ext cx="58263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lt1"/>
                </a:solidFill>
                <a:latin typeface="Montserrat"/>
                <a:ea typeface="Montserrat"/>
                <a:cs typeface="Montserrat"/>
                <a:sym typeface="Montserrat"/>
              </a:rPr>
              <a:t>MARS is a form of regression analysis that model nonlinearities between variables</a:t>
            </a:r>
            <a:endParaRPr sz="1800">
              <a:solidFill>
                <a:schemeClr val="lt1"/>
              </a:solidFill>
              <a:latin typeface="Montserrat"/>
              <a:ea typeface="Montserrat"/>
              <a:cs typeface="Montserrat"/>
              <a:sym typeface="Montserrat"/>
            </a:endParaRPr>
          </a:p>
        </p:txBody>
      </p:sp>
      <p:pic>
        <p:nvPicPr>
          <p:cNvPr id="539" name="Google Shape;539;p65"/>
          <p:cNvPicPr preferRelativeResize="0"/>
          <p:nvPr/>
        </p:nvPicPr>
        <p:blipFill>
          <a:blip r:embed="rId3">
            <a:alphaModFix/>
          </a:blip>
          <a:stretch>
            <a:fillRect/>
          </a:stretch>
        </p:blipFill>
        <p:spPr>
          <a:xfrm>
            <a:off x="1053875" y="2143200"/>
            <a:ext cx="5269556" cy="2671975"/>
          </a:xfrm>
          <a:prstGeom prst="rect">
            <a:avLst/>
          </a:prstGeom>
          <a:noFill/>
          <a:ln>
            <a:noFill/>
          </a:ln>
        </p:spPr>
      </p:pic>
      <p:sp>
        <p:nvSpPr>
          <p:cNvPr id="540" name="Google Shape;540;p65"/>
          <p:cNvSpPr txBox="1"/>
          <p:nvPr/>
        </p:nvSpPr>
        <p:spPr>
          <a:xfrm>
            <a:off x="5380195" y="6519"/>
            <a:ext cx="3755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Montserrat"/>
                <a:ea typeface="Montserrat"/>
                <a:cs typeface="Montserrat"/>
                <a:sym typeface="Montserrat"/>
              </a:rPr>
              <a:t>Timmothy Yonathan</a:t>
            </a:r>
            <a:endParaRPr>
              <a:solidFill>
                <a:schemeClr val="lt1"/>
              </a:solidFill>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66"/>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 Findings</a:t>
            </a:r>
            <a:endParaRPr/>
          </a:p>
        </p:txBody>
      </p:sp>
      <p:pic>
        <p:nvPicPr>
          <p:cNvPr id="546" name="Google Shape;546;p66"/>
          <p:cNvPicPr preferRelativeResize="0"/>
          <p:nvPr/>
        </p:nvPicPr>
        <p:blipFill>
          <a:blip r:embed="rId3">
            <a:alphaModFix/>
          </a:blip>
          <a:stretch>
            <a:fillRect/>
          </a:stretch>
        </p:blipFill>
        <p:spPr>
          <a:xfrm>
            <a:off x="1944900" y="1522300"/>
            <a:ext cx="5254200" cy="2098900"/>
          </a:xfrm>
          <a:prstGeom prst="rect">
            <a:avLst/>
          </a:prstGeom>
          <a:noFill/>
          <a:ln cap="flat" cmpd="sng" w="12700">
            <a:solidFill>
              <a:srgbClr val="CCCCCC"/>
            </a:solidFill>
            <a:prstDash val="solid"/>
            <a:miter lim="8000"/>
            <a:headEnd len="sm" w="sm" type="none"/>
            <a:tailEnd len="sm" w="sm" type="none"/>
          </a:ln>
        </p:spPr>
      </p:pic>
      <p:sp>
        <p:nvSpPr>
          <p:cNvPr id="547" name="Google Shape;547;p66"/>
          <p:cNvSpPr txBox="1"/>
          <p:nvPr/>
        </p:nvSpPr>
        <p:spPr>
          <a:xfrm>
            <a:off x="5380195" y="6519"/>
            <a:ext cx="3755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Montserrat"/>
                <a:ea typeface="Montserrat"/>
                <a:cs typeface="Montserrat"/>
                <a:sym typeface="Montserrat"/>
              </a:rPr>
              <a:t>Timmothy Yonathan</a:t>
            </a:r>
            <a:endParaRPr>
              <a:solidFill>
                <a:schemeClr val="lt1"/>
              </a:solidFill>
              <a:latin typeface="Montserrat"/>
              <a:ea typeface="Montserrat"/>
              <a:cs typeface="Montserrat"/>
              <a:sym typeface="Montserrat"/>
            </a:endParaRPr>
          </a:p>
        </p:txBody>
      </p:sp>
      <p:sp>
        <p:nvSpPr>
          <p:cNvPr id="548" name="Google Shape;548;p66"/>
          <p:cNvSpPr/>
          <p:nvPr/>
        </p:nvSpPr>
        <p:spPr>
          <a:xfrm>
            <a:off x="5022475" y="1895069"/>
            <a:ext cx="2251500" cy="477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66"/>
          <p:cNvSpPr/>
          <p:nvPr/>
        </p:nvSpPr>
        <p:spPr>
          <a:xfrm>
            <a:off x="5022475" y="2750475"/>
            <a:ext cx="2251500" cy="477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66"/>
          <p:cNvSpPr/>
          <p:nvPr/>
        </p:nvSpPr>
        <p:spPr>
          <a:xfrm>
            <a:off x="5022475" y="2369475"/>
            <a:ext cx="2251500" cy="477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8"/>
                                        </p:tgtEl>
                                        <p:attrNameLst>
                                          <p:attrName>style.visibility</p:attrName>
                                        </p:attrNameLst>
                                      </p:cBhvr>
                                      <p:to>
                                        <p:strVal val="visible"/>
                                      </p:to>
                                    </p:set>
                                    <p:animEffect filter="fade" transition="in">
                                      <p:cBhvr>
                                        <p:cTn dur="1000"/>
                                        <p:tgtEl>
                                          <p:spTgt spid="548"/>
                                        </p:tgtEl>
                                      </p:cBhvr>
                                    </p:animEffect>
                                  </p:childTnLst>
                                </p:cTn>
                              </p:par>
                              <p:par>
                                <p:cTn fill="hold" nodeType="withEffect" presetClass="entr" presetID="10" presetSubtype="0">
                                  <p:stCondLst>
                                    <p:cond delay="0"/>
                                  </p:stCondLst>
                                  <p:childTnLst>
                                    <p:set>
                                      <p:cBhvr>
                                        <p:cTn dur="1" fill="hold">
                                          <p:stCondLst>
                                            <p:cond delay="0"/>
                                          </p:stCondLst>
                                        </p:cTn>
                                        <p:tgtEl>
                                          <p:spTgt spid="549"/>
                                        </p:tgtEl>
                                        <p:attrNameLst>
                                          <p:attrName>style.visibility</p:attrName>
                                        </p:attrNameLst>
                                      </p:cBhvr>
                                      <p:to>
                                        <p:strVal val="visible"/>
                                      </p:to>
                                    </p:set>
                                    <p:animEffect filter="fade" transition="in">
                                      <p:cBhvr>
                                        <p:cTn dur="1000"/>
                                        <p:tgtEl>
                                          <p:spTgt spid="5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54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549"/>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48"/>
                                        </p:tgtEl>
                                        <p:attrNameLst>
                                          <p:attrName>style.visibility</p:attrName>
                                        </p:attrNameLst>
                                      </p:cBhvr>
                                      <p:to>
                                        <p:strVal val="visible"/>
                                      </p:to>
                                    </p:set>
                                    <p:animEffect filter="fade" transition="in">
                                      <p:cBhvr>
                                        <p:cTn dur="1000"/>
                                        <p:tgtEl>
                                          <p:spTgt spid="548"/>
                                        </p:tgtEl>
                                      </p:cBhvr>
                                    </p:animEffect>
                                  </p:childTnLst>
                                </p:cTn>
                              </p:par>
                              <p:par>
                                <p:cTn fill="hold" nodeType="withEffect" presetClass="entr" presetID="10" presetSubtype="0">
                                  <p:stCondLst>
                                    <p:cond delay="0"/>
                                  </p:stCondLst>
                                  <p:childTnLst>
                                    <p:set>
                                      <p:cBhvr>
                                        <p:cTn dur="1" fill="hold">
                                          <p:stCondLst>
                                            <p:cond delay="0"/>
                                          </p:stCondLst>
                                        </p:cTn>
                                        <p:tgtEl>
                                          <p:spTgt spid="550"/>
                                        </p:tgtEl>
                                        <p:attrNameLst>
                                          <p:attrName>style.visibility</p:attrName>
                                        </p:attrNameLst>
                                      </p:cBhvr>
                                      <p:to>
                                        <p:strVal val="visible"/>
                                      </p:to>
                                    </p:set>
                                    <p:animEffect filter="fade" transition="in">
                                      <p:cBhvr>
                                        <p:cTn dur="1000"/>
                                        <p:tgtEl>
                                          <p:spTgt spid="5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7"/>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Opportunity Conclusion</a:t>
            </a:r>
            <a:endParaRPr/>
          </a:p>
        </p:txBody>
      </p:sp>
      <p:sp>
        <p:nvSpPr>
          <p:cNvPr id="556" name="Google Shape;556;p67"/>
          <p:cNvSpPr/>
          <p:nvPr/>
        </p:nvSpPr>
        <p:spPr>
          <a:xfrm>
            <a:off x="2421738" y="1600938"/>
            <a:ext cx="872400" cy="872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67"/>
          <p:cNvSpPr/>
          <p:nvPr/>
        </p:nvSpPr>
        <p:spPr>
          <a:xfrm>
            <a:off x="2644069" y="1823490"/>
            <a:ext cx="427722" cy="427305"/>
          </a:xfrm>
          <a:custGeom>
            <a:rect b="b" l="l" r="r" t="t"/>
            <a:pathLst>
              <a:path extrusionOk="0" h="11253" w="11264">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67"/>
          <p:cNvSpPr txBox="1"/>
          <p:nvPr>
            <p:ph idx="4294967295" type="subTitle"/>
          </p:nvPr>
        </p:nvSpPr>
        <p:spPr>
          <a:xfrm>
            <a:off x="4765049" y="3415275"/>
            <a:ext cx="2494800" cy="1157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Quantile regression</a:t>
            </a:r>
            <a:endParaRPr/>
          </a:p>
        </p:txBody>
      </p:sp>
      <p:sp>
        <p:nvSpPr>
          <p:cNvPr id="559" name="Google Shape;559;p67"/>
          <p:cNvSpPr/>
          <p:nvPr/>
        </p:nvSpPr>
        <p:spPr>
          <a:xfrm>
            <a:off x="5449700" y="1600925"/>
            <a:ext cx="872400" cy="872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 name="Google Shape;560;p67"/>
          <p:cNvGrpSpPr/>
          <p:nvPr/>
        </p:nvGrpSpPr>
        <p:grpSpPr>
          <a:xfrm>
            <a:off x="5680193" y="1816724"/>
            <a:ext cx="411433" cy="440824"/>
            <a:chOff x="4149138" y="4121151"/>
            <a:chExt cx="344065" cy="368644"/>
          </a:xfrm>
        </p:grpSpPr>
        <p:sp>
          <p:nvSpPr>
            <p:cNvPr id="561" name="Google Shape;561;p67"/>
            <p:cNvSpPr/>
            <p:nvPr/>
          </p:nvSpPr>
          <p:spPr>
            <a:xfrm>
              <a:off x="4205853" y="4182724"/>
              <a:ext cx="225746" cy="307071"/>
            </a:xfrm>
            <a:custGeom>
              <a:rect b="b" l="l" r="r" t="t"/>
              <a:pathLst>
                <a:path extrusionOk="0" h="9670" w="7109">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67"/>
            <p:cNvSpPr/>
            <p:nvPr/>
          </p:nvSpPr>
          <p:spPr>
            <a:xfrm>
              <a:off x="4444777" y="4287484"/>
              <a:ext cx="48426" cy="11400"/>
            </a:xfrm>
            <a:custGeom>
              <a:rect b="b" l="l" r="r" t="t"/>
              <a:pathLst>
                <a:path extrusionOk="0" h="359" w="1525">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67"/>
            <p:cNvSpPr/>
            <p:nvPr/>
          </p:nvSpPr>
          <p:spPr>
            <a:xfrm>
              <a:off x="4149138" y="4287484"/>
              <a:ext cx="48426" cy="11400"/>
            </a:xfrm>
            <a:custGeom>
              <a:rect b="b" l="l" r="r" t="t"/>
              <a:pathLst>
                <a:path extrusionOk="0" h="359" w="1525">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67"/>
            <p:cNvSpPr/>
            <p:nvPr/>
          </p:nvSpPr>
          <p:spPr>
            <a:xfrm>
              <a:off x="4315471" y="4121151"/>
              <a:ext cx="11400" cy="48045"/>
            </a:xfrm>
            <a:custGeom>
              <a:rect b="b" l="l" r="r" t="t"/>
              <a:pathLst>
                <a:path extrusionOk="0" h="1513" w="359">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67"/>
            <p:cNvSpPr/>
            <p:nvPr/>
          </p:nvSpPr>
          <p:spPr>
            <a:xfrm>
              <a:off x="4378632" y="4159575"/>
              <a:ext cx="22705" cy="27754"/>
            </a:xfrm>
            <a:custGeom>
              <a:rect b="b" l="l" r="r" t="t"/>
              <a:pathLst>
                <a:path extrusionOk="0" h="874" w="715">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67"/>
            <p:cNvSpPr/>
            <p:nvPr/>
          </p:nvSpPr>
          <p:spPr>
            <a:xfrm>
              <a:off x="4240243" y="4399103"/>
              <a:ext cx="22705" cy="27563"/>
            </a:xfrm>
            <a:custGeom>
              <a:rect b="b" l="l" r="r" t="t"/>
              <a:pathLst>
                <a:path extrusionOk="0" h="868" w="715">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67"/>
            <p:cNvSpPr/>
            <p:nvPr/>
          </p:nvSpPr>
          <p:spPr>
            <a:xfrm>
              <a:off x="4240243" y="4159130"/>
              <a:ext cx="22705" cy="28198"/>
            </a:xfrm>
            <a:custGeom>
              <a:rect b="b" l="l" r="r" t="t"/>
              <a:pathLst>
                <a:path extrusionOk="0" h="888" w="715">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67"/>
            <p:cNvSpPr/>
            <p:nvPr/>
          </p:nvSpPr>
          <p:spPr>
            <a:xfrm>
              <a:off x="4378632" y="4399230"/>
              <a:ext cx="22705" cy="28198"/>
            </a:xfrm>
            <a:custGeom>
              <a:rect b="b" l="l" r="r" t="t"/>
              <a:pathLst>
                <a:path extrusionOk="0" h="888" w="715">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67"/>
            <p:cNvSpPr/>
            <p:nvPr/>
          </p:nvSpPr>
          <p:spPr>
            <a:xfrm>
              <a:off x="4426264" y="4351851"/>
              <a:ext cx="29532" cy="21117"/>
            </a:xfrm>
            <a:custGeom>
              <a:rect b="b" l="l" r="r" t="t"/>
              <a:pathLst>
                <a:path extrusionOk="0" h="665" w="93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67"/>
            <p:cNvSpPr/>
            <p:nvPr/>
          </p:nvSpPr>
          <p:spPr>
            <a:xfrm>
              <a:off x="4186196" y="4213463"/>
              <a:ext cx="29500" cy="21117"/>
            </a:xfrm>
            <a:custGeom>
              <a:rect b="b" l="l" r="r" t="t"/>
              <a:pathLst>
                <a:path extrusionOk="0" h="665" w="929">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67"/>
            <p:cNvSpPr/>
            <p:nvPr/>
          </p:nvSpPr>
          <p:spPr>
            <a:xfrm>
              <a:off x="4425883" y="4213590"/>
              <a:ext cx="29913" cy="21371"/>
            </a:xfrm>
            <a:custGeom>
              <a:rect b="b" l="l" r="r" t="t"/>
              <a:pathLst>
                <a:path extrusionOk="0" h="673" w="942">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67"/>
            <p:cNvSpPr/>
            <p:nvPr/>
          </p:nvSpPr>
          <p:spPr>
            <a:xfrm>
              <a:off x="4186196" y="4351978"/>
              <a:ext cx="29500" cy="21371"/>
            </a:xfrm>
            <a:custGeom>
              <a:rect b="b" l="l" r="r" t="t"/>
              <a:pathLst>
                <a:path extrusionOk="0" h="673" w="929">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 name="Google Shape;573;p67"/>
          <p:cNvSpPr txBox="1"/>
          <p:nvPr>
            <p:ph idx="4294967295" type="title"/>
          </p:nvPr>
        </p:nvSpPr>
        <p:spPr>
          <a:xfrm>
            <a:off x="1863898" y="2617125"/>
            <a:ext cx="1988100" cy="54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300"/>
              <a:t>Accurate Predictions</a:t>
            </a:r>
            <a:endParaRPr sz="2300"/>
          </a:p>
        </p:txBody>
      </p:sp>
      <p:sp>
        <p:nvSpPr>
          <p:cNvPr id="574" name="Google Shape;574;p67"/>
          <p:cNvSpPr txBox="1"/>
          <p:nvPr>
            <p:ph idx="4294967295" type="subTitle"/>
          </p:nvPr>
        </p:nvSpPr>
        <p:spPr>
          <a:xfrm>
            <a:off x="2022150" y="3481682"/>
            <a:ext cx="1671600" cy="440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MARS</a:t>
            </a:r>
            <a:endParaRPr/>
          </a:p>
        </p:txBody>
      </p:sp>
      <p:sp>
        <p:nvSpPr>
          <p:cNvPr id="575" name="Google Shape;575;p67"/>
          <p:cNvSpPr txBox="1"/>
          <p:nvPr>
            <p:ph idx="4294967295" type="title"/>
          </p:nvPr>
        </p:nvSpPr>
        <p:spPr>
          <a:xfrm>
            <a:off x="4927200" y="2617125"/>
            <a:ext cx="2170500" cy="54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300"/>
              <a:t>Generating suggestions</a:t>
            </a:r>
            <a:endParaRPr sz="2300"/>
          </a:p>
        </p:txBody>
      </p:sp>
      <p:sp>
        <p:nvSpPr>
          <p:cNvPr id="576" name="Google Shape;576;p67"/>
          <p:cNvSpPr txBox="1"/>
          <p:nvPr/>
        </p:nvSpPr>
        <p:spPr>
          <a:xfrm>
            <a:off x="5380195" y="6519"/>
            <a:ext cx="3755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Montserrat"/>
                <a:ea typeface="Montserrat"/>
                <a:cs typeface="Montserrat"/>
                <a:sym typeface="Montserrat"/>
              </a:rPr>
              <a:t>Timmothy Yonathan</a:t>
            </a:r>
            <a:endParaRPr>
              <a:solidFill>
                <a:schemeClr val="lt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8"/>
                                        </p:tgtEl>
                                        <p:attrNameLst>
                                          <p:attrName>style.visibility</p:attrName>
                                        </p:attrNameLst>
                                      </p:cBhvr>
                                      <p:to>
                                        <p:strVal val="visible"/>
                                      </p:to>
                                    </p:set>
                                    <p:animEffect filter="fade" transition="in">
                                      <p:cBhvr>
                                        <p:cTn dur="1000"/>
                                        <p:tgtEl>
                                          <p:spTgt spid="5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4"/>
                                        </p:tgtEl>
                                        <p:attrNameLst>
                                          <p:attrName>style.visibility</p:attrName>
                                        </p:attrNameLst>
                                      </p:cBhvr>
                                      <p:to>
                                        <p:strVal val="visible"/>
                                      </p:to>
                                    </p:set>
                                    <p:animEffect filter="fade" transition="in">
                                      <p:cBhvr>
                                        <p:cTn dur="1000"/>
                                        <p:tgtEl>
                                          <p:spTgt spid="5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68"/>
          <p:cNvSpPr txBox="1"/>
          <p:nvPr>
            <p:ph type="title"/>
          </p:nvPr>
        </p:nvSpPr>
        <p:spPr>
          <a:xfrm>
            <a:off x="495650" y="2603975"/>
            <a:ext cx="6147300" cy="155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Understanding Customer Value</a:t>
            </a:r>
            <a:endParaRPr sz="4400"/>
          </a:p>
        </p:txBody>
      </p:sp>
      <p:sp>
        <p:nvSpPr>
          <p:cNvPr id="582" name="Google Shape;582;p68"/>
          <p:cNvSpPr txBox="1"/>
          <p:nvPr>
            <p:ph type="title"/>
          </p:nvPr>
        </p:nvSpPr>
        <p:spPr>
          <a:xfrm>
            <a:off x="495650" y="1891775"/>
            <a:ext cx="4339500" cy="86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OPPORTUNITY 3</a:t>
            </a:r>
            <a:endParaRPr sz="2500"/>
          </a:p>
        </p:txBody>
      </p:sp>
      <p:sp>
        <p:nvSpPr>
          <p:cNvPr id="583" name="Google Shape;583;p68"/>
          <p:cNvSpPr txBox="1"/>
          <p:nvPr/>
        </p:nvSpPr>
        <p:spPr>
          <a:xfrm>
            <a:off x="5380195" y="6519"/>
            <a:ext cx="3755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Montserrat"/>
                <a:ea typeface="Montserrat"/>
                <a:cs typeface="Montserrat"/>
                <a:sym typeface="Montserrat"/>
              </a:rPr>
              <a:t>Bryan Leow</a:t>
            </a:r>
            <a:endParaRPr>
              <a:solidFill>
                <a:schemeClr val="lt1"/>
              </a:solidFill>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6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Business Problem 3</a:t>
            </a:r>
            <a:endParaRPr/>
          </a:p>
        </p:txBody>
      </p:sp>
      <p:sp>
        <p:nvSpPr>
          <p:cNvPr id="589" name="Google Shape;589;p69"/>
          <p:cNvSpPr txBox="1"/>
          <p:nvPr>
            <p:ph idx="1" type="subTitle"/>
          </p:nvPr>
        </p:nvSpPr>
        <p:spPr>
          <a:xfrm>
            <a:off x="2481900" y="2519525"/>
            <a:ext cx="4180200" cy="124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The DTC model allows brands to have  greater margins by </a:t>
            </a:r>
            <a:r>
              <a:rPr lang="en" sz="1600" u="sng"/>
              <a:t>cutting out the platform middlemen</a:t>
            </a:r>
            <a:r>
              <a:rPr lang="en" sz="1600"/>
              <a:t>, leading to cost savings and hence </a:t>
            </a:r>
            <a:r>
              <a:rPr lang="en" sz="1600" u="sng"/>
              <a:t>higher gross margins</a:t>
            </a:r>
            <a:r>
              <a:rPr lang="en" sz="1600"/>
              <a:t>.</a:t>
            </a:r>
            <a:endParaRPr sz="1600"/>
          </a:p>
        </p:txBody>
      </p:sp>
      <p:sp>
        <p:nvSpPr>
          <p:cNvPr id="590" name="Google Shape;590;p69"/>
          <p:cNvSpPr txBox="1"/>
          <p:nvPr/>
        </p:nvSpPr>
        <p:spPr>
          <a:xfrm>
            <a:off x="5380195" y="6519"/>
            <a:ext cx="3755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Montserrat"/>
                <a:ea typeface="Montserrat"/>
                <a:cs typeface="Montserrat"/>
                <a:sym typeface="Montserrat"/>
              </a:rPr>
              <a:t>Bryan Leow</a:t>
            </a:r>
            <a:endParaRPr>
              <a:solidFill>
                <a:schemeClr val="lt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9"/>
                                        </p:tgtEl>
                                        <p:attrNameLst>
                                          <p:attrName>style.visibility</p:attrName>
                                        </p:attrNameLst>
                                      </p:cBhvr>
                                      <p:to>
                                        <p:strVal val="visible"/>
                                      </p:to>
                                    </p:set>
                                    <p:animEffect filter="fade" transition="in">
                                      <p:cBhvr>
                                        <p:cTn dur="1000"/>
                                        <p:tgtEl>
                                          <p:spTgt spid="5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7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RATIONALE TO GO DTC</a:t>
            </a:r>
            <a:endParaRPr/>
          </a:p>
        </p:txBody>
      </p:sp>
      <p:cxnSp>
        <p:nvCxnSpPr>
          <p:cNvPr id="596" name="Google Shape;596;p7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597" name="Google Shape;597;p7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598" name="Google Shape;598;p70"/>
          <p:cNvSpPr txBox="1"/>
          <p:nvPr/>
        </p:nvSpPr>
        <p:spPr>
          <a:xfrm>
            <a:off x="0" y="1282600"/>
            <a:ext cx="9144000" cy="800400"/>
          </a:xfrm>
          <a:prstGeom prst="rect">
            <a:avLst/>
          </a:prstGeom>
          <a:noFill/>
          <a:ln>
            <a:noFill/>
          </a:ln>
        </p:spPr>
        <p:txBody>
          <a:bodyPr anchorCtr="0" anchor="t" bIns="91425" lIns="91425" spcFirstLastPara="1" rIns="91425" wrap="square" tIns="91425">
            <a:spAutoFit/>
          </a:bodyPr>
          <a:lstStyle/>
          <a:p>
            <a:pPr indent="457200" lvl="0" marL="0" rtl="0" algn="ctr">
              <a:spcBef>
                <a:spcPts val="0"/>
              </a:spcBef>
              <a:spcAft>
                <a:spcPts val="0"/>
              </a:spcAft>
              <a:buNone/>
            </a:pPr>
            <a:r>
              <a:rPr lang="en" sz="2000">
                <a:solidFill>
                  <a:schemeClr val="lt2"/>
                </a:solidFill>
                <a:latin typeface="Montserrat"/>
                <a:ea typeface="Montserrat"/>
                <a:cs typeface="Montserrat"/>
                <a:sym typeface="Montserrat"/>
              </a:rPr>
              <a:t>Gross Margin = </a:t>
            </a:r>
            <a:endParaRPr sz="2000">
              <a:solidFill>
                <a:schemeClr val="lt2"/>
              </a:solidFill>
              <a:latin typeface="Montserrat"/>
              <a:ea typeface="Montserrat"/>
              <a:cs typeface="Montserrat"/>
              <a:sym typeface="Montserrat"/>
            </a:endParaRPr>
          </a:p>
          <a:p>
            <a:pPr indent="457200" lvl="0" marL="0" rtl="0" algn="ctr">
              <a:spcBef>
                <a:spcPts val="0"/>
              </a:spcBef>
              <a:spcAft>
                <a:spcPts val="0"/>
              </a:spcAft>
              <a:buNone/>
            </a:pPr>
            <a:r>
              <a:rPr lang="en" sz="2000">
                <a:solidFill>
                  <a:schemeClr val="lt2"/>
                </a:solidFill>
                <a:latin typeface="Montserrat"/>
                <a:ea typeface="Montserrat"/>
                <a:cs typeface="Montserrat"/>
                <a:sym typeface="Montserrat"/>
              </a:rPr>
              <a:t>Net Sales – Cost of Goods Sold</a:t>
            </a:r>
            <a:endParaRPr sz="1800"/>
          </a:p>
        </p:txBody>
      </p:sp>
      <p:sp>
        <p:nvSpPr>
          <p:cNvPr id="599" name="Google Shape;599;p70"/>
          <p:cNvSpPr txBox="1"/>
          <p:nvPr>
            <p:ph idx="4294967295" type="subTitle"/>
          </p:nvPr>
        </p:nvSpPr>
        <p:spPr>
          <a:xfrm>
            <a:off x="-158050" y="2592375"/>
            <a:ext cx="4530300" cy="785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600" u="sng">
                <a:highlight>
                  <a:schemeClr val="dk1"/>
                </a:highlight>
              </a:rPr>
              <a:t>Customer Lifetime Value (CLV)</a:t>
            </a:r>
            <a:endParaRPr sz="1600" u="sng">
              <a:highlight>
                <a:schemeClr val="dk1"/>
              </a:highlight>
            </a:endParaRPr>
          </a:p>
          <a:p>
            <a:pPr indent="0" lvl="0" marL="0" rtl="0" algn="r">
              <a:spcBef>
                <a:spcPts val="0"/>
              </a:spcBef>
              <a:spcAft>
                <a:spcPts val="0"/>
              </a:spcAft>
              <a:buNone/>
            </a:pPr>
            <a:r>
              <a:rPr lang="en" sz="1300">
                <a:highlight>
                  <a:schemeClr val="dk1"/>
                </a:highlight>
              </a:rPr>
              <a:t>How much each customer spends on average</a:t>
            </a:r>
            <a:endParaRPr sz="1300">
              <a:highlight>
                <a:schemeClr val="dk1"/>
              </a:highlight>
            </a:endParaRPr>
          </a:p>
          <a:p>
            <a:pPr indent="0" lvl="0" marL="457200" rtl="0" algn="l">
              <a:spcBef>
                <a:spcPts val="1600"/>
              </a:spcBef>
              <a:spcAft>
                <a:spcPts val="1600"/>
              </a:spcAft>
              <a:buNone/>
            </a:pPr>
            <a:r>
              <a:t/>
            </a:r>
            <a:endParaRPr sz="1300">
              <a:highlight>
                <a:schemeClr val="dk1"/>
              </a:highlight>
            </a:endParaRPr>
          </a:p>
        </p:txBody>
      </p:sp>
      <p:sp>
        <p:nvSpPr>
          <p:cNvPr id="600" name="Google Shape;600;p70"/>
          <p:cNvSpPr txBox="1"/>
          <p:nvPr>
            <p:ph idx="4294967295" type="subTitle"/>
          </p:nvPr>
        </p:nvSpPr>
        <p:spPr>
          <a:xfrm>
            <a:off x="4507525" y="2592375"/>
            <a:ext cx="4389300" cy="12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u="sng">
                <a:highlight>
                  <a:schemeClr val="dk1"/>
                </a:highlight>
              </a:rPr>
              <a:t>Customer Acquisition Costs (CAC)</a:t>
            </a:r>
            <a:endParaRPr sz="1600" u="sng">
              <a:highlight>
                <a:schemeClr val="dk1"/>
              </a:highlight>
            </a:endParaRPr>
          </a:p>
          <a:p>
            <a:pPr indent="0" lvl="0" marL="0" rtl="0" algn="l">
              <a:spcBef>
                <a:spcPts val="0"/>
              </a:spcBef>
              <a:spcAft>
                <a:spcPts val="0"/>
              </a:spcAft>
              <a:buNone/>
            </a:pPr>
            <a:r>
              <a:rPr lang="en" sz="1300">
                <a:highlight>
                  <a:schemeClr val="dk1"/>
                </a:highlight>
              </a:rPr>
              <a:t>How much it costs to get new customers</a:t>
            </a:r>
            <a:endParaRPr sz="1300">
              <a:highlight>
                <a:schemeClr val="dk1"/>
              </a:highlight>
            </a:endParaRPr>
          </a:p>
          <a:p>
            <a:pPr indent="-311150" lvl="0" marL="457200" rtl="0" algn="l">
              <a:spcBef>
                <a:spcPts val="1600"/>
              </a:spcBef>
              <a:spcAft>
                <a:spcPts val="0"/>
              </a:spcAft>
              <a:buSzPts val="1300"/>
              <a:buChar char="●"/>
            </a:pPr>
            <a:r>
              <a:rPr lang="en" sz="1300">
                <a:highlight>
                  <a:schemeClr val="dk1"/>
                </a:highlight>
              </a:rPr>
              <a:t>Companies cutting out the marketplace platform middlemen: </a:t>
            </a:r>
            <a:endParaRPr sz="1300">
              <a:highlight>
                <a:schemeClr val="dk1"/>
              </a:highlight>
            </a:endParaRPr>
          </a:p>
        </p:txBody>
      </p:sp>
      <p:sp>
        <p:nvSpPr>
          <p:cNvPr id="601" name="Google Shape;601;p70"/>
          <p:cNvSpPr/>
          <p:nvPr/>
        </p:nvSpPr>
        <p:spPr>
          <a:xfrm>
            <a:off x="5993550" y="4138700"/>
            <a:ext cx="267300" cy="492600"/>
          </a:xfrm>
          <a:prstGeom prst="downArrow">
            <a:avLst>
              <a:gd fmla="val 50000" name="adj1"/>
              <a:gd fmla="val 50000" name="adj2"/>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70"/>
          <p:cNvSpPr txBox="1"/>
          <p:nvPr/>
        </p:nvSpPr>
        <p:spPr>
          <a:xfrm>
            <a:off x="6283875" y="4138700"/>
            <a:ext cx="766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rgbClr val="93C47D"/>
                </a:solidFill>
                <a:highlight>
                  <a:schemeClr val="dk1"/>
                </a:highlight>
                <a:latin typeface="Montserrat"/>
                <a:ea typeface="Montserrat"/>
                <a:cs typeface="Montserrat"/>
                <a:sym typeface="Montserrat"/>
              </a:rPr>
              <a:t>Cost</a:t>
            </a:r>
            <a:endParaRPr sz="1600" u="sng">
              <a:solidFill>
                <a:srgbClr val="93C47D"/>
              </a:solidFill>
              <a:highlight>
                <a:schemeClr val="dk1"/>
              </a:highlight>
              <a:latin typeface="Montserrat"/>
              <a:ea typeface="Montserrat"/>
              <a:cs typeface="Montserrat"/>
              <a:sym typeface="Montserrat"/>
            </a:endParaRPr>
          </a:p>
        </p:txBody>
      </p:sp>
      <p:cxnSp>
        <p:nvCxnSpPr>
          <p:cNvPr id="603" name="Google Shape;603;p70"/>
          <p:cNvCxnSpPr/>
          <p:nvPr/>
        </p:nvCxnSpPr>
        <p:spPr>
          <a:xfrm flipH="1">
            <a:off x="3272525" y="2027425"/>
            <a:ext cx="339000" cy="599700"/>
          </a:xfrm>
          <a:prstGeom prst="straightConnector1">
            <a:avLst/>
          </a:prstGeom>
          <a:noFill/>
          <a:ln cap="flat" cmpd="sng" w="9525">
            <a:solidFill>
              <a:schemeClr val="dk2"/>
            </a:solidFill>
            <a:prstDash val="solid"/>
            <a:round/>
            <a:headEnd len="med" w="med" type="none"/>
            <a:tailEnd len="med" w="med" type="triangle"/>
          </a:ln>
        </p:spPr>
      </p:cxnSp>
      <p:cxnSp>
        <p:nvCxnSpPr>
          <p:cNvPr id="604" name="Google Shape;604;p70"/>
          <p:cNvCxnSpPr/>
          <p:nvPr/>
        </p:nvCxnSpPr>
        <p:spPr>
          <a:xfrm>
            <a:off x="5343975" y="2027425"/>
            <a:ext cx="339000" cy="599700"/>
          </a:xfrm>
          <a:prstGeom prst="straightConnector1">
            <a:avLst/>
          </a:prstGeom>
          <a:noFill/>
          <a:ln cap="flat" cmpd="sng" w="9525">
            <a:solidFill>
              <a:schemeClr val="dk2"/>
            </a:solidFill>
            <a:prstDash val="solid"/>
            <a:round/>
            <a:headEnd len="med" w="med" type="none"/>
            <a:tailEnd len="med" w="med" type="triangle"/>
          </a:ln>
        </p:spPr>
      </p:cxnSp>
      <p:sp>
        <p:nvSpPr>
          <p:cNvPr id="605" name="Google Shape;605;p70"/>
          <p:cNvSpPr txBox="1"/>
          <p:nvPr/>
        </p:nvSpPr>
        <p:spPr>
          <a:xfrm>
            <a:off x="356950" y="3238475"/>
            <a:ext cx="4015200" cy="7851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Montserrat"/>
              <a:buChar char="●"/>
            </a:pPr>
            <a:r>
              <a:rPr lang="en" sz="1300">
                <a:solidFill>
                  <a:schemeClr val="dk2"/>
                </a:solidFill>
                <a:highlight>
                  <a:schemeClr val="dk1"/>
                </a:highlight>
                <a:latin typeface="Montserrat"/>
                <a:ea typeface="Montserrat"/>
                <a:cs typeface="Montserrat"/>
                <a:sym typeface="Montserrat"/>
              </a:rPr>
              <a:t>Can marketplace platforms offer insights to its companies on its CLV performance and how to maximise it?</a:t>
            </a:r>
            <a:endParaRPr/>
          </a:p>
        </p:txBody>
      </p:sp>
      <p:sp>
        <p:nvSpPr>
          <p:cNvPr id="606" name="Google Shape;606;p70"/>
          <p:cNvSpPr/>
          <p:nvPr/>
        </p:nvSpPr>
        <p:spPr>
          <a:xfrm flipH="1" rot="10800000">
            <a:off x="1709750" y="4138700"/>
            <a:ext cx="267300" cy="492600"/>
          </a:xfrm>
          <a:prstGeom prst="downArrow">
            <a:avLst>
              <a:gd fmla="val 50000" name="adj1"/>
              <a:gd fmla="val 50000" name="adj2"/>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70"/>
          <p:cNvSpPr txBox="1"/>
          <p:nvPr/>
        </p:nvSpPr>
        <p:spPr>
          <a:xfrm>
            <a:off x="2000075" y="4138700"/>
            <a:ext cx="1268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rgbClr val="93C47D"/>
                </a:solidFill>
                <a:latin typeface="Montserrat"/>
                <a:ea typeface="Montserrat"/>
                <a:cs typeface="Montserrat"/>
                <a:sym typeface="Montserrat"/>
              </a:rPr>
              <a:t>Revenue</a:t>
            </a:r>
            <a:endParaRPr sz="1600" u="sng">
              <a:solidFill>
                <a:srgbClr val="93C47D"/>
              </a:solidFill>
              <a:latin typeface="Montserrat"/>
              <a:ea typeface="Montserrat"/>
              <a:cs typeface="Montserrat"/>
              <a:sym typeface="Montserrat"/>
            </a:endParaRPr>
          </a:p>
        </p:txBody>
      </p:sp>
      <p:sp>
        <p:nvSpPr>
          <p:cNvPr id="608" name="Google Shape;608;p70"/>
          <p:cNvSpPr txBox="1"/>
          <p:nvPr/>
        </p:nvSpPr>
        <p:spPr>
          <a:xfrm>
            <a:off x="5380195" y="6519"/>
            <a:ext cx="3755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Montserrat"/>
                <a:ea typeface="Montserrat"/>
                <a:cs typeface="Montserrat"/>
                <a:sym typeface="Montserrat"/>
              </a:rPr>
              <a:t>Bryan Leow</a:t>
            </a:r>
            <a:endParaRPr>
              <a:solidFill>
                <a:schemeClr val="lt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5"/>
                                        </p:tgtEl>
                                        <p:attrNameLst>
                                          <p:attrName>style.visibility</p:attrName>
                                        </p:attrNameLst>
                                      </p:cBhvr>
                                      <p:to>
                                        <p:strVal val="visible"/>
                                      </p:to>
                                    </p:set>
                                    <p:animEffect filter="fade" transition="in">
                                      <p:cBhvr>
                                        <p:cTn dur="1000"/>
                                        <p:tgtEl>
                                          <p:spTgt spid="605"/>
                                        </p:tgtEl>
                                      </p:cBhvr>
                                    </p:animEffect>
                                  </p:childTnLst>
                                </p:cTn>
                              </p:par>
                              <p:par>
                                <p:cTn fill="hold" nodeType="withEffect" presetClass="entr" presetID="10" presetSubtype="0">
                                  <p:stCondLst>
                                    <p:cond delay="0"/>
                                  </p:stCondLst>
                                  <p:childTnLst>
                                    <p:set>
                                      <p:cBhvr>
                                        <p:cTn dur="1" fill="hold">
                                          <p:stCondLst>
                                            <p:cond delay="0"/>
                                          </p:stCondLst>
                                        </p:cTn>
                                        <p:tgtEl>
                                          <p:spTgt spid="606"/>
                                        </p:tgtEl>
                                        <p:attrNameLst>
                                          <p:attrName>style.visibility</p:attrName>
                                        </p:attrNameLst>
                                      </p:cBhvr>
                                      <p:to>
                                        <p:strVal val="visible"/>
                                      </p:to>
                                    </p:set>
                                    <p:animEffect filter="fade" transition="in">
                                      <p:cBhvr>
                                        <p:cTn dur="1000"/>
                                        <p:tgtEl>
                                          <p:spTgt spid="6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7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RATIONALE TO GO DTC</a:t>
            </a:r>
            <a:endParaRPr/>
          </a:p>
        </p:txBody>
      </p:sp>
      <p:cxnSp>
        <p:nvCxnSpPr>
          <p:cNvPr id="614" name="Google Shape;614;p71"/>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615" name="Google Shape;615;p71"/>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616" name="Google Shape;616;p71"/>
          <p:cNvSpPr txBox="1"/>
          <p:nvPr/>
        </p:nvSpPr>
        <p:spPr>
          <a:xfrm>
            <a:off x="0" y="1234642"/>
            <a:ext cx="9144000" cy="1200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000">
                <a:solidFill>
                  <a:schemeClr val="lt2"/>
                </a:solidFill>
                <a:latin typeface="Montserrat"/>
                <a:ea typeface="Montserrat"/>
                <a:cs typeface="Montserrat"/>
                <a:sym typeface="Montserrat"/>
              </a:rPr>
              <a:t>CLV =</a:t>
            </a:r>
            <a:endParaRPr sz="2000">
              <a:solidFill>
                <a:schemeClr val="lt2"/>
              </a:solidFill>
              <a:latin typeface="Montserrat"/>
              <a:ea typeface="Montserrat"/>
              <a:cs typeface="Montserrat"/>
              <a:sym typeface="Montserrat"/>
            </a:endParaRPr>
          </a:p>
          <a:p>
            <a:pPr indent="0" lvl="0" marL="0" rtl="0" algn="ctr">
              <a:lnSpc>
                <a:spcPct val="115000"/>
              </a:lnSpc>
              <a:spcBef>
                <a:spcPts val="0"/>
              </a:spcBef>
              <a:spcAft>
                <a:spcPts val="0"/>
              </a:spcAft>
              <a:buNone/>
            </a:pPr>
            <a:r>
              <a:rPr lang="en" sz="2000">
                <a:solidFill>
                  <a:schemeClr val="lt2"/>
                </a:solidFill>
                <a:latin typeface="Montserrat"/>
                <a:ea typeface="Montserrat"/>
                <a:cs typeface="Montserrat"/>
                <a:sym typeface="Montserrat"/>
              </a:rPr>
              <a:t>Average Purchase Value x Average Purchase Frequency</a:t>
            </a:r>
            <a:endParaRPr sz="2000">
              <a:solidFill>
                <a:schemeClr val="lt2"/>
              </a:solidFill>
              <a:latin typeface="Montserrat"/>
              <a:ea typeface="Montserrat"/>
              <a:cs typeface="Montserrat"/>
              <a:sym typeface="Montserrat"/>
            </a:endParaRPr>
          </a:p>
          <a:p>
            <a:pPr indent="457200" lvl="0" marL="0" rtl="0" algn="ctr">
              <a:spcBef>
                <a:spcPts val="0"/>
              </a:spcBef>
              <a:spcAft>
                <a:spcPts val="0"/>
              </a:spcAft>
              <a:buNone/>
            </a:pPr>
            <a:r>
              <a:t/>
            </a:r>
            <a:endParaRPr sz="2000">
              <a:solidFill>
                <a:schemeClr val="lt2"/>
              </a:solidFill>
              <a:latin typeface="Montserrat"/>
              <a:ea typeface="Montserrat"/>
              <a:cs typeface="Montserrat"/>
              <a:sym typeface="Montserrat"/>
            </a:endParaRPr>
          </a:p>
        </p:txBody>
      </p:sp>
      <p:cxnSp>
        <p:nvCxnSpPr>
          <p:cNvPr id="617" name="Google Shape;617;p71"/>
          <p:cNvCxnSpPr/>
          <p:nvPr/>
        </p:nvCxnSpPr>
        <p:spPr>
          <a:xfrm flipH="1">
            <a:off x="3272525" y="2027425"/>
            <a:ext cx="339000" cy="599700"/>
          </a:xfrm>
          <a:prstGeom prst="straightConnector1">
            <a:avLst/>
          </a:prstGeom>
          <a:noFill/>
          <a:ln cap="flat" cmpd="sng" w="9525">
            <a:solidFill>
              <a:schemeClr val="dk2"/>
            </a:solidFill>
            <a:prstDash val="solid"/>
            <a:round/>
            <a:headEnd len="med" w="med" type="none"/>
            <a:tailEnd len="med" w="med" type="triangle"/>
          </a:ln>
        </p:spPr>
      </p:cxnSp>
      <p:cxnSp>
        <p:nvCxnSpPr>
          <p:cNvPr id="618" name="Google Shape;618;p71"/>
          <p:cNvCxnSpPr/>
          <p:nvPr/>
        </p:nvCxnSpPr>
        <p:spPr>
          <a:xfrm>
            <a:off x="5343975" y="2027425"/>
            <a:ext cx="339000" cy="599700"/>
          </a:xfrm>
          <a:prstGeom prst="straightConnector1">
            <a:avLst/>
          </a:prstGeom>
          <a:noFill/>
          <a:ln cap="flat" cmpd="sng" w="9525">
            <a:solidFill>
              <a:schemeClr val="dk2"/>
            </a:solidFill>
            <a:prstDash val="solid"/>
            <a:round/>
            <a:headEnd len="med" w="med" type="none"/>
            <a:tailEnd len="med" w="med" type="triangle"/>
          </a:ln>
        </p:spPr>
      </p:cxnSp>
      <p:sp>
        <p:nvSpPr>
          <p:cNvPr id="619" name="Google Shape;619;p71"/>
          <p:cNvSpPr txBox="1"/>
          <p:nvPr/>
        </p:nvSpPr>
        <p:spPr>
          <a:xfrm>
            <a:off x="5380195" y="6519"/>
            <a:ext cx="3755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Montserrat"/>
                <a:ea typeface="Montserrat"/>
                <a:cs typeface="Montserrat"/>
                <a:sym typeface="Montserrat"/>
              </a:rPr>
              <a:t>Bryan Leow</a:t>
            </a:r>
            <a:endParaRPr>
              <a:solidFill>
                <a:schemeClr val="lt1"/>
              </a:solidFill>
              <a:latin typeface="Montserrat"/>
              <a:ea typeface="Montserrat"/>
              <a:cs typeface="Montserrat"/>
              <a:sym typeface="Montserrat"/>
            </a:endParaRPr>
          </a:p>
        </p:txBody>
      </p:sp>
      <p:sp>
        <p:nvSpPr>
          <p:cNvPr id="620" name="Google Shape;620;p71"/>
          <p:cNvSpPr txBox="1"/>
          <p:nvPr>
            <p:ph idx="4294967295" type="subTitle"/>
          </p:nvPr>
        </p:nvSpPr>
        <p:spPr>
          <a:xfrm>
            <a:off x="603950" y="2592375"/>
            <a:ext cx="3575100" cy="7851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sz="1600">
                <a:highlight>
                  <a:schemeClr val="dk1"/>
                </a:highlight>
              </a:rPr>
              <a:t>Total Revenue</a:t>
            </a:r>
            <a:endParaRPr sz="1600">
              <a:highlight>
                <a:schemeClr val="dk1"/>
              </a:highlight>
            </a:endParaRPr>
          </a:p>
          <a:p>
            <a:pPr indent="0" lvl="0" marL="457200" rtl="0" algn="ctr">
              <a:spcBef>
                <a:spcPts val="1600"/>
              </a:spcBef>
              <a:spcAft>
                <a:spcPts val="1600"/>
              </a:spcAft>
              <a:buNone/>
            </a:pPr>
            <a:r>
              <a:rPr lang="en" sz="1600">
                <a:highlight>
                  <a:schemeClr val="dk1"/>
                </a:highlight>
              </a:rPr>
              <a:t>Total Purchases</a:t>
            </a:r>
            <a:endParaRPr sz="1600">
              <a:highlight>
                <a:schemeClr val="dk1"/>
              </a:highlight>
            </a:endParaRPr>
          </a:p>
        </p:txBody>
      </p:sp>
      <p:cxnSp>
        <p:nvCxnSpPr>
          <p:cNvPr id="621" name="Google Shape;621;p71"/>
          <p:cNvCxnSpPr/>
          <p:nvPr/>
        </p:nvCxnSpPr>
        <p:spPr>
          <a:xfrm>
            <a:off x="1798425" y="3045325"/>
            <a:ext cx="1642500" cy="0"/>
          </a:xfrm>
          <a:prstGeom prst="straightConnector1">
            <a:avLst/>
          </a:prstGeom>
          <a:noFill/>
          <a:ln cap="flat" cmpd="sng" w="9525">
            <a:solidFill>
              <a:schemeClr val="dk2"/>
            </a:solidFill>
            <a:prstDash val="solid"/>
            <a:round/>
            <a:headEnd len="med" w="med" type="none"/>
            <a:tailEnd len="med" w="med" type="none"/>
          </a:ln>
        </p:spPr>
      </p:cxnSp>
      <p:sp>
        <p:nvSpPr>
          <p:cNvPr id="622" name="Google Shape;622;p71"/>
          <p:cNvSpPr txBox="1"/>
          <p:nvPr>
            <p:ph idx="4294967295" type="subTitle"/>
          </p:nvPr>
        </p:nvSpPr>
        <p:spPr>
          <a:xfrm>
            <a:off x="4791000" y="2592375"/>
            <a:ext cx="2813700" cy="78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highlight>
                  <a:schemeClr val="dk1"/>
                </a:highlight>
              </a:rPr>
              <a:t>No of Purchases</a:t>
            </a:r>
            <a:endParaRPr sz="1600">
              <a:highlight>
                <a:schemeClr val="dk1"/>
              </a:highlight>
            </a:endParaRPr>
          </a:p>
          <a:p>
            <a:pPr indent="0" lvl="0" marL="0" rtl="0" algn="ctr">
              <a:spcBef>
                <a:spcPts val="1600"/>
              </a:spcBef>
              <a:spcAft>
                <a:spcPts val="1600"/>
              </a:spcAft>
              <a:buNone/>
            </a:pPr>
            <a:r>
              <a:rPr lang="en" sz="1600">
                <a:highlight>
                  <a:schemeClr val="dk1"/>
                </a:highlight>
              </a:rPr>
              <a:t>No of Unique Customers</a:t>
            </a:r>
            <a:endParaRPr sz="1600">
              <a:highlight>
                <a:schemeClr val="dk1"/>
              </a:highlight>
            </a:endParaRPr>
          </a:p>
        </p:txBody>
      </p:sp>
      <p:cxnSp>
        <p:nvCxnSpPr>
          <p:cNvPr id="623" name="Google Shape;623;p71"/>
          <p:cNvCxnSpPr/>
          <p:nvPr/>
        </p:nvCxnSpPr>
        <p:spPr>
          <a:xfrm>
            <a:off x="4963663" y="3045325"/>
            <a:ext cx="2519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72"/>
          <p:cNvSpPr txBox="1"/>
          <p:nvPr>
            <p:ph type="title"/>
          </p:nvPr>
        </p:nvSpPr>
        <p:spPr>
          <a:xfrm>
            <a:off x="938500" y="445025"/>
            <a:ext cx="4702200" cy="53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APPROACH</a:t>
            </a:r>
            <a:endParaRPr/>
          </a:p>
        </p:txBody>
      </p:sp>
      <p:cxnSp>
        <p:nvCxnSpPr>
          <p:cNvPr id="629" name="Google Shape;629;p72"/>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630" name="Google Shape;630;p72"/>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631" name="Google Shape;631;p72"/>
          <p:cNvSpPr/>
          <p:nvPr/>
        </p:nvSpPr>
        <p:spPr>
          <a:xfrm>
            <a:off x="1026188" y="3283113"/>
            <a:ext cx="872400" cy="872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 name="Google Shape;632;p72"/>
          <p:cNvGrpSpPr/>
          <p:nvPr/>
        </p:nvGrpSpPr>
        <p:grpSpPr>
          <a:xfrm>
            <a:off x="1172862" y="3468439"/>
            <a:ext cx="579083" cy="501786"/>
            <a:chOff x="2611458" y="3816374"/>
            <a:chExt cx="426329" cy="332375"/>
          </a:xfrm>
        </p:grpSpPr>
        <p:sp>
          <p:nvSpPr>
            <p:cNvPr id="633" name="Google Shape;633;p72"/>
            <p:cNvSpPr/>
            <p:nvPr/>
          </p:nvSpPr>
          <p:spPr>
            <a:xfrm>
              <a:off x="2611458" y="3816374"/>
              <a:ext cx="426329" cy="332375"/>
            </a:xfrm>
            <a:custGeom>
              <a:rect b="b" l="l" r="r" t="t"/>
              <a:pathLst>
                <a:path extrusionOk="0" h="10443" w="13395">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34" name="Google Shape;634;p72"/>
            <p:cNvSpPr/>
            <p:nvPr/>
          </p:nvSpPr>
          <p:spPr>
            <a:xfrm>
              <a:off x="2803568" y="3950909"/>
              <a:ext cx="40198" cy="85648"/>
            </a:xfrm>
            <a:custGeom>
              <a:rect b="b" l="l" r="r" t="t"/>
              <a:pathLst>
                <a:path extrusionOk="0" h="2691" w="1263">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35" name="Google Shape;635;p72"/>
            <p:cNvSpPr/>
            <p:nvPr/>
          </p:nvSpPr>
          <p:spPr>
            <a:xfrm>
              <a:off x="2851691" y="3917935"/>
              <a:ext cx="40580" cy="118621"/>
            </a:xfrm>
            <a:custGeom>
              <a:rect b="b" l="l" r="r" t="t"/>
              <a:pathLst>
                <a:path extrusionOk="0" h="3727" w="1275">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36" name="Google Shape;636;p72"/>
            <p:cNvSpPr/>
            <p:nvPr/>
          </p:nvSpPr>
          <p:spPr>
            <a:xfrm>
              <a:off x="2900197" y="3934995"/>
              <a:ext cx="40198" cy="101562"/>
            </a:xfrm>
            <a:custGeom>
              <a:rect b="b" l="l" r="r" t="t"/>
              <a:pathLst>
                <a:path extrusionOk="0" h="3191" w="1263">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37" name="Google Shape;637;p72"/>
            <p:cNvSpPr/>
            <p:nvPr/>
          </p:nvSpPr>
          <p:spPr>
            <a:xfrm>
              <a:off x="2948320" y="3879265"/>
              <a:ext cx="40580" cy="156941"/>
            </a:xfrm>
            <a:custGeom>
              <a:rect b="b" l="l" r="r" t="t"/>
              <a:pathLst>
                <a:path extrusionOk="0" h="4931" w="1275">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38" name="Google Shape;638;p72"/>
            <p:cNvSpPr/>
            <p:nvPr/>
          </p:nvSpPr>
          <p:spPr>
            <a:xfrm>
              <a:off x="2716807" y="3896325"/>
              <a:ext cx="49269" cy="13304"/>
            </a:xfrm>
            <a:custGeom>
              <a:rect b="b" l="l" r="r" t="t"/>
              <a:pathLst>
                <a:path extrusionOk="0" h="418" w="1548">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39" name="Google Shape;639;p72"/>
            <p:cNvSpPr/>
            <p:nvPr/>
          </p:nvSpPr>
          <p:spPr>
            <a:xfrm>
              <a:off x="2717157" y="3917553"/>
              <a:ext cx="69002" cy="13304"/>
            </a:xfrm>
            <a:custGeom>
              <a:rect b="b" l="l" r="r" t="t"/>
              <a:pathLst>
                <a:path extrusionOk="0" h="418" w="2168">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40" name="Google Shape;640;p72"/>
            <p:cNvSpPr/>
            <p:nvPr/>
          </p:nvSpPr>
          <p:spPr>
            <a:xfrm>
              <a:off x="2717157" y="3938782"/>
              <a:ext cx="69002" cy="13272"/>
            </a:xfrm>
            <a:custGeom>
              <a:rect b="b" l="l" r="r" t="t"/>
              <a:pathLst>
                <a:path extrusionOk="0" h="417" w="2168">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41" name="Google Shape;641;p72"/>
            <p:cNvSpPr/>
            <p:nvPr/>
          </p:nvSpPr>
          <p:spPr>
            <a:xfrm>
              <a:off x="2717157" y="3960361"/>
              <a:ext cx="69002" cy="13304"/>
            </a:xfrm>
            <a:custGeom>
              <a:rect b="b" l="l" r="r" t="t"/>
              <a:pathLst>
                <a:path extrusionOk="0" h="418" w="2168">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42" name="Google Shape;642;p72"/>
            <p:cNvSpPr/>
            <p:nvPr/>
          </p:nvSpPr>
          <p:spPr>
            <a:xfrm>
              <a:off x="2655793" y="4020993"/>
              <a:ext cx="84152" cy="82656"/>
            </a:xfrm>
            <a:custGeom>
              <a:rect b="b" l="l" r="r" t="t"/>
              <a:pathLst>
                <a:path extrusionOk="0" h="2597" w="2644">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643" name="Google Shape;643;p72"/>
          <p:cNvSpPr txBox="1"/>
          <p:nvPr>
            <p:ph idx="4294967295" type="subTitle"/>
          </p:nvPr>
        </p:nvSpPr>
        <p:spPr>
          <a:xfrm>
            <a:off x="428909" y="4155525"/>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600">
                <a:highlight>
                  <a:schemeClr val="dk1"/>
                </a:highlight>
              </a:rPr>
              <a:t>Use machine learning techniques</a:t>
            </a:r>
            <a:endParaRPr sz="1600">
              <a:highlight>
                <a:schemeClr val="dk1"/>
              </a:highlight>
            </a:endParaRPr>
          </a:p>
        </p:txBody>
      </p:sp>
      <p:sp>
        <p:nvSpPr>
          <p:cNvPr id="644" name="Google Shape;644;p72"/>
          <p:cNvSpPr/>
          <p:nvPr/>
        </p:nvSpPr>
        <p:spPr>
          <a:xfrm>
            <a:off x="1026188" y="921938"/>
            <a:ext cx="872400" cy="872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72"/>
          <p:cNvSpPr/>
          <p:nvPr/>
        </p:nvSpPr>
        <p:spPr>
          <a:xfrm>
            <a:off x="4042588" y="3241863"/>
            <a:ext cx="872400" cy="872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72"/>
          <p:cNvSpPr/>
          <p:nvPr/>
        </p:nvSpPr>
        <p:spPr>
          <a:xfrm rot="-1193">
            <a:off x="2690732" y="1266181"/>
            <a:ext cx="864600" cy="236700"/>
          </a:xfrm>
          <a:prstGeom prst="rightArrow">
            <a:avLst>
              <a:gd fmla="val 50000" name="adj1"/>
              <a:gd fmla="val 5000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72"/>
          <p:cNvSpPr txBox="1"/>
          <p:nvPr>
            <p:ph idx="4294967295" type="subTitle"/>
          </p:nvPr>
        </p:nvSpPr>
        <p:spPr>
          <a:xfrm>
            <a:off x="3445309" y="4114275"/>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600">
                <a:highlight>
                  <a:schemeClr val="dk1"/>
                </a:highlight>
              </a:rPr>
              <a:t>Determine the key drivers of CLV</a:t>
            </a:r>
            <a:endParaRPr sz="1600">
              <a:highlight>
                <a:schemeClr val="dk1"/>
              </a:highlight>
            </a:endParaRPr>
          </a:p>
        </p:txBody>
      </p:sp>
      <p:sp>
        <p:nvSpPr>
          <p:cNvPr id="648" name="Google Shape;648;p72"/>
          <p:cNvSpPr/>
          <p:nvPr/>
        </p:nvSpPr>
        <p:spPr>
          <a:xfrm rot="-1794606">
            <a:off x="5555171" y="3013552"/>
            <a:ext cx="864551" cy="236659"/>
          </a:xfrm>
          <a:prstGeom prst="rightArrow">
            <a:avLst>
              <a:gd fmla="val 50000" name="adj1"/>
              <a:gd fmla="val 5000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72"/>
          <p:cNvSpPr/>
          <p:nvPr/>
        </p:nvSpPr>
        <p:spPr>
          <a:xfrm rot="1811179">
            <a:off x="5595332" y="1551696"/>
            <a:ext cx="864535" cy="236740"/>
          </a:xfrm>
          <a:prstGeom prst="rightArrow">
            <a:avLst>
              <a:gd fmla="val 50000" name="adj1"/>
              <a:gd fmla="val 5000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72"/>
          <p:cNvSpPr/>
          <p:nvPr/>
        </p:nvSpPr>
        <p:spPr>
          <a:xfrm>
            <a:off x="7058988" y="1987713"/>
            <a:ext cx="872400" cy="872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72"/>
          <p:cNvSpPr txBox="1"/>
          <p:nvPr>
            <p:ph idx="4294967295" type="subTitle"/>
          </p:nvPr>
        </p:nvSpPr>
        <p:spPr>
          <a:xfrm>
            <a:off x="6319950" y="2860125"/>
            <a:ext cx="25143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600">
                <a:highlight>
                  <a:schemeClr val="dk1"/>
                </a:highlight>
              </a:rPr>
              <a:t>Sellers understand both the </a:t>
            </a:r>
            <a:r>
              <a:rPr i="1" lang="en" sz="1600">
                <a:highlight>
                  <a:schemeClr val="dk1"/>
                </a:highlight>
              </a:rPr>
              <a:t>how </a:t>
            </a:r>
            <a:r>
              <a:rPr lang="en" sz="1600">
                <a:highlight>
                  <a:schemeClr val="dk1"/>
                </a:highlight>
              </a:rPr>
              <a:t>and </a:t>
            </a:r>
            <a:r>
              <a:rPr i="1" lang="en" sz="1600">
                <a:highlight>
                  <a:schemeClr val="dk1"/>
                </a:highlight>
              </a:rPr>
              <a:t>what </a:t>
            </a:r>
            <a:r>
              <a:rPr lang="en" sz="1600">
                <a:highlight>
                  <a:schemeClr val="dk1"/>
                </a:highlight>
              </a:rPr>
              <a:t>of CLV change, informing business strategy</a:t>
            </a:r>
            <a:endParaRPr sz="1600">
              <a:highlight>
                <a:schemeClr val="dk1"/>
              </a:highlight>
            </a:endParaRPr>
          </a:p>
        </p:txBody>
      </p:sp>
      <p:grpSp>
        <p:nvGrpSpPr>
          <p:cNvPr id="652" name="Google Shape;652;p72"/>
          <p:cNvGrpSpPr/>
          <p:nvPr/>
        </p:nvGrpSpPr>
        <p:grpSpPr>
          <a:xfrm>
            <a:off x="7119892" y="1966718"/>
            <a:ext cx="914420" cy="914420"/>
            <a:chOff x="1739650" y="1887150"/>
            <a:chExt cx="684600" cy="684600"/>
          </a:xfrm>
        </p:grpSpPr>
        <p:sp>
          <p:nvSpPr>
            <p:cNvPr id="653" name="Google Shape;653;p72"/>
            <p:cNvSpPr/>
            <p:nvPr/>
          </p:nvSpPr>
          <p:spPr>
            <a:xfrm>
              <a:off x="1739650" y="1887150"/>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 name="Google Shape;654;p72"/>
            <p:cNvGrpSpPr/>
            <p:nvPr/>
          </p:nvGrpSpPr>
          <p:grpSpPr>
            <a:xfrm>
              <a:off x="1849311" y="2037474"/>
              <a:ext cx="465264" cy="405471"/>
              <a:chOff x="5793678" y="3412685"/>
              <a:chExt cx="312614" cy="261611"/>
            </a:xfrm>
          </p:grpSpPr>
          <p:sp>
            <p:nvSpPr>
              <p:cNvPr id="655" name="Google Shape;655;p72"/>
              <p:cNvSpPr/>
              <p:nvPr/>
            </p:nvSpPr>
            <p:spPr>
              <a:xfrm>
                <a:off x="5890104" y="3642055"/>
                <a:ext cx="10248" cy="32241"/>
              </a:xfrm>
              <a:custGeom>
                <a:rect b="b" l="l" r="r" t="t"/>
                <a:pathLst>
                  <a:path extrusionOk="0" h="1013" w="322">
                    <a:moveTo>
                      <a:pt x="167" y="1"/>
                    </a:moveTo>
                    <a:cubicBezTo>
                      <a:pt x="71" y="1"/>
                      <a:pt x="0" y="72"/>
                      <a:pt x="0" y="155"/>
                    </a:cubicBezTo>
                    <a:lnTo>
                      <a:pt x="0" y="846"/>
                    </a:lnTo>
                    <a:cubicBezTo>
                      <a:pt x="0" y="929"/>
                      <a:pt x="71" y="1013"/>
                      <a:pt x="167" y="1013"/>
                    </a:cubicBezTo>
                    <a:cubicBezTo>
                      <a:pt x="250" y="1013"/>
                      <a:pt x="321" y="929"/>
                      <a:pt x="321" y="846"/>
                    </a:cubicBezTo>
                    <a:lnTo>
                      <a:pt x="321" y="143"/>
                    </a:lnTo>
                    <a:cubicBezTo>
                      <a:pt x="321" y="60"/>
                      <a:pt x="250" y="1"/>
                      <a:pt x="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72"/>
              <p:cNvSpPr/>
              <p:nvPr/>
            </p:nvSpPr>
            <p:spPr>
              <a:xfrm>
                <a:off x="5998094" y="3642055"/>
                <a:ext cx="10248" cy="32241"/>
              </a:xfrm>
              <a:custGeom>
                <a:rect b="b" l="l" r="r" t="t"/>
                <a:pathLst>
                  <a:path extrusionOk="0" h="1013" w="322">
                    <a:moveTo>
                      <a:pt x="167" y="1"/>
                    </a:moveTo>
                    <a:cubicBezTo>
                      <a:pt x="72" y="1"/>
                      <a:pt x="0" y="72"/>
                      <a:pt x="0" y="155"/>
                    </a:cubicBezTo>
                    <a:lnTo>
                      <a:pt x="0" y="846"/>
                    </a:lnTo>
                    <a:cubicBezTo>
                      <a:pt x="0" y="929"/>
                      <a:pt x="72" y="1013"/>
                      <a:pt x="167" y="1013"/>
                    </a:cubicBezTo>
                    <a:cubicBezTo>
                      <a:pt x="250" y="1013"/>
                      <a:pt x="322" y="929"/>
                      <a:pt x="322" y="846"/>
                    </a:cubicBezTo>
                    <a:lnTo>
                      <a:pt x="322" y="143"/>
                    </a:lnTo>
                    <a:cubicBezTo>
                      <a:pt x="310" y="60"/>
                      <a:pt x="250" y="1"/>
                      <a:pt x="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72"/>
              <p:cNvSpPr/>
              <p:nvPr/>
            </p:nvSpPr>
            <p:spPr>
              <a:xfrm>
                <a:off x="5814673" y="3528367"/>
                <a:ext cx="43222" cy="15564"/>
              </a:xfrm>
              <a:custGeom>
                <a:rect b="b" l="l" r="r" t="t"/>
                <a:pathLst>
                  <a:path extrusionOk="0" h="489" w="1358">
                    <a:moveTo>
                      <a:pt x="167" y="1"/>
                    </a:moveTo>
                    <a:cubicBezTo>
                      <a:pt x="72" y="1"/>
                      <a:pt x="1" y="72"/>
                      <a:pt x="1" y="156"/>
                    </a:cubicBezTo>
                    <a:cubicBezTo>
                      <a:pt x="1" y="251"/>
                      <a:pt x="72" y="322"/>
                      <a:pt x="167" y="322"/>
                    </a:cubicBezTo>
                    <a:cubicBezTo>
                      <a:pt x="346" y="322"/>
                      <a:pt x="870" y="358"/>
                      <a:pt x="1120" y="477"/>
                    </a:cubicBezTo>
                    <a:cubicBezTo>
                      <a:pt x="1144" y="489"/>
                      <a:pt x="1167" y="489"/>
                      <a:pt x="1191" y="489"/>
                    </a:cubicBezTo>
                    <a:cubicBezTo>
                      <a:pt x="1251" y="489"/>
                      <a:pt x="1310" y="453"/>
                      <a:pt x="1346" y="394"/>
                    </a:cubicBezTo>
                    <a:cubicBezTo>
                      <a:pt x="1358" y="322"/>
                      <a:pt x="1322" y="239"/>
                      <a:pt x="1251" y="191"/>
                    </a:cubicBezTo>
                    <a:cubicBezTo>
                      <a:pt x="882" y="13"/>
                      <a:pt x="191" y="1"/>
                      <a:pt x="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72"/>
              <p:cNvSpPr/>
              <p:nvPr/>
            </p:nvSpPr>
            <p:spPr>
              <a:xfrm>
                <a:off x="5797995" y="3631074"/>
                <a:ext cx="10662" cy="42458"/>
              </a:xfrm>
              <a:custGeom>
                <a:rect b="b" l="l" r="r" t="t"/>
                <a:pathLst>
                  <a:path extrusionOk="0" h="1334" w="335">
                    <a:moveTo>
                      <a:pt x="167" y="0"/>
                    </a:moveTo>
                    <a:cubicBezTo>
                      <a:pt x="84" y="0"/>
                      <a:pt x="1" y="72"/>
                      <a:pt x="1" y="167"/>
                    </a:cubicBezTo>
                    <a:lnTo>
                      <a:pt x="1" y="1179"/>
                    </a:lnTo>
                    <a:cubicBezTo>
                      <a:pt x="1" y="1262"/>
                      <a:pt x="84" y="1334"/>
                      <a:pt x="167" y="1334"/>
                    </a:cubicBezTo>
                    <a:cubicBezTo>
                      <a:pt x="251" y="1334"/>
                      <a:pt x="334" y="1262"/>
                      <a:pt x="334" y="1179"/>
                    </a:cubicBezTo>
                    <a:lnTo>
                      <a:pt x="334" y="167"/>
                    </a:lnTo>
                    <a:cubicBezTo>
                      <a:pt x="334" y="72"/>
                      <a:pt x="263"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72"/>
              <p:cNvSpPr/>
              <p:nvPr/>
            </p:nvSpPr>
            <p:spPr>
              <a:xfrm>
                <a:off x="5793678" y="3412685"/>
                <a:ext cx="312614" cy="247725"/>
              </a:xfrm>
              <a:custGeom>
                <a:rect b="b" l="l" r="r" t="t"/>
                <a:pathLst>
                  <a:path extrusionOk="0" h="8299" w="10883">
                    <a:moveTo>
                      <a:pt x="9144" y="2512"/>
                    </a:moveTo>
                    <a:cubicBezTo>
                      <a:pt x="9418" y="2512"/>
                      <a:pt x="9656" y="2715"/>
                      <a:pt x="9656" y="2953"/>
                    </a:cubicBezTo>
                    <a:lnTo>
                      <a:pt x="9656" y="2977"/>
                    </a:lnTo>
                    <a:cubicBezTo>
                      <a:pt x="9501" y="2917"/>
                      <a:pt x="9335" y="2869"/>
                      <a:pt x="9144" y="2869"/>
                    </a:cubicBezTo>
                    <a:cubicBezTo>
                      <a:pt x="8965" y="2869"/>
                      <a:pt x="8787" y="2905"/>
                      <a:pt x="8620" y="2977"/>
                    </a:cubicBezTo>
                    <a:lnTo>
                      <a:pt x="8620" y="2953"/>
                    </a:lnTo>
                    <a:cubicBezTo>
                      <a:pt x="8620" y="2727"/>
                      <a:pt x="8858" y="2512"/>
                      <a:pt x="9144" y="2512"/>
                    </a:cubicBezTo>
                    <a:close/>
                    <a:moveTo>
                      <a:pt x="2869" y="3203"/>
                    </a:moveTo>
                    <a:lnTo>
                      <a:pt x="2869" y="3858"/>
                    </a:lnTo>
                    <a:cubicBezTo>
                      <a:pt x="2869" y="3965"/>
                      <a:pt x="2846" y="4060"/>
                      <a:pt x="2798" y="4167"/>
                    </a:cubicBezTo>
                    <a:lnTo>
                      <a:pt x="2727" y="4334"/>
                    </a:lnTo>
                    <a:cubicBezTo>
                      <a:pt x="2715" y="4346"/>
                      <a:pt x="2715" y="4382"/>
                      <a:pt x="2715" y="4405"/>
                    </a:cubicBezTo>
                    <a:lnTo>
                      <a:pt x="2715" y="4751"/>
                    </a:lnTo>
                    <a:cubicBezTo>
                      <a:pt x="2715" y="4989"/>
                      <a:pt x="2619" y="5191"/>
                      <a:pt x="2441" y="5358"/>
                    </a:cubicBezTo>
                    <a:cubicBezTo>
                      <a:pt x="2298" y="5525"/>
                      <a:pt x="2072" y="5596"/>
                      <a:pt x="1834" y="5596"/>
                    </a:cubicBezTo>
                    <a:cubicBezTo>
                      <a:pt x="1369" y="5584"/>
                      <a:pt x="1000" y="5179"/>
                      <a:pt x="1000" y="4703"/>
                    </a:cubicBezTo>
                    <a:lnTo>
                      <a:pt x="1000" y="4405"/>
                    </a:lnTo>
                    <a:cubicBezTo>
                      <a:pt x="1000" y="4382"/>
                      <a:pt x="1000" y="4358"/>
                      <a:pt x="988" y="4334"/>
                    </a:cubicBezTo>
                    <a:lnTo>
                      <a:pt x="881" y="4143"/>
                    </a:lnTo>
                    <a:cubicBezTo>
                      <a:pt x="845" y="4060"/>
                      <a:pt x="822" y="3989"/>
                      <a:pt x="822" y="3905"/>
                    </a:cubicBezTo>
                    <a:lnTo>
                      <a:pt x="822" y="3882"/>
                    </a:lnTo>
                    <a:cubicBezTo>
                      <a:pt x="822" y="3501"/>
                      <a:pt x="1131" y="3203"/>
                      <a:pt x="1500" y="3203"/>
                    </a:cubicBezTo>
                    <a:close/>
                    <a:moveTo>
                      <a:pt x="9144" y="3215"/>
                    </a:moveTo>
                    <a:cubicBezTo>
                      <a:pt x="9704" y="3215"/>
                      <a:pt x="10168" y="3679"/>
                      <a:pt x="10168" y="4239"/>
                    </a:cubicBezTo>
                    <a:cubicBezTo>
                      <a:pt x="10168" y="4346"/>
                      <a:pt x="10156" y="4465"/>
                      <a:pt x="10108" y="4572"/>
                    </a:cubicBezTo>
                    <a:cubicBezTo>
                      <a:pt x="9656" y="4108"/>
                      <a:pt x="8870" y="3929"/>
                      <a:pt x="8823" y="3929"/>
                    </a:cubicBezTo>
                    <a:cubicBezTo>
                      <a:pt x="8814" y="3926"/>
                      <a:pt x="8804" y="3925"/>
                      <a:pt x="8794" y="3925"/>
                    </a:cubicBezTo>
                    <a:cubicBezTo>
                      <a:pt x="8763" y="3925"/>
                      <a:pt x="8727" y="3938"/>
                      <a:pt x="8692" y="3965"/>
                    </a:cubicBezTo>
                    <a:cubicBezTo>
                      <a:pt x="8644" y="3989"/>
                      <a:pt x="8632" y="4036"/>
                      <a:pt x="8632" y="4084"/>
                    </a:cubicBezTo>
                    <a:cubicBezTo>
                      <a:pt x="8632" y="4084"/>
                      <a:pt x="8632" y="4179"/>
                      <a:pt x="8513" y="4298"/>
                    </a:cubicBezTo>
                    <a:cubicBezTo>
                      <a:pt x="8453" y="4358"/>
                      <a:pt x="8453" y="4465"/>
                      <a:pt x="8513" y="4524"/>
                    </a:cubicBezTo>
                    <a:cubicBezTo>
                      <a:pt x="8543" y="4554"/>
                      <a:pt x="8584" y="4569"/>
                      <a:pt x="8626" y="4569"/>
                    </a:cubicBezTo>
                    <a:cubicBezTo>
                      <a:pt x="8668" y="4569"/>
                      <a:pt x="8709" y="4554"/>
                      <a:pt x="8739" y="4524"/>
                    </a:cubicBezTo>
                    <a:cubicBezTo>
                      <a:pt x="8823" y="4441"/>
                      <a:pt x="8882" y="4346"/>
                      <a:pt x="8918" y="4274"/>
                    </a:cubicBezTo>
                    <a:cubicBezTo>
                      <a:pt x="9180" y="4346"/>
                      <a:pt x="9739" y="4560"/>
                      <a:pt x="9989" y="4894"/>
                    </a:cubicBezTo>
                    <a:cubicBezTo>
                      <a:pt x="9906" y="5298"/>
                      <a:pt x="9573" y="5596"/>
                      <a:pt x="9144" y="5596"/>
                    </a:cubicBezTo>
                    <a:cubicBezTo>
                      <a:pt x="8704" y="5596"/>
                      <a:pt x="8334" y="5275"/>
                      <a:pt x="8287" y="4834"/>
                    </a:cubicBezTo>
                    <a:cubicBezTo>
                      <a:pt x="8287" y="4810"/>
                      <a:pt x="8275" y="4798"/>
                      <a:pt x="8263" y="4774"/>
                    </a:cubicBezTo>
                    <a:cubicBezTo>
                      <a:pt x="8156" y="4620"/>
                      <a:pt x="8108" y="4441"/>
                      <a:pt x="8108" y="4239"/>
                    </a:cubicBezTo>
                    <a:cubicBezTo>
                      <a:pt x="8108" y="3679"/>
                      <a:pt x="8573" y="3215"/>
                      <a:pt x="9144" y="3215"/>
                    </a:cubicBezTo>
                    <a:close/>
                    <a:moveTo>
                      <a:pt x="5441" y="298"/>
                    </a:moveTo>
                    <a:cubicBezTo>
                      <a:pt x="6013" y="298"/>
                      <a:pt x="6489" y="488"/>
                      <a:pt x="6858" y="845"/>
                    </a:cubicBezTo>
                    <a:cubicBezTo>
                      <a:pt x="7227" y="1226"/>
                      <a:pt x="7453" y="1738"/>
                      <a:pt x="7501" y="2369"/>
                    </a:cubicBezTo>
                    <a:cubicBezTo>
                      <a:pt x="7620" y="4060"/>
                      <a:pt x="7763" y="5001"/>
                      <a:pt x="7822" y="5334"/>
                    </a:cubicBezTo>
                    <a:lnTo>
                      <a:pt x="7822" y="5346"/>
                    </a:lnTo>
                    <a:cubicBezTo>
                      <a:pt x="7632" y="5453"/>
                      <a:pt x="7310" y="5632"/>
                      <a:pt x="6787" y="5763"/>
                    </a:cubicBezTo>
                    <a:lnTo>
                      <a:pt x="6525" y="5644"/>
                    </a:lnTo>
                    <a:cubicBezTo>
                      <a:pt x="6453" y="5608"/>
                      <a:pt x="6418" y="5548"/>
                      <a:pt x="6418" y="5477"/>
                    </a:cubicBezTo>
                    <a:lnTo>
                      <a:pt x="6418" y="4929"/>
                    </a:lnTo>
                    <a:cubicBezTo>
                      <a:pt x="6918" y="4596"/>
                      <a:pt x="7263" y="4024"/>
                      <a:pt x="7263" y="3370"/>
                    </a:cubicBezTo>
                    <a:lnTo>
                      <a:pt x="7263" y="3072"/>
                    </a:lnTo>
                    <a:cubicBezTo>
                      <a:pt x="7263" y="2869"/>
                      <a:pt x="7180" y="2691"/>
                      <a:pt x="7037" y="2560"/>
                    </a:cubicBezTo>
                    <a:cubicBezTo>
                      <a:pt x="6727" y="2274"/>
                      <a:pt x="6001" y="1798"/>
                      <a:pt x="4751" y="1667"/>
                    </a:cubicBezTo>
                    <a:cubicBezTo>
                      <a:pt x="4744" y="1666"/>
                      <a:pt x="4737" y="1666"/>
                      <a:pt x="4730" y="1666"/>
                    </a:cubicBezTo>
                    <a:cubicBezTo>
                      <a:pt x="4645" y="1666"/>
                      <a:pt x="4583" y="1733"/>
                      <a:pt x="4572" y="1822"/>
                    </a:cubicBezTo>
                    <a:cubicBezTo>
                      <a:pt x="4548" y="1905"/>
                      <a:pt x="4632" y="1977"/>
                      <a:pt x="4715" y="2000"/>
                    </a:cubicBezTo>
                    <a:cubicBezTo>
                      <a:pt x="5882" y="2119"/>
                      <a:pt x="6537" y="2548"/>
                      <a:pt x="6834" y="2798"/>
                    </a:cubicBezTo>
                    <a:cubicBezTo>
                      <a:pt x="6906" y="2858"/>
                      <a:pt x="6953" y="2965"/>
                      <a:pt x="6953" y="3072"/>
                    </a:cubicBezTo>
                    <a:lnTo>
                      <a:pt x="6953" y="3370"/>
                    </a:lnTo>
                    <a:cubicBezTo>
                      <a:pt x="6953" y="4215"/>
                      <a:pt x="6263" y="4894"/>
                      <a:pt x="5417" y="4894"/>
                    </a:cubicBezTo>
                    <a:cubicBezTo>
                      <a:pt x="4572" y="4894"/>
                      <a:pt x="3881" y="4215"/>
                      <a:pt x="3881" y="3370"/>
                    </a:cubicBezTo>
                    <a:lnTo>
                      <a:pt x="3881" y="3227"/>
                    </a:lnTo>
                    <a:cubicBezTo>
                      <a:pt x="3881" y="3167"/>
                      <a:pt x="3917" y="3108"/>
                      <a:pt x="3977" y="3084"/>
                    </a:cubicBezTo>
                    <a:cubicBezTo>
                      <a:pt x="4167" y="2965"/>
                      <a:pt x="4429" y="2750"/>
                      <a:pt x="4548" y="2393"/>
                    </a:cubicBezTo>
                    <a:cubicBezTo>
                      <a:pt x="4584" y="2310"/>
                      <a:pt x="4536" y="2215"/>
                      <a:pt x="4453" y="2203"/>
                    </a:cubicBezTo>
                    <a:cubicBezTo>
                      <a:pt x="4434" y="2198"/>
                      <a:pt x="4415" y="2196"/>
                      <a:pt x="4398" y="2196"/>
                    </a:cubicBezTo>
                    <a:cubicBezTo>
                      <a:pt x="4327" y="2196"/>
                      <a:pt x="4270" y="2234"/>
                      <a:pt x="4251" y="2310"/>
                    </a:cubicBezTo>
                    <a:cubicBezTo>
                      <a:pt x="4167" y="2572"/>
                      <a:pt x="3977" y="2727"/>
                      <a:pt x="3822" y="2810"/>
                    </a:cubicBezTo>
                    <a:cubicBezTo>
                      <a:pt x="3679" y="2905"/>
                      <a:pt x="3572" y="3072"/>
                      <a:pt x="3572" y="3227"/>
                    </a:cubicBezTo>
                    <a:lnTo>
                      <a:pt x="3572" y="3370"/>
                    </a:lnTo>
                    <a:cubicBezTo>
                      <a:pt x="3572" y="4024"/>
                      <a:pt x="3917" y="4584"/>
                      <a:pt x="4417" y="4929"/>
                    </a:cubicBezTo>
                    <a:lnTo>
                      <a:pt x="4417" y="5477"/>
                    </a:lnTo>
                    <a:cubicBezTo>
                      <a:pt x="4417" y="5548"/>
                      <a:pt x="4370" y="5608"/>
                      <a:pt x="4310" y="5644"/>
                    </a:cubicBezTo>
                    <a:lnTo>
                      <a:pt x="4048" y="5763"/>
                    </a:lnTo>
                    <a:cubicBezTo>
                      <a:pt x="3536" y="5632"/>
                      <a:pt x="3215" y="5453"/>
                      <a:pt x="3060" y="5346"/>
                    </a:cubicBezTo>
                    <a:lnTo>
                      <a:pt x="3060" y="5334"/>
                    </a:lnTo>
                    <a:cubicBezTo>
                      <a:pt x="3131" y="5001"/>
                      <a:pt x="3262" y="4060"/>
                      <a:pt x="3393" y="2369"/>
                    </a:cubicBezTo>
                    <a:cubicBezTo>
                      <a:pt x="3441" y="1738"/>
                      <a:pt x="3655" y="1226"/>
                      <a:pt x="4036" y="845"/>
                    </a:cubicBezTo>
                    <a:cubicBezTo>
                      <a:pt x="4393" y="488"/>
                      <a:pt x="4882" y="298"/>
                      <a:pt x="5441" y="298"/>
                    </a:cubicBezTo>
                    <a:close/>
                    <a:moveTo>
                      <a:pt x="2750" y="5465"/>
                    </a:moveTo>
                    <a:cubicBezTo>
                      <a:pt x="2786" y="5501"/>
                      <a:pt x="2810" y="5572"/>
                      <a:pt x="2869" y="5596"/>
                    </a:cubicBezTo>
                    <a:cubicBezTo>
                      <a:pt x="3000" y="5691"/>
                      <a:pt x="3239" y="5822"/>
                      <a:pt x="3584" y="5941"/>
                    </a:cubicBezTo>
                    <a:lnTo>
                      <a:pt x="3155" y="6144"/>
                    </a:lnTo>
                    <a:lnTo>
                      <a:pt x="2655" y="6001"/>
                    </a:lnTo>
                    <a:cubicBezTo>
                      <a:pt x="2512" y="5953"/>
                      <a:pt x="2512" y="5953"/>
                      <a:pt x="2512" y="5906"/>
                    </a:cubicBezTo>
                    <a:lnTo>
                      <a:pt x="2512" y="5691"/>
                    </a:lnTo>
                    <a:cubicBezTo>
                      <a:pt x="2572" y="5656"/>
                      <a:pt x="2619" y="5608"/>
                      <a:pt x="2667" y="5572"/>
                    </a:cubicBezTo>
                    <a:cubicBezTo>
                      <a:pt x="2691" y="5536"/>
                      <a:pt x="2727" y="5513"/>
                      <a:pt x="2750" y="5465"/>
                    </a:cubicBezTo>
                    <a:close/>
                    <a:moveTo>
                      <a:pt x="8096" y="5239"/>
                    </a:moveTo>
                    <a:cubicBezTo>
                      <a:pt x="8180" y="5417"/>
                      <a:pt x="8323" y="5572"/>
                      <a:pt x="8477" y="5691"/>
                    </a:cubicBezTo>
                    <a:lnTo>
                      <a:pt x="8477" y="6025"/>
                    </a:lnTo>
                    <a:lnTo>
                      <a:pt x="8489" y="6025"/>
                    </a:lnTo>
                    <a:lnTo>
                      <a:pt x="7977" y="6287"/>
                    </a:lnTo>
                    <a:cubicBezTo>
                      <a:pt x="7977" y="6287"/>
                      <a:pt x="7965" y="6287"/>
                      <a:pt x="7965" y="6263"/>
                    </a:cubicBezTo>
                    <a:lnTo>
                      <a:pt x="7227" y="5941"/>
                    </a:lnTo>
                    <a:cubicBezTo>
                      <a:pt x="7596" y="5822"/>
                      <a:pt x="7822" y="5667"/>
                      <a:pt x="7942" y="5596"/>
                    </a:cubicBezTo>
                    <a:cubicBezTo>
                      <a:pt x="8049" y="5525"/>
                      <a:pt x="8108" y="5406"/>
                      <a:pt x="8096" y="5275"/>
                    </a:cubicBezTo>
                    <a:lnTo>
                      <a:pt x="8096" y="5239"/>
                    </a:lnTo>
                    <a:close/>
                    <a:moveTo>
                      <a:pt x="2203" y="5870"/>
                    </a:moveTo>
                    <a:lnTo>
                      <a:pt x="2203" y="5929"/>
                    </a:lnTo>
                    <a:cubicBezTo>
                      <a:pt x="2203" y="5953"/>
                      <a:pt x="2203" y="5989"/>
                      <a:pt x="2215" y="6013"/>
                    </a:cubicBezTo>
                    <a:lnTo>
                      <a:pt x="1857" y="6370"/>
                    </a:lnTo>
                    <a:lnTo>
                      <a:pt x="1500" y="6013"/>
                    </a:lnTo>
                    <a:cubicBezTo>
                      <a:pt x="1512" y="5989"/>
                      <a:pt x="1512" y="5953"/>
                      <a:pt x="1512" y="5929"/>
                    </a:cubicBezTo>
                    <a:lnTo>
                      <a:pt x="1512" y="5870"/>
                    </a:lnTo>
                    <a:cubicBezTo>
                      <a:pt x="1619" y="5894"/>
                      <a:pt x="1726" y="5929"/>
                      <a:pt x="1834" y="5929"/>
                    </a:cubicBezTo>
                    <a:lnTo>
                      <a:pt x="1857" y="5929"/>
                    </a:lnTo>
                    <a:cubicBezTo>
                      <a:pt x="1976" y="5929"/>
                      <a:pt x="2096" y="5906"/>
                      <a:pt x="2203" y="5870"/>
                    </a:cubicBezTo>
                    <a:close/>
                    <a:moveTo>
                      <a:pt x="9525" y="5882"/>
                    </a:moveTo>
                    <a:lnTo>
                      <a:pt x="9525" y="6048"/>
                    </a:lnTo>
                    <a:cubicBezTo>
                      <a:pt x="9525" y="6108"/>
                      <a:pt x="9537" y="6144"/>
                      <a:pt x="9573" y="6191"/>
                    </a:cubicBezTo>
                    <a:lnTo>
                      <a:pt x="9394" y="6322"/>
                    </a:lnTo>
                    <a:cubicBezTo>
                      <a:pt x="9323" y="6394"/>
                      <a:pt x="9236" y="6429"/>
                      <a:pt x="9151" y="6429"/>
                    </a:cubicBezTo>
                    <a:cubicBezTo>
                      <a:pt x="9067" y="6429"/>
                      <a:pt x="8983" y="6394"/>
                      <a:pt x="8918" y="6322"/>
                    </a:cubicBezTo>
                    <a:lnTo>
                      <a:pt x="8763" y="6191"/>
                    </a:lnTo>
                    <a:cubicBezTo>
                      <a:pt x="8799" y="6144"/>
                      <a:pt x="8811" y="6084"/>
                      <a:pt x="8811" y="6048"/>
                    </a:cubicBezTo>
                    <a:lnTo>
                      <a:pt x="8811" y="5882"/>
                    </a:lnTo>
                    <a:cubicBezTo>
                      <a:pt x="8918" y="5906"/>
                      <a:pt x="9037" y="5941"/>
                      <a:pt x="9168" y="5941"/>
                    </a:cubicBezTo>
                    <a:cubicBezTo>
                      <a:pt x="9287" y="5941"/>
                      <a:pt x="9406" y="5929"/>
                      <a:pt x="9525" y="5882"/>
                    </a:cubicBezTo>
                    <a:close/>
                    <a:moveTo>
                      <a:pt x="6096" y="5096"/>
                    </a:moveTo>
                    <a:lnTo>
                      <a:pt x="6096" y="5477"/>
                    </a:lnTo>
                    <a:cubicBezTo>
                      <a:pt x="6096" y="5667"/>
                      <a:pt x="6215" y="5846"/>
                      <a:pt x="6394" y="5941"/>
                    </a:cubicBezTo>
                    <a:lnTo>
                      <a:pt x="6632" y="6048"/>
                    </a:lnTo>
                    <a:cubicBezTo>
                      <a:pt x="6406" y="6489"/>
                      <a:pt x="5941" y="6787"/>
                      <a:pt x="5417" y="6787"/>
                    </a:cubicBezTo>
                    <a:cubicBezTo>
                      <a:pt x="4894" y="6787"/>
                      <a:pt x="4441" y="6501"/>
                      <a:pt x="4203" y="6048"/>
                    </a:cubicBezTo>
                    <a:lnTo>
                      <a:pt x="4441" y="5941"/>
                    </a:lnTo>
                    <a:cubicBezTo>
                      <a:pt x="4620" y="5870"/>
                      <a:pt x="4739" y="5691"/>
                      <a:pt x="4739" y="5477"/>
                    </a:cubicBezTo>
                    <a:lnTo>
                      <a:pt x="4739" y="5096"/>
                    </a:lnTo>
                    <a:cubicBezTo>
                      <a:pt x="4941" y="5179"/>
                      <a:pt x="5179" y="5227"/>
                      <a:pt x="5417" y="5227"/>
                    </a:cubicBezTo>
                    <a:cubicBezTo>
                      <a:pt x="5656" y="5227"/>
                      <a:pt x="5894" y="5179"/>
                      <a:pt x="6096" y="5096"/>
                    </a:cubicBezTo>
                    <a:close/>
                    <a:moveTo>
                      <a:pt x="5417" y="0"/>
                    </a:moveTo>
                    <a:cubicBezTo>
                      <a:pt x="4763" y="0"/>
                      <a:pt x="4215" y="226"/>
                      <a:pt x="3786" y="643"/>
                    </a:cubicBezTo>
                    <a:cubicBezTo>
                      <a:pt x="3346" y="1060"/>
                      <a:pt x="3096" y="1655"/>
                      <a:pt x="3048" y="2346"/>
                    </a:cubicBezTo>
                    <a:cubicBezTo>
                      <a:pt x="3036" y="2548"/>
                      <a:pt x="3024" y="2703"/>
                      <a:pt x="3012" y="2881"/>
                    </a:cubicBezTo>
                    <a:lnTo>
                      <a:pt x="1524" y="2881"/>
                    </a:lnTo>
                    <a:cubicBezTo>
                      <a:pt x="964" y="2881"/>
                      <a:pt x="512" y="3334"/>
                      <a:pt x="512" y="3893"/>
                    </a:cubicBezTo>
                    <a:lnTo>
                      <a:pt x="512" y="3917"/>
                    </a:lnTo>
                    <a:cubicBezTo>
                      <a:pt x="512" y="4048"/>
                      <a:pt x="536" y="4167"/>
                      <a:pt x="595" y="4286"/>
                    </a:cubicBezTo>
                    <a:lnTo>
                      <a:pt x="667" y="4453"/>
                    </a:lnTo>
                    <a:lnTo>
                      <a:pt x="667" y="4703"/>
                    </a:lnTo>
                    <a:cubicBezTo>
                      <a:pt x="667" y="5120"/>
                      <a:pt x="881" y="5477"/>
                      <a:pt x="1179" y="5703"/>
                    </a:cubicBezTo>
                    <a:lnTo>
                      <a:pt x="1179" y="5929"/>
                    </a:lnTo>
                    <a:cubicBezTo>
                      <a:pt x="1179" y="5953"/>
                      <a:pt x="1167" y="5989"/>
                      <a:pt x="1131" y="5989"/>
                    </a:cubicBezTo>
                    <a:lnTo>
                      <a:pt x="476" y="6179"/>
                    </a:lnTo>
                    <a:cubicBezTo>
                      <a:pt x="191" y="6251"/>
                      <a:pt x="0" y="6513"/>
                      <a:pt x="0" y="6810"/>
                    </a:cubicBezTo>
                    <a:lnTo>
                      <a:pt x="0" y="8120"/>
                    </a:lnTo>
                    <a:cubicBezTo>
                      <a:pt x="0" y="8215"/>
                      <a:pt x="71" y="8287"/>
                      <a:pt x="167" y="8287"/>
                    </a:cubicBezTo>
                    <a:cubicBezTo>
                      <a:pt x="250" y="8287"/>
                      <a:pt x="333" y="8215"/>
                      <a:pt x="333" y="8120"/>
                    </a:cubicBezTo>
                    <a:lnTo>
                      <a:pt x="333" y="6810"/>
                    </a:lnTo>
                    <a:cubicBezTo>
                      <a:pt x="333" y="6668"/>
                      <a:pt x="429" y="6513"/>
                      <a:pt x="583" y="6477"/>
                    </a:cubicBezTo>
                    <a:lnTo>
                      <a:pt x="1238" y="6287"/>
                    </a:lnTo>
                    <a:cubicBezTo>
                      <a:pt x="1262" y="6287"/>
                      <a:pt x="1286" y="6263"/>
                      <a:pt x="1310" y="6251"/>
                    </a:cubicBezTo>
                    <a:lnTo>
                      <a:pt x="1715" y="6656"/>
                    </a:lnTo>
                    <a:lnTo>
                      <a:pt x="1715" y="8108"/>
                    </a:lnTo>
                    <a:cubicBezTo>
                      <a:pt x="1715" y="8203"/>
                      <a:pt x="1786" y="8275"/>
                      <a:pt x="1881" y="8275"/>
                    </a:cubicBezTo>
                    <a:cubicBezTo>
                      <a:pt x="1965" y="8275"/>
                      <a:pt x="2036" y="8203"/>
                      <a:pt x="2036" y="8108"/>
                    </a:cubicBezTo>
                    <a:lnTo>
                      <a:pt x="2036" y="6656"/>
                    </a:lnTo>
                    <a:lnTo>
                      <a:pt x="2441" y="6251"/>
                    </a:lnTo>
                    <a:cubicBezTo>
                      <a:pt x="2500" y="6287"/>
                      <a:pt x="2548" y="6298"/>
                      <a:pt x="2596" y="6310"/>
                    </a:cubicBezTo>
                    <a:lnTo>
                      <a:pt x="2750" y="6358"/>
                    </a:lnTo>
                    <a:cubicBezTo>
                      <a:pt x="2536" y="6501"/>
                      <a:pt x="2393" y="6751"/>
                      <a:pt x="2393" y="7037"/>
                    </a:cubicBezTo>
                    <a:lnTo>
                      <a:pt x="2393" y="8120"/>
                    </a:lnTo>
                    <a:cubicBezTo>
                      <a:pt x="2393" y="8215"/>
                      <a:pt x="2465" y="8287"/>
                      <a:pt x="2560" y="8287"/>
                    </a:cubicBezTo>
                    <a:cubicBezTo>
                      <a:pt x="2643" y="8287"/>
                      <a:pt x="2727" y="8215"/>
                      <a:pt x="2727" y="8120"/>
                    </a:cubicBezTo>
                    <a:lnTo>
                      <a:pt x="2727" y="7037"/>
                    </a:lnTo>
                    <a:cubicBezTo>
                      <a:pt x="2727" y="6834"/>
                      <a:pt x="2846" y="6656"/>
                      <a:pt x="3036" y="6560"/>
                    </a:cubicBezTo>
                    <a:lnTo>
                      <a:pt x="3941" y="6156"/>
                    </a:lnTo>
                    <a:cubicBezTo>
                      <a:pt x="4227" y="6727"/>
                      <a:pt x="4810" y="7096"/>
                      <a:pt x="5441" y="7096"/>
                    </a:cubicBezTo>
                    <a:cubicBezTo>
                      <a:pt x="6084" y="7096"/>
                      <a:pt x="6668" y="6739"/>
                      <a:pt x="6953" y="6156"/>
                    </a:cubicBezTo>
                    <a:lnTo>
                      <a:pt x="7858" y="6560"/>
                    </a:lnTo>
                    <a:cubicBezTo>
                      <a:pt x="8049" y="6656"/>
                      <a:pt x="8168" y="6834"/>
                      <a:pt x="8168" y="7037"/>
                    </a:cubicBezTo>
                    <a:lnTo>
                      <a:pt x="8168" y="8120"/>
                    </a:lnTo>
                    <a:cubicBezTo>
                      <a:pt x="8168" y="8215"/>
                      <a:pt x="8239" y="8287"/>
                      <a:pt x="8334" y="8287"/>
                    </a:cubicBezTo>
                    <a:cubicBezTo>
                      <a:pt x="8418" y="8287"/>
                      <a:pt x="8501" y="8215"/>
                      <a:pt x="8501" y="8120"/>
                    </a:cubicBezTo>
                    <a:lnTo>
                      <a:pt x="8501" y="7037"/>
                    </a:lnTo>
                    <a:cubicBezTo>
                      <a:pt x="8501" y="6834"/>
                      <a:pt x="8418" y="6656"/>
                      <a:pt x="8299" y="6501"/>
                    </a:cubicBezTo>
                    <a:lnTo>
                      <a:pt x="8537" y="6382"/>
                    </a:lnTo>
                    <a:lnTo>
                      <a:pt x="8715" y="6560"/>
                    </a:lnTo>
                    <a:cubicBezTo>
                      <a:pt x="8858" y="6679"/>
                      <a:pt x="9013" y="6739"/>
                      <a:pt x="9180" y="6739"/>
                    </a:cubicBezTo>
                    <a:cubicBezTo>
                      <a:pt x="9346" y="6739"/>
                      <a:pt x="9513" y="6679"/>
                      <a:pt x="9644" y="6560"/>
                    </a:cubicBezTo>
                    <a:lnTo>
                      <a:pt x="9823" y="6382"/>
                    </a:lnTo>
                    <a:lnTo>
                      <a:pt x="10358" y="6656"/>
                    </a:lnTo>
                    <a:cubicBezTo>
                      <a:pt x="10478" y="6715"/>
                      <a:pt x="10549" y="6834"/>
                      <a:pt x="10549" y="6965"/>
                    </a:cubicBezTo>
                    <a:lnTo>
                      <a:pt x="10549" y="8144"/>
                    </a:lnTo>
                    <a:cubicBezTo>
                      <a:pt x="10549" y="8227"/>
                      <a:pt x="10620" y="8299"/>
                      <a:pt x="10716" y="8299"/>
                    </a:cubicBezTo>
                    <a:cubicBezTo>
                      <a:pt x="10799" y="8299"/>
                      <a:pt x="10882" y="8227"/>
                      <a:pt x="10882" y="8144"/>
                    </a:cubicBezTo>
                    <a:lnTo>
                      <a:pt x="10882" y="6965"/>
                    </a:lnTo>
                    <a:cubicBezTo>
                      <a:pt x="10823" y="6703"/>
                      <a:pt x="10692" y="6477"/>
                      <a:pt x="10466" y="6358"/>
                    </a:cubicBezTo>
                    <a:lnTo>
                      <a:pt x="9823" y="6025"/>
                    </a:lnTo>
                    <a:lnTo>
                      <a:pt x="9823" y="6013"/>
                    </a:lnTo>
                    <a:lnTo>
                      <a:pt x="9823" y="5691"/>
                    </a:lnTo>
                    <a:cubicBezTo>
                      <a:pt x="10097" y="5501"/>
                      <a:pt x="10275" y="5227"/>
                      <a:pt x="10311" y="4882"/>
                    </a:cubicBezTo>
                    <a:cubicBezTo>
                      <a:pt x="10430" y="4679"/>
                      <a:pt x="10489" y="4453"/>
                      <a:pt x="10489" y="4215"/>
                    </a:cubicBezTo>
                    <a:cubicBezTo>
                      <a:pt x="10489" y="3786"/>
                      <a:pt x="10287" y="3381"/>
                      <a:pt x="9954" y="3143"/>
                    </a:cubicBezTo>
                    <a:cubicBezTo>
                      <a:pt x="9977" y="3084"/>
                      <a:pt x="9989" y="3012"/>
                      <a:pt x="9989" y="2953"/>
                    </a:cubicBezTo>
                    <a:cubicBezTo>
                      <a:pt x="9989" y="2536"/>
                      <a:pt x="9620" y="2191"/>
                      <a:pt x="9156" y="2191"/>
                    </a:cubicBezTo>
                    <a:cubicBezTo>
                      <a:pt x="8692" y="2191"/>
                      <a:pt x="8323" y="2524"/>
                      <a:pt x="8323" y="2953"/>
                    </a:cubicBezTo>
                    <a:cubicBezTo>
                      <a:pt x="8323" y="3024"/>
                      <a:pt x="8334" y="3084"/>
                      <a:pt x="8346" y="3143"/>
                    </a:cubicBezTo>
                    <a:cubicBezTo>
                      <a:pt x="8156" y="3286"/>
                      <a:pt x="8013" y="3477"/>
                      <a:pt x="7906" y="3715"/>
                    </a:cubicBezTo>
                    <a:cubicBezTo>
                      <a:pt x="7858" y="3334"/>
                      <a:pt x="7834" y="2869"/>
                      <a:pt x="7787" y="2346"/>
                    </a:cubicBezTo>
                    <a:cubicBezTo>
                      <a:pt x="7739" y="1655"/>
                      <a:pt x="7489" y="1060"/>
                      <a:pt x="7060" y="643"/>
                    </a:cubicBezTo>
                    <a:cubicBezTo>
                      <a:pt x="6644" y="226"/>
                      <a:pt x="6072" y="0"/>
                      <a:pt x="54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72"/>
              <p:cNvSpPr/>
              <p:nvPr/>
            </p:nvSpPr>
            <p:spPr>
              <a:xfrm>
                <a:off x="6089408" y="3637503"/>
                <a:ext cx="10662" cy="36029"/>
              </a:xfrm>
              <a:custGeom>
                <a:rect b="b" l="l" r="r" t="t"/>
                <a:pathLst>
                  <a:path extrusionOk="0" h="1132" w="335">
                    <a:moveTo>
                      <a:pt x="167" y="1"/>
                    </a:moveTo>
                    <a:cubicBezTo>
                      <a:pt x="72" y="1"/>
                      <a:pt x="1" y="84"/>
                      <a:pt x="1" y="167"/>
                    </a:cubicBezTo>
                    <a:lnTo>
                      <a:pt x="1" y="977"/>
                    </a:lnTo>
                    <a:cubicBezTo>
                      <a:pt x="1" y="1060"/>
                      <a:pt x="72" y="1132"/>
                      <a:pt x="167" y="1132"/>
                    </a:cubicBezTo>
                    <a:cubicBezTo>
                      <a:pt x="251" y="1132"/>
                      <a:pt x="322" y="1060"/>
                      <a:pt x="322" y="977"/>
                    </a:cubicBezTo>
                    <a:lnTo>
                      <a:pt x="322" y="167"/>
                    </a:lnTo>
                    <a:cubicBezTo>
                      <a:pt x="334" y="84"/>
                      <a:pt x="251" y="1"/>
                      <a:pt x="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1" name="Google Shape;661;p72"/>
          <p:cNvGrpSpPr/>
          <p:nvPr/>
        </p:nvGrpSpPr>
        <p:grpSpPr>
          <a:xfrm>
            <a:off x="4214408" y="3385304"/>
            <a:ext cx="561255" cy="559165"/>
            <a:chOff x="4195399" y="1970604"/>
            <a:chExt cx="344878" cy="343573"/>
          </a:xfrm>
        </p:grpSpPr>
        <p:sp>
          <p:nvSpPr>
            <p:cNvPr id="662" name="Google Shape;662;p72"/>
            <p:cNvSpPr/>
            <p:nvPr/>
          </p:nvSpPr>
          <p:spPr>
            <a:xfrm>
              <a:off x="4195399" y="1970604"/>
              <a:ext cx="344878" cy="343573"/>
            </a:xfrm>
            <a:custGeom>
              <a:rect b="b" l="l" r="r" t="t"/>
              <a:pathLst>
                <a:path extrusionOk="0" h="10794" w="10835">
                  <a:moveTo>
                    <a:pt x="4155" y="6287"/>
                  </a:moveTo>
                  <a:cubicBezTo>
                    <a:pt x="4274" y="6418"/>
                    <a:pt x="4417" y="6561"/>
                    <a:pt x="4572" y="6704"/>
                  </a:cubicBezTo>
                  <a:lnTo>
                    <a:pt x="3977" y="7299"/>
                  </a:lnTo>
                  <a:lnTo>
                    <a:pt x="3929" y="7252"/>
                  </a:lnTo>
                  <a:lnTo>
                    <a:pt x="3596" y="6918"/>
                  </a:lnTo>
                  <a:lnTo>
                    <a:pt x="3560" y="6883"/>
                  </a:lnTo>
                  <a:lnTo>
                    <a:pt x="4155" y="6287"/>
                  </a:lnTo>
                  <a:close/>
                  <a:moveTo>
                    <a:pt x="3203" y="7064"/>
                  </a:moveTo>
                  <a:cubicBezTo>
                    <a:pt x="3271" y="7064"/>
                    <a:pt x="3340" y="7091"/>
                    <a:pt x="3393" y="7144"/>
                  </a:cubicBezTo>
                  <a:lnTo>
                    <a:pt x="3715" y="7478"/>
                  </a:lnTo>
                  <a:cubicBezTo>
                    <a:pt x="3810" y="7573"/>
                    <a:pt x="3822" y="7740"/>
                    <a:pt x="3715" y="7847"/>
                  </a:cubicBezTo>
                  <a:lnTo>
                    <a:pt x="3524" y="8037"/>
                  </a:lnTo>
                  <a:lnTo>
                    <a:pt x="2822" y="7335"/>
                  </a:lnTo>
                  <a:lnTo>
                    <a:pt x="3012" y="7144"/>
                  </a:lnTo>
                  <a:cubicBezTo>
                    <a:pt x="3066" y="7091"/>
                    <a:pt x="3134" y="7064"/>
                    <a:pt x="3203" y="7064"/>
                  </a:cubicBezTo>
                  <a:close/>
                  <a:moveTo>
                    <a:pt x="2608" y="7549"/>
                  </a:moveTo>
                  <a:lnTo>
                    <a:pt x="3298" y="8252"/>
                  </a:lnTo>
                  <a:lnTo>
                    <a:pt x="1143" y="10407"/>
                  </a:lnTo>
                  <a:cubicBezTo>
                    <a:pt x="1089" y="10460"/>
                    <a:pt x="1024" y="10487"/>
                    <a:pt x="959" y="10487"/>
                  </a:cubicBezTo>
                  <a:cubicBezTo>
                    <a:pt x="893" y="10487"/>
                    <a:pt x="828" y="10460"/>
                    <a:pt x="774" y="10407"/>
                  </a:cubicBezTo>
                  <a:lnTo>
                    <a:pt x="441" y="10073"/>
                  </a:lnTo>
                  <a:cubicBezTo>
                    <a:pt x="345" y="9978"/>
                    <a:pt x="345" y="9811"/>
                    <a:pt x="441" y="9704"/>
                  </a:cubicBezTo>
                  <a:lnTo>
                    <a:pt x="2608" y="7549"/>
                  </a:lnTo>
                  <a:close/>
                  <a:moveTo>
                    <a:pt x="7037" y="1"/>
                  </a:moveTo>
                  <a:cubicBezTo>
                    <a:pt x="3941" y="1"/>
                    <a:pt x="2155" y="3513"/>
                    <a:pt x="3953" y="6013"/>
                  </a:cubicBezTo>
                  <a:lnTo>
                    <a:pt x="3239" y="6728"/>
                  </a:lnTo>
                  <a:cubicBezTo>
                    <a:pt x="3224" y="6727"/>
                    <a:pt x="3209" y="6726"/>
                    <a:pt x="3194" y="6726"/>
                  </a:cubicBezTo>
                  <a:cubicBezTo>
                    <a:pt x="3036" y="6726"/>
                    <a:pt x="2907" y="6785"/>
                    <a:pt x="2798" y="6894"/>
                  </a:cubicBezTo>
                  <a:lnTo>
                    <a:pt x="226" y="9466"/>
                  </a:lnTo>
                  <a:cubicBezTo>
                    <a:pt x="0" y="9692"/>
                    <a:pt x="0" y="10061"/>
                    <a:pt x="226" y="10288"/>
                  </a:cubicBezTo>
                  <a:lnTo>
                    <a:pt x="548" y="10633"/>
                  </a:lnTo>
                  <a:cubicBezTo>
                    <a:pt x="661" y="10740"/>
                    <a:pt x="810" y="10794"/>
                    <a:pt x="959" y="10794"/>
                  </a:cubicBezTo>
                  <a:cubicBezTo>
                    <a:pt x="1107" y="10794"/>
                    <a:pt x="1256" y="10740"/>
                    <a:pt x="1369" y="10633"/>
                  </a:cubicBezTo>
                  <a:lnTo>
                    <a:pt x="3631" y="8371"/>
                  </a:lnTo>
                  <a:lnTo>
                    <a:pt x="3941" y="8049"/>
                  </a:lnTo>
                  <a:cubicBezTo>
                    <a:pt x="4060" y="7930"/>
                    <a:pt x="4120" y="7775"/>
                    <a:pt x="4108" y="7609"/>
                  </a:cubicBezTo>
                  <a:lnTo>
                    <a:pt x="4822" y="6894"/>
                  </a:lnTo>
                  <a:cubicBezTo>
                    <a:pt x="5358" y="7275"/>
                    <a:pt x="6001" y="7514"/>
                    <a:pt x="6656" y="7597"/>
                  </a:cubicBezTo>
                  <a:lnTo>
                    <a:pt x="6668" y="7597"/>
                  </a:lnTo>
                  <a:cubicBezTo>
                    <a:pt x="6739" y="7597"/>
                    <a:pt x="6810" y="7537"/>
                    <a:pt x="6834" y="7442"/>
                  </a:cubicBezTo>
                  <a:cubicBezTo>
                    <a:pt x="6846" y="7359"/>
                    <a:pt x="6775" y="7275"/>
                    <a:pt x="6691" y="7264"/>
                  </a:cubicBezTo>
                  <a:cubicBezTo>
                    <a:pt x="6013" y="7192"/>
                    <a:pt x="5370" y="6918"/>
                    <a:pt x="4846" y="6502"/>
                  </a:cubicBezTo>
                  <a:cubicBezTo>
                    <a:pt x="2286" y="4442"/>
                    <a:pt x="3798" y="334"/>
                    <a:pt x="7037" y="334"/>
                  </a:cubicBezTo>
                  <a:cubicBezTo>
                    <a:pt x="8870" y="334"/>
                    <a:pt x="10323" y="1715"/>
                    <a:pt x="10501" y="3454"/>
                  </a:cubicBezTo>
                  <a:cubicBezTo>
                    <a:pt x="10522" y="3535"/>
                    <a:pt x="10576" y="3590"/>
                    <a:pt x="10644" y="3590"/>
                  </a:cubicBezTo>
                  <a:cubicBezTo>
                    <a:pt x="10655" y="3590"/>
                    <a:pt x="10668" y="3588"/>
                    <a:pt x="10680" y="3584"/>
                  </a:cubicBezTo>
                  <a:cubicBezTo>
                    <a:pt x="10775" y="3573"/>
                    <a:pt x="10835" y="3501"/>
                    <a:pt x="10823" y="3406"/>
                  </a:cubicBezTo>
                  <a:cubicBezTo>
                    <a:pt x="10620" y="1525"/>
                    <a:pt x="9037" y="1"/>
                    <a:pt x="70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72"/>
            <p:cNvSpPr/>
            <p:nvPr/>
          </p:nvSpPr>
          <p:spPr>
            <a:xfrm>
              <a:off x="4311356" y="1993458"/>
              <a:ext cx="206959" cy="197378"/>
            </a:xfrm>
            <a:custGeom>
              <a:rect b="b" l="l" r="r" t="t"/>
              <a:pathLst>
                <a:path extrusionOk="0" h="6201" w="6502">
                  <a:moveTo>
                    <a:pt x="3394" y="295"/>
                  </a:moveTo>
                  <a:cubicBezTo>
                    <a:pt x="4930" y="295"/>
                    <a:pt x="6180" y="1533"/>
                    <a:pt x="6180" y="3081"/>
                  </a:cubicBezTo>
                  <a:cubicBezTo>
                    <a:pt x="6180" y="4641"/>
                    <a:pt x="4930" y="5879"/>
                    <a:pt x="3394" y="5879"/>
                  </a:cubicBezTo>
                  <a:cubicBezTo>
                    <a:pt x="2679" y="5879"/>
                    <a:pt x="1965" y="5605"/>
                    <a:pt x="1429" y="5057"/>
                  </a:cubicBezTo>
                  <a:cubicBezTo>
                    <a:pt x="346" y="3974"/>
                    <a:pt x="346" y="2200"/>
                    <a:pt x="1429" y="1116"/>
                  </a:cubicBezTo>
                  <a:cubicBezTo>
                    <a:pt x="1977" y="569"/>
                    <a:pt x="2679" y="295"/>
                    <a:pt x="3394" y="295"/>
                  </a:cubicBezTo>
                  <a:close/>
                  <a:moveTo>
                    <a:pt x="3404" y="0"/>
                  </a:moveTo>
                  <a:cubicBezTo>
                    <a:pt x="2608" y="0"/>
                    <a:pt x="1810" y="301"/>
                    <a:pt x="1203" y="902"/>
                  </a:cubicBezTo>
                  <a:cubicBezTo>
                    <a:pt x="0" y="2116"/>
                    <a:pt x="0" y="4093"/>
                    <a:pt x="1203" y="5295"/>
                  </a:cubicBezTo>
                  <a:cubicBezTo>
                    <a:pt x="1822" y="5903"/>
                    <a:pt x="2608" y="6200"/>
                    <a:pt x="3394" y="6200"/>
                  </a:cubicBezTo>
                  <a:cubicBezTo>
                    <a:pt x="5108" y="6188"/>
                    <a:pt x="6501" y="4819"/>
                    <a:pt x="6501" y="3093"/>
                  </a:cubicBezTo>
                  <a:cubicBezTo>
                    <a:pt x="6501" y="2259"/>
                    <a:pt x="6180" y="1485"/>
                    <a:pt x="5596" y="902"/>
                  </a:cubicBezTo>
                  <a:cubicBezTo>
                    <a:pt x="4995" y="301"/>
                    <a:pt x="4200" y="0"/>
                    <a:pt x="3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72"/>
            <p:cNvSpPr/>
            <p:nvPr/>
          </p:nvSpPr>
          <p:spPr>
            <a:xfrm>
              <a:off x="4372374" y="2030476"/>
              <a:ext cx="94026" cy="114493"/>
            </a:xfrm>
            <a:custGeom>
              <a:rect b="b" l="l" r="r" t="t"/>
              <a:pathLst>
                <a:path extrusionOk="0" h="3597" w="2954">
                  <a:moveTo>
                    <a:pt x="1477" y="310"/>
                  </a:moveTo>
                  <a:cubicBezTo>
                    <a:pt x="1834" y="310"/>
                    <a:pt x="2120" y="584"/>
                    <a:pt x="2120" y="953"/>
                  </a:cubicBezTo>
                  <a:cubicBezTo>
                    <a:pt x="2120" y="1311"/>
                    <a:pt x="1834" y="1584"/>
                    <a:pt x="1477" y="1584"/>
                  </a:cubicBezTo>
                  <a:cubicBezTo>
                    <a:pt x="1119" y="1584"/>
                    <a:pt x="834" y="1311"/>
                    <a:pt x="834" y="953"/>
                  </a:cubicBezTo>
                  <a:cubicBezTo>
                    <a:pt x="834" y="596"/>
                    <a:pt x="1119" y="310"/>
                    <a:pt x="1477" y="310"/>
                  </a:cubicBezTo>
                  <a:close/>
                  <a:moveTo>
                    <a:pt x="1905" y="1918"/>
                  </a:moveTo>
                  <a:cubicBezTo>
                    <a:pt x="2298" y="1918"/>
                    <a:pt x="2608" y="2227"/>
                    <a:pt x="2608" y="2620"/>
                  </a:cubicBezTo>
                  <a:lnTo>
                    <a:pt x="2608" y="3287"/>
                  </a:lnTo>
                  <a:lnTo>
                    <a:pt x="2298" y="3287"/>
                  </a:lnTo>
                  <a:lnTo>
                    <a:pt x="2298" y="2585"/>
                  </a:lnTo>
                  <a:cubicBezTo>
                    <a:pt x="2298" y="2501"/>
                    <a:pt x="2227" y="2418"/>
                    <a:pt x="2132" y="2418"/>
                  </a:cubicBezTo>
                  <a:cubicBezTo>
                    <a:pt x="2048" y="2418"/>
                    <a:pt x="1965" y="2501"/>
                    <a:pt x="1965" y="2585"/>
                  </a:cubicBezTo>
                  <a:lnTo>
                    <a:pt x="1965" y="3287"/>
                  </a:lnTo>
                  <a:lnTo>
                    <a:pt x="977" y="3287"/>
                  </a:lnTo>
                  <a:lnTo>
                    <a:pt x="977" y="2585"/>
                  </a:lnTo>
                  <a:cubicBezTo>
                    <a:pt x="977" y="2501"/>
                    <a:pt x="893" y="2418"/>
                    <a:pt x="810" y="2418"/>
                  </a:cubicBezTo>
                  <a:cubicBezTo>
                    <a:pt x="715" y="2418"/>
                    <a:pt x="643" y="2501"/>
                    <a:pt x="643" y="2585"/>
                  </a:cubicBezTo>
                  <a:lnTo>
                    <a:pt x="643" y="3287"/>
                  </a:lnTo>
                  <a:lnTo>
                    <a:pt x="298" y="3287"/>
                  </a:lnTo>
                  <a:lnTo>
                    <a:pt x="298" y="2620"/>
                  </a:lnTo>
                  <a:cubicBezTo>
                    <a:pt x="298" y="2227"/>
                    <a:pt x="619" y="1918"/>
                    <a:pt x="1000" y="1918"/>
                  </a:cubicBezTo>
                  <a:close/>
                  <a:moveTo>
                    <a:pt x="1477" y="1"/>
                  </a:moveTo>
                  <a:cubicBezTo>
                    <a:pt x="941" y="1"/>
                    <a:pt x="512" y="430"/>
                    <a:pt x="512" y="965"/>
                  </a:cubicBezTo>
                  <a:cubicBezTo>
                    <a:pt x="512" y="1227"/>
                    <a:pt x="619" y="1465"/>
                    <a:pt x="798" y="1632"/>
                  </a:cubicBezTo>
                  <a:cubicBezTo>
                    <a:pt x="346" y="1739"/>
                    <a:pt x="0" y="2144"/>
                    <a:pt x="0" y="2632"/>
                  </a:cubicBezTo>
                  <a:lnTo>
                    <a:pt x="0" y="3299"/>
                  </a:lnTo>
                  <a:cubicBezTo>
                    <a:pt x="0" y="3466"/>
                    <a:pt x="143" y="3597"/>
                    <a:pt x="298" y="3597"/>
                  </a:cubicBezTo>
                  <a:lnTo>
                    <a:pt x="2643" y="3597"/>
                  </a:lnTo>
                  <a:cubicBezTo>
                    <a:pt x="2798" y="3597"/>
                    <a:pt x="2941" y="3466"/>
                    <a:pt x="2941" y="3299"/>
                  </a:cubicBezTo>
                  <a:lnTo>
                    <a:pt x="2941" y="2632"/>
                  </a:lnTo>
                  <a:cubicBezTo>
                    <a:pt x="2953" y="2144"/>
                    <a:pt x="2620" y="1739"/>
                    <a:pt x="2167" y="1632"/>
                  </a:cubicBezTo>
                  <a:cubicBezTo>
                    <a:pt x="2322" y="1453"/>
                    <a:pt x="2441" y="1215"/>
                    <a:pt x="2441" y="965"/>
                  </a:cubicBezTo>
                  <a:cubicBezTo>
                    <a:pt x="2441" y="430"/>
                    <a:pt x="2012" y="1"/>
                    <a:pt x="14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72"/>
            <p:cNvSpPr/>
            <p:nvPr/>
          </p:nvSpPr>
          <p:spPr>
            <a:xfrm>
              <a:off x="4426167" y="2098561"/>
              <a:ext cx="114111" cy="113474"/>
            </a:xfrm>
            <a:custGeom>
              <a:rect b="b" l="l" r="r" t="t"/>
              <a:pathLst>
                <a:path extrusionOk="0" h="3565" w="3585">
                  <a:moveTo>
                    <a:pt x="3401" y="1"/>
                  </a:moveTo>
                  <a:cubicBezTo>
                    <a:pt x="3330" y="1"/>
                    <a:pt x="3272" y="73"/>
                    <a:pt x="3251" y="136"/>
                  </a:cubicBezTo>
                  <a:cubicBezTo>
                    <a:pt x="3097" y="1767"/>
                    <a:pt x="1799" y="3077"/>
                    <a:pt x="144" y="3244"/>
                  </a:cubicBezTo>
                  <a:cubicBezTo>
                    <a:pt x="61" y="3255"/>
                    <a:pt x="1" y="3339"/>
                    <a:pt x="13" y="3422"/>
                  </a:cubicBezTo>
                  <a:cubicBezTo>
                    <a:pt x="25" y="3494"/>
                    <a:pt x="84" y="3565"/>
                    <a:pt x="180" y="3565"/>
                  </a:cubicBezTo>
                  <a:lnTo>
                    <a:pt x="191" y="3565"/>
                  </a:lnTo>
                  <a:cubicBezTo>
                    <a:pt x="1966" y="3398"/>
                    <a:pt x="3394" y="1970"/>
                    <a:pt x="3573" y="184"/>
                  </a:cubicBezTo>
                  <a:cubicBezTo>
                    <a:pt x="3585" y="88"/>
                    <a:pt x="3513" y="17"/>
                    <a:pt x="3430" y="5"/>
                  </a:cubicBezTo>
                  <a:cubicBezTo>
                    <a:pt x="3420" y="2"/>
                    <a:pt x="3410" y="1"/>
                    <a:pt x="34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 name="Google Shape;666;p72"/>
          <p:cNvGrpSpPr/>
          <p:nvPr/>
        </p:nvGrpSpPr>
        <p:grpSpPr>
          <a:xfrm>
            <a:off x="1253178" y="1007524"/>
            <a:ext cx="426877" cy="681245"/>
            <a:chOff x="4054103" y="2430191"/>
            <a:chExt cx="218687" cy="349052"/>
          </a:xfrm>
        </p:grpSpPr>
        <p:sp>
          <p:nvSpPr>
            <p:cNvPr id="667" name="Google Shape;667;p72"/>
            <p:cNvSpPr/>
            <p:nvPr/>
          </p:nvSpPr>
          <p:spPr>
            <a:xfrm>
              <a:off x="4054103" y="2430191"/>
              <a:ext cx="218687" cy="349052"/>
            </a:xfrm>
            <a:custGeom>
              <a:rect b="b" l="l" r="r" t="t"/>
              <a:pathLst>
                <a:path extrusionOk="0" h="10967" w="6871">
                  <a:moveTo>
                    <a:pt x="6513" y="846"/>
                  </a:moveTo>
                  <a:cubicBezTo>
                    <a:pt x="6513" y="846"/>
                    <a:pt x="6537" y="846"/>
                    <a:pt x="6537" y="870"/>
                  </a:cubicBezTo>
                  <a:lnTo>
                    <a:pt x="6537" y="1203"/>
                  </a:lnTo>
                  <a:lnTo>
                    <a:pt x="6513" y="1203"/>
                  </a:lnTo>
                  <a:lnTo>
                    <a:pt x="6001" y="1227"/>
                  </a:lnTo>
                  <a:cubicBezTo>
                    <a:pt x="5906" y="1227"/>
                    <a:pt x="5834" y="1298"/>
                    <a:pt x="5834" y="1382"/>
                  </a:cubicBezTo>
                  <a:cubicBezTo>
                    <a:pt x="5834" y="1477"/>
                    <a:pt x="5906" y="1548"/>
                    <a:pt x="6001" y="1548"/>
                  </a:cubicBezTo>
                  <a:lnTo>
                    <a:pt x="6180" y="1548"/>
                  </a:lnTo>
                  <a:lnTo>
                    <a:pt x="6180" y="7239"/>
                  </a:lnTo>
                  <a:cubicBezTo>
                    <a:pt x="6180" y="7239"/>
                    <a:pt x="6180" y="7251"/>
                    <a:pt x="6156" y="7251"/>
                  </a:cubicBezTo>
                  <a:lnTo>
                    <a:pt x="655" y="7251"/>
                  </a:lnTo>
                  <a:cubicBezTo>
                    <a:pt x="655" y="7251"/>
                    <a:pt x="643" y="7251"/>
                    <a:pt x="643" y="7239"/>
                  </a:cubicBezTo>
                  <a:lnTo>
                    <a:pt x="643" y="1548"/>
                  </a:lnTo>
                  <a:lnTo>
                    <a:pt x="5310" y="1548"/>
                  </a:lnTo>
                  <a:cubicBezTo>
                    <a:pt x="5406" y="1548"/>
                    <a:pt x="5477" y="1477"/>
                    <a:pt x="5477" y="1382"/>
                  </a:cubicBezTo>
                  <a:cubicBezTo>
                    <a:pt x="5477" y="1298"/>
                    <a:pt x="5406" y="1227"/>
                    <a:pt x="5310" y="1227"/>
                  </a:cubicBezTo>
                  <a:lnTo>
                    <a:pt x="322" y="1227"/>
                  </a:lnTo>
                  <a:cubicBezTo>
                    <a:pt x="322" y="1227"/>
                    <a:pt x="310" y="1227"/>
                    <a:pt x="310" y="1203"/>
                  </a:cubicBezTo>
                  <a:lnTo>
                    <a:pt x="310" y="870"/>
                  </a:lnTo>
                  <a:cubicBezTo>
                    <a:pt x="310" y="870"/>
                    <a:pt x="310" y="846"/>
                    <a:pt x="322" y="846"/>
                  </a:cubicBezTo>
                  <a:close/>
                  <a:moveTo>
                    <a:pt x="5179" y="7561"/>
                  </a:moveTo>
                  <a:lnTo>
                    <a:pt x="5656" y="9990"/>
                  </a:lnTo>
                  <a:lnTo>
                    <a:pt x="3572" y="9990"/>
                  </a:lnTo>
                  <a:lnTo>
                    <a:pt x="3572" y="8085"/>
                  </a:lnTo>
                  <a:cubicBezTo>
                    <a:pt x="3572" y="7990"/>
                    <a:pt x="3501" y="7918"/>
                    <a:pt x="3405" y="7918"/>
                  </a:cubicBezTo>
                  <a:cubicBezTo>
                    <a:pt x="3310" y="7918"/>
                    <a:pt x="3239" y="7990"/>
                    <a:pt x="3239" y="8085"/>
                  </a:cubicBezTo>
                  <a:lnTo>
                    <a:pt x="3239" y="9990"/>
                  </a:lnTo>
                  <a:lnTo>
                    <a:pt x="1155" y="9990"/>
                  </a:lnTo>
                  <a:lnTo>
                    <a:pt x="1643" y="7561"/>
                  </a:lnTo>
                  <a:close/>
                  <a:moveTo>
                    <a:pt x="3417" y="0"/>
                  </a:moveTo>
                  <a:cubicBezTo>
                    <a:pt x="3334" y="0"/>
                    <a:pt x="3263" y="72"/>
                    <a:pt x="3263" y="167"/>
                  </a:cubicBezTo>
                  <a:lnTo>
                    <a:pt x="3263" y="524"/>
                  </a:lnTo>
                  <a:lnTo>
                    <a:pt x="322" y="524"/>
                  </a:lnTo>
                  <a:cubicBezTo>
                    <a:pt x="143" y="524"/>
                    <a:pt x="0" y="667"/>
                    <a:pt x="0" y="846"/>
                  </a:cubicBezTo>
                  <a:lnTo>
                    <a:pt x="0" y="1191"/>
                  </a:lnTo>
                  <a:cubicBezTo>
                    <a:pt x="0" y="1370"/>
                    <a:pt x="143" y="1524"/>
                    <a:pt x="322" y="1524"/>
                  </a:cubicBezTo>
                  <a:lnTo>
                    <a:pt x="334" y="1524"/>
                  </a:lnTo>
                  <a:lnTo>
                    <a:pt x="334" y="7204"/>
                  </a:lnTo>
                  <a:cubicBezTo>
                    <a:pt x="334" y="7382"/>
                    <a:pt x="488" y="7525"/>
                    <a:pt x="667" y="7525"/>
                  </a:cubicBezTo>
                  <a:lnTo>
                    <a:pt x="1334" y="7525"/>
                  </a:lnTo>
                  <a:lnTo>
                    <a:pt x="679" y="10776"/>
                  </a:lnTo>
                  <a:cubicBezTo>
                    <a:pt x="667" y="10859"/>
                    <a:pt x="727" y="10954"/>
                    <a:pt x="798" y="10966"/>
                  </a:cubicBezTo>
                  <a:lnTo>
                    <a:pt x="834" y="10966"/>
                  </a:lnTo>
                  <a:cubicBezTo>
                    <a:pt x="905" y="10966"/>
                    <a:pt x="977" y="10907"/>
                    <a:pt x="1000" y="10835"/>
                  </a:cubicBezTo>
                  <a:lnTo>
                    <a:pt x="1119" y="10264"/>
                  </a:lnTo>
                  <a:lnTo>
                    <a:pt x="3274" y="10264"/>
                  </a:lnTo>
                  <a:lnTo>
                    <a:pt x="3274" y="10788"/>
                  </a:lnTo>
                  <a:cubicBezTo>
                    <a:pt x="3274" y="10883"/>
                    <a:pt x="3346" y="10954"/>
                    <a:pt x="3441" y="10954"/>
                  </a:cubicBezTo>
                  <a:cubicBezTo>
                    <a:pt x="3524" y="10954"/>
                    <a:pt x="3596" y="10883"/>
                    <a:pt x="3596" y="10788"/>
                  </a:cubicBezTo>
                  <a:lnTo>
                    <a:pt x="3596" y="10264"/>
                  </a:lnTo>
                  <a:lnTo>
                    <a:pt x="5763" y="10264"/>
                  </a:lnTo>
                  <a:lnTo>
                    <a:pt x="5882" y="10835"/>
                  </a:lnTo>
                  <a:cubicBezTo>
                    <a:pt x="5894" y="10907"/>
                    <a:pt x="5965" y="10966"/>
                    <a:pt x="6037" y="10966"/>
                  </a:cubicBezTo>
                  <a:lnTo>
                    <a:pt x="6072" y="10966"/>
                  </a:lnTo>
                  <a:cubicBezTo>
                    <a:pt x="6156" y="10954"/>
                    <a:pt x="6215" y="10859"/>
                    <a:pt x="6191" y="10776"/>
                  </a:cubicBezTo>
                  <a:lnTo>
                    <a:pt x="5537" y="7525"/>
                  </a:lnTo>
                  <a:lnTo>
                    <a:pt x="6203" y="7525"/>
                  </a:lnTo>
                  <a:cubicBezTo>
                    <a:pt x="6382" y="7525"/>
                    <a:pt x="6537" y="7382"/>
                    <a:pt x="6537" y="7204"/>
                  </a:cubicBezTo>
                  <a:lnTo>
                    <a:pt x="6537" y="1513"/>
                  </a:lnTo>
                  <a:lnTo>
                    <a:pt x="6549" y="1513"/>
                  </a:lnTo>
                  <a:cubicBezTo>
                    <a:pt x="6727" y="1513"/>
                    <a:pt x="6870" y="1370"/>
                    <a:pt x="6870" y="1191"/>
                  </a:cubicBezTo>
                  <a:lnTo>
                    <a:pt x="6870" y="870"/>
                  </a:lnTo>
                  <a:cubicBezTo>
                    <a:pt x="6846" y="667"/>
                    <a:pt x="6692" y="524"/>
                    <a:pt x="6513" y="524"/>
                  </a:cubicBezTo>
                  <a:lnTo>
                    <a:pt x="3584" y="524"/>
                  </a:lnTo>
                  <a:lnTo>
                    <a:pt x="3584" y="167"/>
                  </a:lnTo>
                  <a:cubicBezTo>
                    <a:pt x="3584" y="72"/>
                    <a:pt x="3513" y="0"/>
                    <a:pt x="34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72"/>
            <p:cNvSpPr/>
            <p:nvPr/>
          </p:nvSpPr>
          <p:spPr>
            <a:xfrm>
              <a:off x="4091595" y="2517716"/>
              <a:ext cx="142524" cy="103503"/>
            </a:xfrm>
            <a:custGeom>
              <a:rect b="b" l="l" r="r" t="t"/>
              <a:pathLst>
                <a:path extrusionOk="0" h="3252" w="4478">
                  <a:moveTo>
                    <a:pt x="3430" y="1"/>
                  </a:moveTo>
                  <a:cubicBezTo>
                    <a:pt x="3347" y="1"/>
                    <a:pt x="3275" y="84"/>
                    <a:pt x="3275" y="168"/>
                  </a:cubicBezTo>
                  <a:cubicBezTo>
                    <a:pt x="3275" y="263"/>
                    <a:pt x="3347" y="334"/>
                    <a:pt x="3430" y="334"/>
                  </a:cubicBezTo>
                  <a:lnTo>
                    <a:pt x="3906" y="334"/>
                  </a:lnTo>
                  <a:lnTo>
                    <a:pt x="2335" y="1906"/>
                  </a:lnTo>
                  <a:lnTo>
                    <a:pt x="2323" y="1906"/>
                  </a:lnTo>
                  <a:lnTo>
                    <a:pt x="1965" y="1549"/>
                  </a:lnTo>
                  <a:cubicBezTo>
                    <a:pt x="1894" y="1483"/>
                    <a:pt x="1808" y="1450"/>
                    <a:pt x="1723" y="1450"/>
                  </a:cubicBezTo>
                  <a:cubicBezTo>
                    <a:pt x="1638" y="1450"/>
                    <a:pt x="1555" y="1483"/>
                    <a:pt x="1489" y="1549"/>
                  </a:cubicBezTo>
                  <a:lnTo>
                    <a:pt x="60" y="2977"/>
                  </a:lnTo>
                  <a:cubicBezTo>
                    <a:pt x="1" y="3037"/>
                    <a:pt x="1" y="3144"/>
                    <a:pt x="60" y="3204"/>
                  </a:cubicBezTo>
                  <a:cubicBezTo>
                    <a:pt x="84" y="3239"/>
                    <a:pt x="132" y="3251"/>
                    <a:pt x="180" y="3251"/>
                  </a:cubicBezTo>
                  <a:cubicBezTo>
                    <a:pt x="215" y="3251"/>
                    <a:pt x="263" y="3239"/>
                    <a:pt x="299" y="3204"/>
                  </a:cubicBezTo>
                  <a:lnTo>
                    <a:pt x="1727" y="1775"/>
                  </a:lnTo>
                  <a:lnTo>
                    <a:pt x="1739" y="1775"/>
                  </a:lnTo>
                  <a:lnTo>
                    <a:pt x="2096" y="2132"/>
                  </a:lnTo>
                  <a:cubicBezTo>
                    <a:pt x="2156" y="2192"/>
                    <a:pt x="2239" y="2239"/>
                    <a:pt x="2335" y="2239"/>
                  </a:cubicBezTo>
                  <a:cubicBezTo>
                    <a:pt x="2418" y="2239"/>
                    <a:pt x="2513" y="2203"/>
                    <a:pt x="2573" y="2132"/>
                  </a:cubicBezTo>
                  <a:lnTo>
                    <a:pt x="4144" y="560"/>
                  </a:lnTo>
                  <a:lnTo>
                    <a:pt x="4144" y="1037"/>
                  </a:lnTo>
                  <a:cubicBezTo>
                    <a:pt x="4144" y="1120"/>
                    <a:pt x="4228" y="1191"/>
                    <a:pt x="4311" y="1191"/>
                  </a:cubicBezTo>
                  <a:cubicBezTo>
                    <a:pt x="4406" y="1191"/>
                    <a:pt x="4478" y="1120"/>
                    <a:pt x="4478" y="1037"/>
                  </a:cubicBezTo>
                  <a:lnTo>
                    <a:pt x="4478" y="168"/>
                  </a:lnTo>
                  <a:cubicBezTo>
                    <a:pt x="4466" y="84"/>
                    <a:pt x="4382" y="1"/>
                    <a:pt x="4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9" name="Google Shape;669;p72"/>
          <p:cNvSpPr txBox="1"/>
          <p:nvPr>
            <p:ph idx="4294967295" type="subTitle"/>
          </p:nvPr>
        </p:nvSpPr>
        <p:spPr>
          <a:xfrm>
            <a:off x="428909" y="1793325"/>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600">
                <a:highlight>
                  <a:schemeClr val="dk1"/>
                </a:highlight>
              </a:rPr>
              <a:t>Use time-series forecasting techniques</a:t>
            </a:r>
            <a:endParaRPr sz="1600">
              <a:highlight>
                <a:schemeClr val="dk1"/>
              </a:highlight>
            </a:endParaRPr>
          </a:p>
        </p:txBody>
      </p:sp>
      <p:sp>
        <p:nvSpPr>
          <p:cNvPr id="670" name="Google Shape;670;p72"/>
          <p:cNvSpPr/>
          <p:nvPr/>
        </p:nvSpPr>
        <p:spPr>
          <a:xfrm rot="-1193">
            <a:off x="2690732" y="3775481"/>
            <a:ext cx="864600" cy="236700"/>
          </a:xfrm>
          <a:prstGeom prst="rightArrow">
            <a:avLst>
              <a:gd fmla="val 50000" name="adj1"/>
              <a:gd fmla="val 5000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72"/>
          <p:cNvSpPr/>
          <p:nvPr/>
        </p:nvSpPr>
        <p:spPr>
          <a:xfrm>
            <a:off x="4042588" y="955863"/>
            <a:ext cx="872400" cy="872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 name="Google Shape;672;p72"/>
          <p:cNvGrpSpPr/>
          <p:nvPr/>
        </p:nvGrpSpPr>
        <p:grpSpPr>
          <a:xfrm>
            <a:off x="4214408" y="1099304"/>
            <a:ext cx="561255" cy="559165"/>
            <a:chOff x="4195399" y="1970604"/>
            <a:chExt cx="344878" cy="343573"/>
          </a:xfrm>
        </p:grpSpPr>
        <p:sp>
          <p:nvSpPr>
            <p:cNvPr id="673" name="Google Shape;673;p72"/>
            <p:cNvSpPr/>
            <p:nvPr/>
          </p:nvSpPr>
          <p:spPr>
            <a:xfrm>
              <a:off x="4195399" y="1970604"/>
              <a:ext cx="344878" cy="343573"/>
            </a:xfrm>
            <a:custGeom>
              <a:rect b="b" l="l" r="r" t="t"/>
              <a:pathLst>
                <a:path extrusionOk="0" h="10794" w="10835">
                  <a:moveTo>
                    <a:pt x="4155" y="6287"/>
                  </a:moveTo>
                  <a:cubicBezTo>
                    <a:pt x="4274" y="6418"/>
                    <a:pt x="4417" y="6561"/>
                    <a:pt x="4572" y="6704"/>
                  </a:cubicBezTo>
                  <a:lnTo>
                    <a:pt x="3977" y="7299"/>
                  </a:lnTo>
                  <a:lnTo>
                    <a:pt x="3929" y="7252"/>
                  </a:lnTo>
                  <a:lnTo>
                    <a:pt x="3596" y="6918"/>
                  </a:lnTo>
                  <a:lnTo>
                    <a:pt x="3560" y="6883"/>
                  </a:lnTo>
                  <a:lnTo>
                    <a:pt x="4155" y="6287"/>
                  </a:lnTo>
                  <a:close/>
                  <a:moveTo>
                    <a:pt x="3203" y="7064"/>
                  </a:moveTo>
                  <a:cubicBezTo>
                    <a:pt x="3271" y="7064"/>
                    <a:pt x="3340" y="7091"/>
                    <a:pt x="3393" y="7144"/>
                  </a:cubicBezTo>
                  <a:lnTo>
                    <a:pt x="3715" y="7478"/>
                  </a:lnTo>
                  <a:cubicBezTo>
                    <a:pt x="3810" y="7573"/>
                    <a:pt x="3822" y="7740"/>
                    <a:pt x="3715" y="7847"/>
                  </a:cubicBezTo>
                  <a:lnTo>
                    <a:pt x="3524" y="8037"/>
                  </a:lnTo>
                  <a:lnTo>
                    <a:pt x="2822" y="7335"/>
                  </a:lnTo>
                  <a:lnTo>
                    <a:pt x="3012" y="7144"/>
                  </a:lnTo>
                  <a:cubicBezTo>
                    <a:pt x="3066" y="7091"/>
                    <a:pt x="3134" y="7064"/>
                    <a:pt x="3203" y="7064"/>
                  </a:cubicBezTo>
                  <a:close/>
                  <a:moveTo>
                    <a:pt x="2608" y="7549"/>
                  </a:moveTo>
                  <a:lnTo>
                    <a:pt x="3298" y="8252"/>
                  </a:lnTo>
                  <a:lnTo>
                    <a:pt x="1143" y="10407"/>
                  </a:lnTo>
                  <a:cubicBezTo>
                    <a:pt x="1089" y="10460"/>
                    <a:pt x="1024" y="10487"/>
                    <a:pt x="959" y="10487"/>
                  </a:cubicBezTo>
                  <a:cubicBezTo>
                    <a:pt x="893" y="10487"/>
                    <a:pt x="828" y="10460"/>
                    <a:pt x="774" y="10407"/>
                  </a:cubicBezTo>
                  <a:lnTo>
                    <a:pt x="441" y="10073"/>
                  </a:lnTo>
                  <a:cubicBezTo>
                    <a:pt x="345" y="9978"/>
                    <a:pt x="345" y="9811"/>
                    <a:pt x="441" y="9704"/>
                  </a:cubicBezTo>
                  <a:lnTo>
                    <a:pt x="2608" y="7549"/>
                  </a:lnTo>
                  <a:close/>
                  <a:moveTo>
                    <a:pt x="7037" y="1"/>
                  </a:moveTo>
                  <a:cubicBezTo>
                    <a:pt x="3941" y="1"/>
                    <a:pt x="2155" y="3513"/>
                    <a:pt x="3953" y="6013"/>
                  </a:cubicBezTo>
                  <a:lnTo>
                    <a:pt x="3239" y="6728"/>
                  </a:lnTo>
                  <a:cubicBezTo>
                    <a:pt x="3224" y="6727"/>
                    <a:pt x="3209" y="6726"/>
                    <a:pt x="3194" y="6726"/>
                  </a:cubicBezTo>
                  <a:cubicBezTo>
                    <a:pt x="3036" y="6726"/>
                    <a:pt x="2907" y="6785"/>
                    <a:pt x="2798" y="6894"/>
                  </a:cubicBezTo>
                  <a:lnTo>
                    <a:pt x="226" y="9466"/>
                  </a:lnTo>
                  <a:cubicBezTo>
                    <a:pt x="0" y="9692"/>
                    <a:pt x="0" y="10061"/>
                    <a:pt x="226" y="10288"/>
                  </a:cubicBezTo>
                  <a:lnTo>
                    <a:pt x="548" y="10633"/>
                  </a:lnTo>
                  <a:cubicBezTo>
                    <a:pt x="661" y="10740"/>
                    <a:pt x="810" y="10794"/>
                    <a:pt x="959" y="10794"/>
                  </a:cubicBezTo>
                  <a:cubicBezTo>
                    <a:pt x="1107" y="10794"/>
                    <a:pt x="1256" y="10740"/>
                    <a:pt x="1369" y="10633"/>
                  </a:cubicBezTo>
                  <a:lnTo>
                    <a:pt x="3631" y="8371"/>
                  </a:lnTo>
                  <a:lnTo>
                    <a:pt x="3941" y="8049"/>
                  </a:lnTo>
                  <a:cubicBezTo>
                    <a:pt x="4060" y="7930"/>
                    <a:pt x="4120" y="7775"/>
                    <a:pt x="4108" y="7609"/>
                  </a:cubicBezTo>
                  <a:lnTo>
                    <a:pt x="4822" y="6894"/>
                  </a:lnTo>
                  <a:cubicBezTo>
                    <a:pt x="5358" y="7275"/>
                    <a:pt x="6001" y="7514"/>
                    <a:pt x="6656" y="7597"/>
                  </a:cubicBezTo>
                  <a:lnTo>
                    <a:pt x="6668" y="7597"/>
                  </a:lnTo>
                  <a:cubicBezTo>
                    <a:pt x="6739" y="7597"/>
                    <a:pt x="6810" y="7537"/>
                    <a:pt x="6834" y="7442"/>
                  </a:cubicBezTo>
                  <a:cubicBezTo>
                    <a:pt x="6846" y="7359"/>
                    <a:pt x="6775" y="7275"/>
                    <a:pt x="6691" y="7264"/>
                  </a:cubicBezTo>
                  <a:cubicBezTo>
                    <a:pt x="6013" y="7192"/>
                    <a:pt x="5370" y="6918"/>
                    <a:pt x="4846" y="6502"/>
                  </a:cubicBezTo>
                  <a:cubicBezTo>
                    <a:pt x="2286" y="4442"/>
                    <a:pt x="3798" y="334"/>
                    <a:pt x="7037" y="334"/>
                  </a:cubicBezTo>
                  <a:cubicBezTo>
                    <a:pt x="8870" y="334"/>
                    <a:pt x="10323" y="1715"/>
                    <a:pt x="10501" y="3454"/>
                  </a:cubicBezTo>
                  <a:cubicBezTo>
                    <a:pt x="10522" y="3535"/>
                    <a:pt x="10576" y="3590"/>
                    <a:pt x="10644" y="3590"/>
                  </a:cubicBezTo>
                  <a:cubicBezTo>
                    <a:pt x="10655" y="3590"/>
                    <a:pt x="10668" y="3588"/>
                    <a:pt x="10680" y="3584"/>
                  </a:cubicBezTo>
                  <a:cubicBezTo>
                    <a:pt x="10775" y="3573"/>
                    <a:pt x="10835" y="3501"/>
                    <a:pt x="10823" y="3406"/>
                  </a:cubicBezTo>
                  <a:cubicBezTo>
                    <a:pt x="10620" y="1525"/>
                    <a:pt x="9037" y="1"/>
                    <a:pt x="70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72"/>
            <p:cNvSpPr/>
            <p:nvPr/>
          </p:nvSpPr>
          <p:spPr>
            <a:xfrm>
              <a:off x="4311356" y="1993458"/>
              <a:ext cx="206959" cy="197378"/>
            </a:xfrm>
            <a:custGeom>
              <a:rect b="b" l="l" r="r" t="t"/>
              <a:pathLst>
                <a:path extrusionOk="0" h="6201" w="6502">
                  <a:moveTo>
                    <a:pt x="3394" y="295"/>
                  </a:moveTo>
                  <a:cubicBezTo>
                    <a:pt x="4930" y="295"/>
                    <a:pt x="6180" y="1533"/>
                    <a:pt x="6180" y="3081"/>
                  </a:cubicBezTo>
                  <a:cubicBezTo>
                    <a:pt x="6180" y="4641"/>
                    <a:pt x="4930" y="5879"/>
                    <a:pt x="3394" y="5879"/>
                  </a:cubicBezTo>
                  <a:cubicBezTo>
                    <a:pt x="2679" y="5879"/>
                    <a:pt x="1965" y="5605"/>
                    <a:pt x="1429" y="5057"/>
                  </a:cubicBezTo>
                  <a:cubicBezTo>
                    <a:pt x="346" y="3974"/>
                    <a:pt x="346" y="2200"/>
                    <a:pt x="1429" y="1116"/>
                  </a:cubicBezTo>
                  <a:cubicBezTo>
                    <a:pt x="1977" y="569"/>
                    <a:pt x="2679" y="295"/>
                    <a:pt x="3394" y="295"/>
                  </a:cubicBezTo>
                  <a:close/>
                  <a:moveTo>
                    <a:pt x="3404" y="0"/>
                  </a:moveTo>
                  <a:cubicBezTo>
                    <a:pt x="2608" y="0"/>
                    <a:pt x="1810" y="301"/>
                    <a:pt x="1203" y="902"/>
                  </a:cubicBezTo>
                  <a:cubicBezTo>
                    <a:pt x="0" y="2116"/>
                    <a:pt x="0" y="4093"/>
                    <a:pt x="1203" y="5295"/>
                  </a:cubicBezTo>
                  <a:cubicBezTo>
                    <a:pt x="1822" y="5903"/>
                    <a:pt x="2608" y="6200"/>
                    <a:pt x="3394" y="6200"/>
                  </a:cubicBezTo>
                  <a:cubicBezTo>
                    <a:pt x="5108" y="6188"/>
                    <a:pt x="6501" y="4819"/>
                    <a:pt x="6501" y="3093"/>
                  </a:cubicBezTo>
                  <a:cubicBezTo>
                    <a:pt x="6501" y="2259"/>
                    <a:pt x="6180" y="1485"/>
                    <a:pt x="5596" y="902"/>
                  </a:cubicBezTo>
                  <a:cubicBezTo>
                    <a:pt x="4995" y="301"/>
                    <a:pt x="4200" y="0"/>
                    <a:pt x="3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72"/>
            <p:cNvSpPr/>
            <p:nvPr/>
          </p:nvSpPr>
          <p:spPr>
            <a:xfrm>
              <a:off x="4372374" y="2030476"/>
              <a:ext cx="94026" cy="114493"/>
            </a:xfrm>
            <a:custGeom>
              <a:rect b="b" l="l" r="r" t="t"/>
              <a:pathLst>
                <a:path extrusionOk="0" h="3597" w="2954">
                  <a:moveTo>
                    <a:pt x="1477" y="310"/>
                  </a:moveTo>
                  <a:cubicBezTo>
                    <a:pt x="1834" y="310"/>
                    <a:pt x="2120" y="584"/>
                    <a:pt x="2120" y="953"/>
                  </a:cubicBezTo>
                  <a:cubicBezTo>
                    <a:pt x="2120" y="1311"/>
                    <a:pt x="1834" y="1584"/>
                    <a:pt x="1477" y="1584"/>
                  </a:cubicBezTo>
                  <a:cubicBezTo>
                    <a:pt x="1119" y="1584"/>
                    <a:pt x="834" y="1311"/>
                    <a:pt x="834" y="953"/>
                  </a:cubicBezTo>
                  <a:cubicBezTo>
                    <a:pt x="834" y="596"/>
                    <a:pt x="1119" y="310"/>
                    <a:pt x="1477" y="310"/>
                  </a:cubicBezTo>
                  <a:close/>
                  <a:moveTo>
                    <a:pt x="1905" y="1918"/>
                  </a:moveTo>
                  <a:cubicBezTo>
                    <a:pt x="2298" y="1918"/>
                    <a:pt x="2608" y="2227"/>
                    <a:pt x="2608" y="2620"/>
                  </a:cubicBezTo>
                  <a:lnTo>
                    <a:pt x="2608" y="3287"/>
                  </a:lnTo>
                  <a:lnTo>
                    <a:pt x="2298" y="3287"/>
                  </a:lnTo>
                  <a:lnTo>
                    <a:pt x="2298" y="2585"/>
                  </a:lnTo>
                  <a:cubicBezTo>
                    <a:pt x="2298" y="2501"/>
                    <a:pt x="2227" y="2418"/>
                    <a:pt x="2132" y="2418"/>
                  </a:cubicBezTo>
                  <a:cubicBezTo>
                    <a:pt x="2048" y="2418"/>
                    <a:pt x="1965" y="2501"/>
                    <a:pt x="1965" y="2585"/>
                  </a:cubicBezTo>
                  <a:lnTo>
                    <a:pt x="1965" y="3287"/>
                  </a:lnTo>
                  <a:lnTo>
                    <a:pt x="977" y="3287"/>
                  </a:lnTo>
                  <a:lnTo>
                    <a:pt x="977" y="2585"/>
                  </a:lnTo>
                  <a:cubicBezTo>
                    <a:pt x="977" y="2501"/>
                    <a:pt x="893" y="2418"/>
                    <a:pt x="810" y="2418"/>
                  </a:cubicBezTo>
                  <a:cubicBezTo>
                    <a:pt x="715" y="2418"/>
                    <a:pt x="643" y="2501"/>
                    <a:pt x="643" y="2585"/>
                  </a:cubicBezTo>
                  <a:lnTo>
                    <a:pt x="643" y="3287"/>
                  </a:lnTo>
                  <a:lnTo>
                    <a:pt x="298" y="3287"/>
                  </a:lnTo>
                  <a:lnTo>
                    <a:pt x="298" y="2620"/>
                  </a:lnTo>
                  <a:cubicBezTo>
                    <a:pt x="298" y="2227"/>
                    <a:pt x="619" y="1918"/>
                    <a:pt x="1000" y="1918"/>
                  </a:cubicBezTo>
                  <a:close/>
                  <a:moveTo>
                    <a:pt x="1477" y="1"/>
                  </a:moveTo>
                  <a:cubicBezTo>
                    <a:pt x="941" y="1"/>
                    <a:pt x="512" y="430"/>
                    <a:pt x="512" y="965"/>
                  </a:cubicBezTo>
                  <a:cubicBezTo>
                    <a:pt x="512" y="1227"/>
                    <a:pt x="619" y="1465"/>
                    <a:pt x="798" y="1632"/>
                  </a:cubicBezTo>
                  <a:cubicBezTo>
                    <a:pt x="346" y="1739"/>
                    <a:pt x="0" y="2144"/>
                    <a:pt x="0" y="2632"/>
                  </a:cubicBezTo>
                  <a:lnTo>
                    <a:pt x="0" y="3299"/>
                  </a:lnTo>
                  <a:cubicBezTo>
                    <a:pt x="0" y="3466"/>
                    <a:pt x="143" y="3597"/>
                    <a:pt x="298" y="3597"/>
                  </a:cubicBezTo>
                  <a:lnTo>
                    <a:pt x="2643" y="3597"/>
                  </a:lnTo>
                  <a:cubicBezTo>
                    <a:pt x="2798" y="3597"/>
                    <a:pt x="2941" y="3466"/>
                    <a:pt x="2941" y="3299"/>
                  </a:cubicBezTo>
                  <a:lnTo>
                    <a:pt x="2941" y="2632"/>
                  </a:lnTo>
                  <a:cubicBezTo>
                    <a:pt x="2953" y="2144"/>
                    <a:pt x="2620" y="1739"/>
                    <a:pt x="2167" y="1632"/>
                  </a:cubicBezTo>
                  <a:cubicBezTo>
                    <a:pt x="2322" y="1453"/>
                    <a:pt x="2441" y="1215"/>
                    <a:pt x="2441" y="965"/>
                  </a:cubicBezTo>
                  <a:cubicBezTo>
                    <a:pt x="2441" y="430"/>
                    <a:pt x="2012" y="1"/>
                    <a:pt x="14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72"/>
            <p:cNvSpPr/>
            <p:nvPr/>
          </p:nvSpPr>
          <p:spPr>
            <a:xfrm>
              <a:off x="4426167" y="2098561"/>
              <a:ext cx="114111" cy="113474"/>
            </a:xfrm>
            <a:custGeom>
              <a:rect b="b" l="l" r="r" t="t"/>
              <a:pathLst>
                <a:path extrusionOk="0" h="3565" w="3585">
                  <a:moveTo>
                    <a:pt x="3401" y="1"/>
                  </a:moveTo>
                  <a:cubicBezTo>
                    <a:pt x="3330" y="1"/>
                    <a:pt x="3272" y="73"/>
                    <a:pt x="3251" y="136"/>
                  </a:cubicBezTo>
                  <a:cubicBezTo>
                    <a:pt x="3097" y="1767"/>
                    <a:pt x="1799" y="3077"/>
                    <a:pt x="144" y="3244"/>
                  </a:cubicBezTo>
                  <a:cubicBezTo>
                    <a:pt x="61" y="3255"/>
                    <a:pt x="1" y="3339"/>
                    <a:pt x="13" y="3422"/>
                  </a:cubicBezTo>
                  <a:cubicBezTo>
                    <a:pt x="25" y="3494"/>
                    <a:pt x="84" y="3565"/>
                    <a:pt x="180" y="3565"/>
                  </a:cubicBezTo>
                  <a:lnTo>
                    <a:pt x="191" y="3565"/>
                  </a:lnTo>
                  <a:cubicBezTo>
                    <a:pt x="1966" y="3398"/>
                    <a:pt x="3394" y="1970"/>
                    <a:pt x="3573" y="184"/>
                  </a:cubicBezTo>
                  <a:cubicBezTo>
                    <a:pt x="3585" y="88"/>
                    <a:pt x="3513" y="17"/>
                    <a:pt x="3430" y="5"/>
                  </a:cubicBezTo>
                  <a:cubicBezTo>
                    <a:pt x="3420" y="2"/>
                    <a:pt x="3410" y="1"/>
                    <a:pt x="34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7" name="Google Shape;677;p72"/>
          <p:cNvSpPr txBox="1"/>
          <p:nvPr>
            <p:ph idx="4294967295" type="subTitle"/>
          </p:nvPr>
        </p:nvSpPr>
        <p:spPr>
          <a:xfrm>
            <a:off x="3400709" y="1793325"/>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600">
                <a:highlight>
                  <a:schemeClr val="dk1"/>
                </a:highlight>
              </a:rPr>
              <a:t>Gain knowledge on how CLV will fare over time</a:t>
            </a:r>
            <a:endParaRPr sz="1600">
              <a:highlight>
                <a:schemeClr val="dk1"/>
              </a:highlight>
            </a:endParaRPr>
          </a:p>
        </p:txBody>
      </p:sp>
      <p:sp>
        <p:nvSpPr>
          <p:cNvPr id="678" name="Google Shape;678;p72"/>
          <p:cNvSpPr txBox="1"/>
          <p:nvPr/>
        </p:nvSpPr>
        <p:spPr>
          <a:xfrm>
            <a:off x="5380195" y="6519"/>
            <a:ext cx="3755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Montserrat"/>
                <a:ea typeface="Montserrat"/>
                <a:cs typeface="Montserrat"/>
                <a:sym typeface="Montserrat"/>
              </a:rPr>
              <a:t>Bryan Leow</a:t>
            </a:r>
            <a:endParaRPr>
              <a:solidFill>
                <a:schemeClr val="lt1"/>
              </a:solidFill>
              <a:latin typeface="Montserrat"/>
              <a:ea typeface="Montserrat"/>
              <a:cs typeface="Montserrat"/>
              <a:sym typeface="Montserra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73"/>
          <p:cNvSpPr txBox="1"/>
          <p:nvPr>
            <p:ph type="ctrTitle"/>
          </p:nvPr>
        </p:nvSpPr>
        <p:spPr>
          <a:xfrm>
            <a:off x="1273500" y="1094900"/>
            <a:ext cx="6597000" cy="83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Time Series</a:t>
            </a:r>
            <a:endParaRPr/>
          </a:p>
        </p:txBody>
      </p:sp>
      <p:sp>
        <p:nvSpPr>
          <p:cNvPr id="684" name="Google Shape;684;p73"/>
          <p:cNvSpPr txBox="1"/>
          <p:nvPr>
            <p:ph type="ctrTitle"/>
          </p:nvPr>
        </p:nvSpPr>
        <p:spPr>
          <a:xfrm>
            <a:off x="1273500" y="1780700"/>
            <a:ext cx="6597000" cy="83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Random Forest</a:t>
            </a:r>
            <a:endParaRPr/>
          </a:p>
          <a:p>
            <a:pPr indent="0" lvl="0" marL="0" rtl="0" algn="ctr">
              <a:spcBef>
                <a:spcPts val="0"/>
              </a:spcBef>
              <a:spcAft>
                <a:spcPts val="0"/>
              </a:spcAft>
              <a:buNone/>
            </a:pPr>
            <a:r>
              <a:rPr lang="en"/>
              <a:t>Logistic Regression</a:t>
            </a:r>
            <a:endParaRPr/>
          </a:p>
          <a:p>
            <a:pPr indent="0" lvl="0" marL="0" rtl="0" algn="ctr">
              <a:spcBef>
                <a:spcPts val="0"/>
              </a:spcBef>
              <a:spcAft>
                <a:spcPts val="0"/>
              </a:spcAft>
              <a:buNone/>
            </a:pPr>
            <a:r>
              <a:rPr lang="en"/>
              <a:t>MARS</a:t>
            </a:r>
            <a:endParaRPr/>
          </a:p>
        </p:txBody>
      </p:sp>
      <p:sp>
        <p:nvSpPr>
          <p:cNvPr id="685" name="Google Shape;685;p73"/>
          <p:cNvSpPr txBox="1"/>
          <p:nvPr/>
        </p:nvSpPr>
        <p:spPr>
          <a:xfrm>
            <a:off x="5380195" y="6519"/>
            <a:ext cx="3755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Montserrat"/>
                <a:ea typeface="Montserrat"/>
                <a:cs typeface="Montserrat"/>
                <a:sym typeface="Montserrat"/>
              </a:rPr>
              <a:t>Bryan Leow</a:t>
            </a:r>
            <a:endParaRPr>
              <a:solidFill>
                <a:schemeClr val="lt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3"/>
                                        </p:tgtEl>
                                        <p:attrNameLst>
                                          <p:attrName>style.visibility</p:attrName>
                                        </p:attrNameLst>
                                      </p:cBhvr>
                                      <p:to>
                                        <p:strVal val="visible"/>
                                      </p:to>
                                    </p:set>
                                    <p:animEffect filter="fade" transition="in">
                                      <p:cBhvr>
                                        <p:cTn dur="1000"/>
                                        <p:tgtEl>
                                          <p:spTgt spid="6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4"/>
                                        </p:tgtEl>
                                        <p:attrNameLst>
                                          <p:attrName>style.visibility</p:attrName>
                                        </p:attrNameLst>
                                      </p:cBhvr>
                                      <p:to>
                                        <p:strVal val="visible"/>
                                      </p:to>
                                    </p:set>
                                    <p:animEffect filter="fade" transition="in">
                                      <p:cBhvr>
                                        <p:cTn dur="1000"/>
                                        <p:tgtEl>
                                          <p:spTgt spid="6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74"/>
          <p:cNvSpPr txBox="1"/>
          <p:nvPr>
            <p:ph idx="1" type="body"/>
          </p:nvPr>
        </p:nvSpPr>
        <p:spPr>
          <a:xfrm>
            <a:off x="557500" y="886500"/>
            <a:ext cx="8194800" cy="18951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sz="1800"/>
              <a:t>Successive d</a:t>
            </a:r>
            <a:r>
              <a:rPr lang="en" sz="1800"/>
              <a:t>ata points over time</a:t>
            </a:r>
            <a:endParaRPr sz="1800"/>
          </a:p>
          <a:p>
            <a:pPr indent="-342900" lvl="0" marL="457200" rtl="0" algn="l">
              <a:lnSpc>
                <a:spcPct val="150000"/>
              </a:lnSpc>
              <a:spcBef>
                <a:spcPts val="0"/>
              </a:spcBef>
              <a:spcAft>
                <a:spcPts val="0"/>
              </a:spcAft>
              <a:buClr>
                <a:schemeClr val="dk1"/>
              </a:buClr>
              <a:buSzPts val="1800"/>
              <a:buChar char="●"/>
            </a:pPr>
            <a:r>
              <a:t/>
            </a:r>
            <a:endParaRPr sz="1800"/>
          </a:p>
          <a:p>
            <a:pPr indent="-342900" lvl="0" marL="457200" rtl="0" algn="l">
              <a:lnSpc>
                <a:spcPct val="150000"/>
              </a:lnSpc>
              <a:spcBef>
                <a:spcPts val="0"/>
              </a:spcBef>
              <a:spcAft>
                <a:spcPts val="0"/>
              </a:spcAft>
              <a:buSzPts val="1800"/>
              <a:buChar char="●"/>
            </a:pPr>
            <a:r>
              <a:rPr lang="en" sz="1800"/>
              <a:t>Time series can have trends: average value changes over time</a:t>
            </a:r>
            <a:endParaRPr sz="1800"/>
          </a:p>
          <a:p>
            <a:pPr indent="-342900" lvl="0" marL="457200" rtl="0" algn="l">
              <a:lnSpc>
                <a:spcPct val="150000"/>
              </a:lnSpc>
              <a:spcBef>
                <a:spcPts val="0"/>
              </a:spcBef>
              <a:spcAft>
                <a:spcPts val="0"/>
              </a:spcAft>
              <a:buSzPts val="1800"/>
              <a:buChar char="●"/>
            </a:pPr>
            <a:r>
              <a:rPr lang="en" sz="1800"/>
              <a:t>Time series can have seasonality: a pattern repeats in the data</a:t>
            </a:r>
            <a:endParaRPr sz="1800"/>
          </a:p>
          <a:p>
            <a:pPr indent="0" lvl="0" marL="0" rtl="0" algn="l">
              <a:lnSpc>
                <a:spcPct val="150000"/>
              </a:lnSpc>
              <a:spcBef>
                <a:spcPts val="1600"/>
              </a:spcBef>
              <a:spcAft>
                <a:spcPts val="1600"/>
              </a:spcAft>
              <a:buNone/>
            </a:pPr>
            <a:r>
              <a:t/>
            </a:r>
            <a:endParaRPr sz="1800"/>
          </a:p>
        </p:txBody>
      </p:sp>
      <p:sp>
        <p:nvSpPr>
          <p:cNvPr id="691" name="Google Shape;691;p74"/>
          <p:cNvSpPr txBox="1"/>
          <p:nvPr/>
        </p:nvSpPr>
        <p:spPr>
          <a:xfrm>
            <a:off x="0" y="0"/>
            <a:ext cx="7706400" cy="644700"/>
          </a:xfrm>
          <a:prstGeom prst="rect">
            <a:avLst/>
          </a:prstGeom>
          <a:noFill/>
          <a:ln>
            <a:noFill/>
          </a:ln>
          <a:effectLst>
            <a:outerShdw blurRad="57150" rotWithShape="0" algn="bl" dir="5400000" dist="19050">
              <a:srgbClr val="76A5AF">
                <a:alpha val="8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rgbClr val="FFFFFF"/>
                </a:solidFill>
                <a:latin typeface="Montserrat ExtraBold"/>
                <a:ea typeface="Montserrat ExtraBold"/>
                <a:cs typeface="Montserrat ExtraBold"/>
                <a:sym typeface="Montserrat ExtraBold"/>
              </a:rPr>
              <a:t>What is </a:t>
            </a:r>
            <a:r>
              <a:rPr b="1" lang="en" sz="3600">
                <a:solidFill>
                  <a:srgbClr val="FFFFFF"/>
                </a:solidFill>
                <a:latin typeface="Montserrat ExtraBold"/>
                <a:ea typeface="Montserrat ExtraBold"/>
                <a:cs typeface="Montserrat ExtraBold"/>
                <a:sym typeface="Montserrat ExtraBold"/>
              </a:rPr>
              <a:t>Time Series?</a:t>
            </a:r>
            <a:endParaRPr b="1" sz="3600">
              <a:solidFill>
                <a:srgbClr val="FFFFFF"/>
              </a:solidFill>
              <a:latin typeface="Montserrat ExtraBold"/>
              <a:ea typeface="Montserrat ExtraBold"/>
              <a:cs typeface="Montserrat ExtraBold"/>
              <a:sym typeface="Montserrat ExtraBold"/>
            </a:endParaRPr>
          </a:p>
        </p:txBody>
      </p:sp>
      <p:grpSp>
        <p:nvGrpSpPr>
          <p:cNvPr id="692" name="Google Shape;692;p74"/>
          <p:cNvGrpSpPr/>
          <p:nvPr/>
        </p:nvGrpSpPr>
        <p:grpSpPr>
          <a:xfrm>
            <a:off x="1103025" y="2660875"/>
            <a:ext cx="7109700" cy="1990200"/>
            <a:chOff x="1103025" y="2660875"/>
            <a:chExt cx="7109700" cy="1990200"/>
          </a:xfrm>
        </p:grpSpPr>
        <p:cxnSp>
          <p:nvCxnSpPr>
            <p:cNvPr id="693" name="Google Shape;693;p74"/>
            <p:cNvCxnSpPr/>
            <p:nvPr/>
          </p:nvCxnSpPr>
          <p:spPr>
            <a:xfrm rot="10800000">
              <a:off x="1103025" y="2660875"/>
              <a:ext cx="0" cy="1990200"/>
            </a:xfrm>
            <a:prstGeom prst="straightConnector1">
              <a:avLst/>
            </a:prstGeom>
            <a:noFill/>
            <a:ln cap="flat" cmpd="sng" w="9525">
              <a:solidFill>
                <a:schemeClr val="dk2"/>
              </a:solidFill>
              <a:prstDash val="solid"/>
              <a:round/>
              <a:headEnd len="med" w="med" type="none"/>
              <a:tailEnd len="med" w="med" type="triangle"/>
            </a:ln>
          </p:spPr>
        </p:cxnSp>
        <p:cxnSp>
          <p:nvCxnSpPr>
            <p:cNvPr id="694" name="Google Shape;694;p74"/>
            <p:cNvCxnSpPr/>
            <p:nvPr/>
          </p:nvCxnSpPr>
          <p:spPr>
            <a:xfrm>
              <a:off x="1103025" y="4651075"/>
              <a:ext cx="7109700" cy="0"/>
            </a:xfrm>
            <a:prstGeom prst="straightConnector1">
              <a:avLst/>
            </a:prstGeom>
            <a:noFill/>
            <a:ln cap="flat" cmpd="sng" w="9525">
              <a:solidFill>
                <a:schemeClr val="dk2"/>
              </a:solidFill>
              <a:prstDash val="solid"/>
              <a:round/>
              <a:headEnd len="med" w="med" type="none"/>
              <a:tailEnd len="med" w="med" type="triangle"/>
            </a:ln>
          </p:spPr>
        </p:cxnSp>
      </p:grpSp>
      <p:sp>
        <p:nvSpPr>
          <p:cNvPr id="695" name="Google Shape;695;p74"/>
          <p:cNvSpPr txBox="1"/>
          <p:nvPr/>
        </p:nvSpPr>
        <p:spPr>
          <a:xfrm>
            <a:off x="709900" y="4651075"/>
            <a:ext cx="7854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600"/>
              </a:spcAft>
              <a:buNone/>
            </a:pPr>
            <a:r>
              <a:rPr lang="en" sz="1800">
                <a:solidFill>
                  <a:schemeClr val="dk2"/>
                </a:solidFill>
                <a:latin typeface="Montserrat"/>
                <a:ea typeface="Montserrat"/>
                <a:cs typeface="Montserrat"/>
                <a:sym typeface="Montserrat"/>
              </a:rPr>
              <a:t>2016</a:t>
            </a:r>
            <a:endParaRPr>
              <a:solidFill>
                <a:schemeClr val="dk2"/>
              </a:solidFill>
            </a:endParaRPr>
          </a:p>
        </p:txBody>
      </p:sp>
      <p:sp>
        <p:nvSpPr>
          <p:cNvPr id="696" name="Google Shape;696;p74"/>
          <p:cNvSpPr txBox="1"/>
          <p:nvPr/>
        </p:nvSpPr>
        <p:spPr>
          <a:xfrm>
            <a:off x="3986500" y="4651075"/>
            <a:ext cx="7854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600"/>
              </a:spcAft>
              <a:buNone/>
            </a:pPr>
            <a:r>
              <a:rPr lang="en" sz="1800">
                <a:solidFill>
                  <a:schemeClr val="dk2"/>
                </a:solidFill>
                <a:latin typeface="Montserrat"/>
                <a:ea typeface="Montserrat"/>
                <a:cs typeface="Montserrat"/>
                <a:sym typeface="Montserrat"/>
              </a:rPr>
              <a:t>2017</a:t>
            </a:r>
            <a:endParaRPr>
              <a:solidFill>
                <a:schemeClr val="dk2"/>
              </a:solidFill>
            </a:endParaRPr>
          </a:p>
        </p:txBody>
      </p:sp>
      <p:sp>
        <p:nvSpPr>
          <p:cNvPr id="697" name="Google Shape;697;p74"/>
          <p:cNvSpPr txBox="1"/>
          <p:nvPr/>
        </p:nvSpPr>
        <p:spPr>
          <a:xfrm>
            <a:off x="7567900" y="4651075"/>
            <a:ext cx="7854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600"/>
              </a:spcAft>
              <a:buNone/>
            </a:pPr>
            <a:r>
              <a:rPr lang="en" sz="1800">
                <a:solidFill>
                  <a:schemeClr val="dk2"/>
                </a:solidFill>
                <a:latin typeface="Montserrat"/>
                <a:ea typeface="Montserrat"/>
                <a:cs typeface="Montserrat"/>
                <a:sym typeface="Montserrat"/>
              </a:rPr>
              <a:t>2018</a:t>
            </a:r>
            <a:endParaRPr>
              <a:solidFill>
                <a:schemeClr val="dk2"/>
              </a:solidFill>
            </a:endParaRPr>
          </a:p>
        </p:txBody>
      </p:sp>
      <p:cxnSp>
        <p:nvCxnSpPr>
          <p:cNvPr id="698" name="Google Shape;698;p74"/>
          <p:cNvCxnSpPr/>
          <p:nvPr/>
        </p:nvCxnSpPr>
        <p:spPr>
          <a:xfrm>
            <a:off x="2589825" y="3261050"/>
            <a:ext cx="1678500" cy="1127100"/>
          </a:xfrm>
          <a:prstGeom prst="straightConnector1">
            <a:avLst/>
          </a:prstGeom>
          <a:noFill/>
          <a:ln cap="flat" cmpd="sng" w="9525">
            <a:solidFill>
              <a:schemeClr val="dk2"/>
            </a:solidFill>
            <a:prstDash val="solid"/>
            <a:round/>
            <a:headEnd len="med" w="med" type="none"/>
            <a:tailEnd len="med" w="med" type="none"/>
          </a:ln>
        </p:spPr>
      </p:cxnSp>
      <p:cxnSp>
        <p:nvCxnSpPr>
          <p:cNvPr id="699" name="Google Shape;699;p74"/>
          <p:cNvCxnSpPr/>
          <p:nvPr/>
        </p:nvCxnSpPr>
        <p:spPr>
          <a:xfrm flipH="1">
            <a:off x="4268525" y="2901450"/>
            <a:ext cx="2109900" cy="1486800"/>
          </a:xfrm>
          <a:prstGeom prst="straightConnector1">
            <a:avLst/>
          </a:prstGeom>
          <a:noFill/>
          <a:ln cap="flat" cmpd="sng" w="9525">
            <a:solidFill>
              <a:schemeClr val="dk2"/>
            </a:solidFill>
            <a:prstDash val="solid"/>
            <a:round/>
            <a:headEnd len="med" w="med" type="none"/>
            <a:tailEnd len="med" w="med" type="none"/>
          </a:ln>
        </p:spPr>
      </p:cxnSp>
      <p:cxnSp>
        <p:nvCxnSpPr>
          <p:cNvPr id="700" name="Google Shape;700;p74"/>
          <p:cNvCxnSpPr/>
          <p:nvPr/>
        </p:nvCxnSpPr>
        <p:spPr>
          <a:xfrm>
            <a:off x="6378625" y="2901450"/>
            <a:ext cx="1678500" cy="1127100"/>
          </a:xfrm>
          <a:prstGeom prst="straightConnector1">
            <a:avLst/>
          </a:prstGeom>
          <a:noFill/>
          <a:ln cap="flat" cmpd="sng" w="9525">
            <a:solidFill>
              <a:schemeClr val="dk2"/>
            </a:solidFill>
            <a:prstDash val="solid"/>
            <a:round/>
            <a:headEnd len="med" w="med" type="none"/>
            <a:tailEnd len="med" w="med" type="none"/>
          </a:ln>
        </p:spPr>
      </p:cxnSp>
      <p:cxnSp>
        <p:nvCxnSpPr>
          <p:cNvPr id="701" name="Google Shape;701;p74"/>
          <p:cNvCxnSpPr/>
          <p:nvPr/>
        </p:nvCxnSpPr>
        <p:spPr>
          <a:xfrm flipH="1" rot="10800000">
            <a:off x="1091050" y="3261000"/>
            <a:ext cx="1498800" cy="1199100"/>
          </a:xfrm>
          <a:prstGeom prst="straightConnector1">
            <a:avLst/>
          </a:prstGeom>
          <a:noFill/>
          <a:ln cap="flat" cmpd="sng" w="9525">
            <a:solidFill>
              <a:schemeClr val="dk2"/>
            </a:solidFill>
            <a:prstDash val="solid"/>
            <a:round/>
            <a:headEnd len="med" w="med" type="none"/>
            <a:tailEnd len="med" w="med" type="none"/>
          </a:ln>
        </p:spPr>
      </p:cxnSp>
      <p:sp>
        <p:nvSpPr>
          <p:cNvPr id="702" name="Google Shape;702;p74"/>
          <p:cNvSpPr txBox="1"/>
          <p:nvPr/>
        </p:nvSpPr>
        <p:spPr>
          <a:xfrm>
            <a:off x="5380195" y="6519"/>
            <a:ext cx="3755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Montserrat"/>
                <a:ea typeface="Montserrat"/>
                <a:cs typeface="Montserrat"/>
                <a:sym typeface="Montserrat"/>
              </a:rPr>
              <a:t>Bryan Leow</a:t>
            </a:r>
            <a:endParaRPr>
              <a:solidFill>
                <a:schemeClr val="lt1"/>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9"/>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MARKETPLACE VS DTC</a:t>
            </a:r>
            <a:endParaRPr/>
          </a:p>
        </p:txBody>
      </p:sp>
      <p:cxnSp>
        <p:nvCxnSpPr>
          <p:cNvPr id="198" name="Google Shape;198;p39"/>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199" name="Google Shape;199;p39"/>
          <p:cNvSpPr txBox="1"/>
          <p:nvPr>
            <p:ph type="title"/>
          </p:nvPr>
        </p:nvSpPr>
        <p:spPr>
          <a:xfrm>
            <a:off x="1355887" y="1743100"/>
            <a:ext cx="29175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MARKETPLACE</a:t>
            </a:r>
            <a:endParaRPr sz="2400"/>
          </a:p>
        </p:txBody>
      </p:sp>
      <p:sp>
        <p:nvSpPr>
          <p:cNvPr id="200" name="Google Shape;200;p39"/>
          <p:cNvSpPr txBox="1"/>
          <p:nvPr>
            <p:ph idx="1" type="subTitle"/>
          </p:nvPr>
        </p:nvSpPr>
        <p:spPr>
          <a:xfrm>
            <a:off x="1355887" y="2428000"/>
            <a:ext cx="29175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Platform which offers products and services sold by different brands.</a:t>
            </a:r>
            <a:endParaRPr sz="2000"/>
          </a:p>
        </p:txBody>
      </p:sp>
      <p:sp>
        <p:nvSpPr>
          <p:cNvPr id="201" name="Google Shape;201;p39"/>
          <p:cNvSpPr txBox="1"/>
          <p:nvPr>
            <p:ph idx="2" type="title"/>
          </p:nvPr>
        </p:nvSpPr>
        <p:spPr>
          <a:xfrm>
            <a:off x="4870607" y="1743100"/>
            <a:ext cx="29175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DTC</a:t>
            </a:r>
            <a:endParaRPr sz="2400"/>
          </a:p>
        </p:txBody>
      </p:sp>
      <p:sp>
        <p:nvSpPr>
          <p:cNvPr id="202" name="Google Shape;202;p39"/>
          <p:cNvSpPr txBox="1"/>
          <p:nvPr>
            <p:ph idx="3" type="subTitle"/>
          </p:nvPr>
        </p:nvSpPr>
        <p:spPr>
          <a:xfrm>
            <a:off x="4870607" y="2428000"/>
            <a:ext cx="29175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Model where merchants sell their products or services directly to their customers</a:t>
            </a:r>
            <a:endParaRPr sz="2000"/>
          </a:p>
        </p:txBody>
      </p:sp>
      <p:cxnSp>
        <p:nvCxnSpPr>
          <p:cNvPr id="203" name="Google Shape;203;p39"/>
          <p:cNvCxnSpPr/>
          <p:nvPr/>
        </p:nvCxnSpPr>
        <p:spPr>
          <a:xfrm>
            <a:off x="2678713" y="2291498"/>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204" name="Google Shape;204;p39"/>
          <p:cNvCxnSpPr/>
          <p:nvPr/>
        </p:nvCxnSpPr>
        <p:spPr>
          <a:xfrm>
            <a:off x="6193438" y="2291498"/>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05" name="Google Shape;205;p39"/>
          <p:cNvSpPr txBox="1"/>
          <p:nvPr/>
        </p:nvSpPr>
        <p:spPr>
          <a:xfrm>
            <a:off x="5380195" y="6519"/>
            <a:ext cx="3755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Montserrat"/>
                <a:ea typeface="Montserrat"/>
                <a:cs typeface="Montserrat"/>
                <a:sym typeface="Montserrat"/>
              </a:rPr>
              <a:t>Deionna Chee</a:t>
            </a:r>
            <a:endParaRPr>
              <a:solidFill>
                <a:schemeClr val="lt1"/>
              </a:solidFill>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75"/>
          <p:cNvSpPr txBox="1"/>
          <p:nvPr>
            <p:ph idx="1" type="body"/>
          </p:nvPr>
        </p:nvSpPr>
        <p:spPr>
          <a:xfrm>
            <a:off x="557500" y="886500"/>
            <a:ext cx="8194800" cy="18951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sz="1800"/>
              <a:t>Successive data points over time</a:t>
            </a:r>
            <a:endParaRPr sz="1800"/>
          </a:p>
          <a:p>
            <a:pPr indent="-342900" lvl="0" marL="457200" rtl="0" algn="l">
              <a:lnSpc>
                <a:spcPct val="150000"/>
              </a:lnSpc>
              <a:spcBef>
                <a:spcPts val="0"/>
              </a:spcBef>
              <a:spcAft>
                <a:spcPts val="0"/>
              </a:spcAft>
              <a:buClr>
                <a:schemeClr val="dk1"/>
              </a:buClr>
              <a:buSzPts val="1800"/>
              <a:buChar char="●"/>
            </a:pPr>
            <a:r>
              <a:t/>
            </a:r>
            <a:endParaRPr sz="1800"/>
          </a:p>
          <a:p>
            <a:pPr indent="-342900" lvl="0" marL="457200" rtl="0" algn="l">
              <a:lnSpc>
                <a:spcPct val="150000"/>
              </a:lnSpc>
              <a:spcBef>
                <a:spcPts val="0"/>
              </a:spcBef>
              <a:spcAft>
                <a:spcPts val="0"/>
              </a:spcAft>
              <a:buSzPts val="1800"/>
              <a:buChar char="●"/>
            </a:pPr>
            <a:r>
              <a:rPr lang="en" sz="1800"/>
              <a:t>Time series can have </a:t>
            </a:r>
            <a:r>
              <a:rPr lang="en" sz="1800">
                <a:solidFill>
                  <a:schemeClr val="accent4"/>
                </a:solidFill>
              </a:rPr>
              <a:t>trends</a:t>
            </a:r>
            <a:r>
              <a:rPr lang="en" sz="1800"/>
              <a:t>: average value changes over time</a:t>
            </a:r>
            <a:endParaRPr sz="1800"/>
          </a:p>
          <a:p>
            <a:pPr indent="-342900" lvl="0" marL="457200" rtl="0" algn="l">
              <a:lnSpc>
                <a:spcPct val="150000"/>
              </a:lnSpc>
              <a:spcBef>
                <a:spcPts val="0"/>
              </a:spcBef>
              <a:spcAft>
                <a:spcPts val="0"/>
              </a:spcAft>
              <a:buSzPts val="1800"/>
              <a:buChar char="●"/>
            </a:pPr>
            <a:r>
              <a:rPr lang="en" sz="1800"/>
              <a:t>Time series can have seasonality: a pattern repeats in the data</a:t>
            </a:r>
            <a:endParaRPr sz="1800"/>
          </a:p>
          <a:p>
            <a:pPr indent="0" lvl="0" marL="0" rtl="0" algn="l">
              <a:lnSpc>
                <a:spcPct val="150000"/>
              </a:lnSpc>
              <a:spcBef>
                <a:spcPts val="1600"/>
              </a:spcBef>
              <a:spcAft>
                <a:spcPts val="1600"/>
              </a:spcAft>
              <a:buNone/>
            </a:pPr>
            <a:r>
              <a:t/>
            </a:r>
            <a:endParaRPr sz="1800"/>
          </a:p>
        </p:txBody>
      </p:sp>
      <p:sp>
        <p:nvSpPr>
          <p:cNvPr id="708" name="Google Shape;708;p75"/>
          <p:cNvSpPr txBox="1"/>
          <p:nvPr/>
        </p:nvSpPr>
        <p:spPr>
          <a:xfrm>
            <a:off x="0" y="0"/>
            <a:ext cx="7706400" cy="644700"/>
          </a:xfrm>
          <a:prstGeom prst="rect">
            <a:avLst/>
          </a:prstGeom>
          <a:noFill/>
          <a:ln>
            <a:noFill/>
          </a:ln>
          <a:effectLst>
            <a:outerShdw blurRad="57150" rotWithShape="0" algn="bl" dir="5400000" dist="19050">
              <a:srgbClr val="76A5AF">
                <a:alpha val="8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rgbClr val="FFFFFF"/>
                </a:solidFill>
                <a:latin typeface="Montserrat ExtraBold"/>
                <a:ea typeface="Montserrat ExtraBold"/>
                <a:cs typeface="Montserrat ExtraBold"/>
                <a:sym typeface="Montserrat ExtraBold"/>
              </a:rPr>
              <a:t>What is Time Series?</a:t>
            </a:r>
            <a:endParaRPr b="1" sz="3600">
              <a:solidFill>
                <a:srgbClr val="FFFFFF"/>
              </a:solidFill>
              <a:latin typeface="Montserrat ExtraBold"/>
              <a:ea typeface="Montserrat ExtraBold"/>
              <a:cs typeface="Montserrat ExtraBold"/>
              <a:sym typeface="Montserrat ExtraBold"/>
            </a:endParaRPr>
          </a:p>
        </p:txBody>
      </p:sp>
      <p:grpSp>
        <p:nvGrpSpPr>
          <p:cNvPr id="709" name="Google Shape;709;p75"/>
          <p:cNvGrpSpPr/>
          <p:nvPr/>
        </p:nvGrpSpPr>
        <p:grpSpPr>
          <a:xfrm>
            <a:off x="1103025" y="2660875"/>
            <a:ext cx="7109700" cy="1990200"/>
            <a:chOff x="1103025" y="2660875"/>
            <a:chExt cx="7109700" cy="1990200"/>
          </a:xfrm>
        </p:grpSpPr>
        <p:cxnSp>
          <p:nvCxnSpPr>
            <p:cNvPr id="710" name="Google Shape;710;p75"/>
            <p:cNvCxnSpPr/>
            <p:nvPr/>
          </p:nvCxnSpPr>
          <p:spPr>
            <a:xfrm rot="10800000">
              <a:off x="1103025" y="2660875"/>
              <a:ext cx="0" cy="1990200"/>
            </a:xfrm>
            <a:prstGeom prst="straightConnector1">
              <a:avLst/>
            </a:prstGeom>
            <a:noFill/>
            <a:ln cap="flat" cmpd="sng" w="9525">
              <a:solidFill>
                <a:schemeClr val="dk2"/>
              </a:solidFill>
              <a:prstDash val="solid"/>
              <a:round/>
              <a:headEnd len="med" w="med" type="none"/>
              <a:tailEnd len="med" w="med" type="triangle"/>
            </a:ln>
          </p:spPr>
        </p:cxnSp>
        <p:cxnSp>
          <p:nvCxnSpPr>
            <p:cNvPr id="711" name="Google Shape;711;p75"/>
            <p:cNvCxnSpPr/>
            <p:nvPr/>
          </p:nvCxnSpPr>
          <p:spPr>
            <a:xfrm>
              <a:off x="1103025" y="4651075"/>
              <a:ext cx="7109700" cy="0"/>
            </a:xfrm>
            <a:prstGeom prst="straightConnector1">
              <a:avLst/>
            </a:prstGeom>
            <a:noFill/>
            <a:ln cap="flat" cmpd="sng" w="9525">
              <a:solidFill>
                <a:schemeClr val="dk2"/>
              </a:solidFill>
              <a:prstDash val="solid"/>
              <a:round/>
              <a:headEnd len="med" w="med" type="none"/>
              <a:tailEnd len="med" w="med" type="triangle"/>
            </a:ln>
          </p:spPr>
        </p:cxnSp>
      </p:grpSp>
      <p:sp>
        <p:nvSpPr>
          <p:cNvPr id="712" name="Google Shape;712;p75"/>
          <p:cNvSpPr txBox="1"/>
          <p:nvPr/>
        </p:nvSpPr>
        <p:spPr>
          <a:xfrm>
            <a:off x="709900" y="4651075"/>
            <a:ext cx="7854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600"/>
              </a:spcAft>
              <a:buNone/>
            </a:pPr>
            <a:r>
              <a:rPr lang="en" sz="1800">
                <a:solidFill>
                  <a:schemeClr val="dk2"/>
                </a:solidFill>
                <a:latin typeface="Montserrat"/>
                <a:ea typeface="Montserrat"/>
                <a:cs typeface="Montserrat"/>
                <a:sym typeface="Montserrat"/>
              </a:rPr>
              <a:t>2016</a:t>
            </a:r>
            <a:endParaRPr>
              <a:solidFill>
                <a:schemeClr val="dk2"/>
              </a:solidFill>
            </a:endParaRPr>
          </a:p>
        </p:txBody>
      </p:sp>
      <p:sp>
        <p:nvSpPr>
          <p:cNvPr id="713" name="Google Shape;713;p75"/>
          <p:cNvSpPr txBox="1"/>
          <p:nvPr/>
        </p:nvSpPr>
        <p:spPr>
          <a:xfrm>
            <a:off x="3986500" y="4651075"/>
            <a:ext cx="7854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600"/>
              </a:spcAft>
              <a:buNone/>
            </a:pPr>
            <a:r>
              <a:rPr lang="en" sz="1800">
                <a:solidFill>
                  <a:schemeClr val="dk2"/>
                </a:solidFill>
                <a:latin typeface="Montserrat"/>
                <a:ea typeface="Montserrat"/>
                <a:cs typeface="Montserrat"/>
                <a:sym typeface="Montserrat"/>
              </a:rPr>
              <a:t>2017</a:t>
            </a:r>
            <a:endParaRPr>
              <a:solidFill>
                <a:schemeClr val="dk2"/>
              </a:solidFill>
            </a:endParaRPr>
          </a:p>
        </p:txBody>
      </p:sp>
      <p:sp>
        <p:nvSpPr>
          <p:cNvPr id="714" name="Google Shape;714;p75"/>
          <p:cNvSpPr txBox="1"/>
          <p:nvPr/>
        </p:nvSpPr>
        <p:spPr>
          <a:xfrm>
            <a:off x="7567900" y="4651075"/>
            <a:ext cx="7854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600"/>
              </a:spcAft>
              <a:buNone/>
            </a:pPr>
            <a:r>
              <a:rPr lang="en" sz="1800">
                <a:solidFill>
                  <a:schemeClr val="dk2"/>
                </a:solidFill>
                <a:latin typeface="Montserrat"/>
                <a:ea typeface="Montserrat"/>
                <a:cs typeface="Montserrat"/>
                <a:sym typeface="Montserrat"/>
              </a:rPr>
              <a:t>2018</a:t>
            </a:r>
            <a:endParaRPr>
              <a:solidFill>
                <a:schemeClr val="dk2"/>
              </a:solidFill>
            </a:endParaRPr>
          </a:p>
        </p:txBody>
      </p:sp>
      <p:cxnSp>
        <p:nvCxnSpPr>
          <p:cNvPr id="715" name="Google Shape;715;p75"/>
          <p:cNvCxnSpPr/>
          <p:nvPr/>
        </p:nvCxnSpPr>
        <p:spPr>
          <a:xfrm>
            <a:off x="2589825" y="3261050"/>
            <a:ext cx="1678500" cy="1127100"/>
          </a:xfrm>
          <a:prstGeom prst="straightConnector1">
            <a:avLst/>
          </a:prstGeom>
          <a:noFill/>
          <a:ln cap="flat" cmpd="sng" w="9525">
            <a:solidFill>
              <a:schemeClr val="dk2"/>
            </a:solidFill>
            <a:prstDash val="solid"/>
            <a:round/>
            <a:headEnd len="med" w="med" type="none"/>
            <a:tailEnd len="med" w="med" type="none"/>
          </a:ln>
        </p:spPr>
      </p:cxnSp>
      <p:cxnSp>
        <p:nvCxnSpPr>
          <p:cNvPr id="716" name="Google Shape;716;p75"/>
          <p:cNvCxnSpPr/>
          <p:nvPr/>
        </p:nvCxnSpPr>
        <p:spPr>
          <a:xfrm flipH="1">
            <a:off x="4268525" y="2901450"/>
            <a:ext cx="2109900" cy="1486800"/>
          </a:xfrm>
          <a:prstGeom prst="straightConnector1">
            <a:avLst/>
          </a:prstGeom>
          <a:noFill/>
          <a:ln cap="flat" cmpd="sng" w="9525">
            <a:solidFill>
              <a:schemeClr val="dk2"/>
            </a:solidFill>
            <a:prstDash val="solid"/>
            <a:round/>
            <a:headEnd len="med" w="med" type="none"/>
            <a:tailEnd len="med" w="med" type="none"/>
          </a:ln>
        </p:spPr>
      </p:cxnSp>
      <p:cxnSp>
        <p:nvCxnSpPr>
          <p:cNvPr id="717" name="Google Shape;717;p75"/>
          <p:cNvCxnSpPr/>
          <p:nvPr/>
        </p:nvCxnSpPr>
        <p:spPr>
          <a:xfrm>
            <a:off x="6378625" y="2901450"/>
            <a:ext cx="1678500" cy="1127100"/>
          </a:xfrm>
          <a:prstGeom prst="straightConnector1">
            <a:avLst/>
          </a:prstGeom>
          <a:noFill/>
          <a:ln cap="flat" cmpd="sng" w="9525">
            <a:solidFill>
              <a:schemeClr val="dk2"/>
            </a:solidFill>
            <a:prstDash val="solid"/>
            <a:round/>
            <a:headEnd len="med" w="med" type="none"/>
            <a:tailEnd len="med" w="med" type="none"/>
          </a:ln>
        </p:spPr>
      </p:cxnSp>
      <p:cxnSp>
        <p:nvCxnSpPr>
          <p:cNvPr id="718" name="Google Shape;718;p75"/>
          <p:cNvCxnSpPr/>
          <p:nvPr/>
        </p:nvCxnSpPr>
        <p:spPr>
          <a:xfrm flipH="1" rot="10800000">
            <a:off x="1877300" y="3181375"/>
            <a:ext cx="5608500" cy="1062900"/>
          </a:xfrm>
          <a:prstGeom prst="straightConnector1">
            <a:avLst/>
          </a:prstGeom>
          <a:noFill/>
          <a:ln cap="flat" cmpd="sng" w="9525">
            <a:solidFill>
              <a:schemeClr val="lt2"/>
            </a:solidFill>
            <a:prstDash val="solid"/>
            <a:round/>
            <a:headEnd len="med" w="med" type="none"/>
            <a:tailEnd len="med" w="med" type="triangle"/>
          </a:ln>
        </p:spPr>
      </p:cxnSp>
      <p:cxnSp>
        <p:nvCxnSpPr>
          <p:cNvPr id="719" name="Google Shape;719;p75"/>
          <p:cNvCxnSpPr/>
          <p:nvPr/>
        </p:nvCxnSpPr>
        <p:spPr>
          <a:xfrm flipH="1" rot="10800000">
            <a:off x="1091050" y="3261000"/>
            <a:ext cx="1498800" cy="1199100"/>
          </a:xfrm>
          <a:prstGeom prst="straightConnector1">
            <a:avLst/>
          </a:prstGeom>
          <a:noFill/>
          <a:ln cap="flat" cmpd="sng" w="9525">
            <a:solidFill>
              <a:schemeClr val="dk2"/>
            </a:solidFill>
            <a:prstDash val="solid"/>
            <a:round/>
            <a:headEnd len="med" w="med" type="none"/>
            <a:tailEnd len="med" w="med" type="none"/>
          </a:ln>
        </p:spPr>
      </p:cxnSp>
      <p:sp>
        <p:nvSpPr>
          <p:cNvPr id="720" name="Google Shape;720;p75"/>
          <p:cNvSpPr txBox="1"/>
          <p:nvPr/>
        </p:nvSpPr>
        <p:spPr>
          <a:xfrm>
            <a:off x="5380195" y="6519"/>
            <a:ext cx="3755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Montserrat"/>
                <a:ea typeface="Montserrat"/>
                <a:cs typeface="Montserrat"/>
                <a:sym typeface="Montserrat"/>
              </a:rPr>
              <a:t>Bryan Leow</a:t>
            </a:r>
            <a:endParaRPr>
              <a:solidFill>
                <a:schemeClr val="lt1"/>
              </a:solidFill>
              <a:latin typeface="Montserrat"/>
              <a:ea typeface="Montserrat"/>
              <a:cs typeface="Montserrat"/>
              <a:sym typeface="Montserrat"/>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76"/>
          <p:cNvSpPr txBox="1"/>
          <p:nvPr>
            <p:ph idx="1" type="body"/>
          </p:nvPr>
        </p:nvSpPr>
        <p:spPr>
          <a:xfrm>
            <a:off x="557500" y="886500"/>
            <a:ext cx="8194800" cy="18951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sz="1800"/>
              <a:t>Successive data points over time</a:t>
            </a:r>
            <a:endParaRPr sz="1800"/>
          </a:p>
          <a:p>
            <a:pPr indent="-342900" lvl="0" marL="457200" rtl="0" algn="l">
              <a:lnSpc>
                <a:spcPct val="150000"/>
              </a:lnSpc>
              <a:spcBef>
                <a:spcPts val="0"/>
              </a:spcBef>
              <a:spcAft>
                <a:spcPts val="0"/>
              </a:spcAft>
              <a:buClr>
                <a:schemeClr val="dk1"/>
              </a:buClr>
              <a:buSzPts val="1800"/>
              <a:buChar char="●"/>
            </a:pPr>
            <a:r>
              <a:t/>
            </a:r>
            <a:endParaRPr sz="1800"/>
          </a:p>
          <a:p>
            <a:pPr indent="-342900" lvl="0" marL="457200" rtl="0" algn="l">
              <a:lnSpc>
                <a:spcPct val="150000"/>
              </a:lnSpc>
              <a:spcBef>
                <a:spcPts val="0"/>
              </a:spcBef>
              <a:spcAft>
                <a:spcPts val="0"/>
              </a:spcAft>
              <a:buSzPts val="1800"/>
              <a:buChar char="●"/>
            </a:pPr>
            <a:r>
              <a:rPr lang="en" sz="1800"/>
              <a:t>Time series can have </a:t>
            </a:r>
            <a:r>
              <a:rPr lang="en" sz="1800">
                <a:solidFill>
                  <a:schemeClr val="accent4"/>
                </a:solidFill>
              </a:rPr>
              <a:t>trends</a:t>
            </a:r>
            <a:r>
              <a:rPr lang="en" sz="1800"/>
              <a:t>: average value changes over time</a:t>
            </a:r>
            <a:endParaRPr sz="1800"/>
          </a:p>
          <a:p>
            <a:pPr indent="-342900" lvl="0" marL="457200" rtl="0" algn="l">
              <a:lnSpc>
                <a:spcPct val="150000"/>
              </a:lnSpc>
              <a:spcBef>
                <a:spcPts val="0"/>
              </a:spcBef>
              <a:spcAft>
                <a:spcPts val="0"/>
              </a:spcAft>
              <a:buSzPts val="1800"/>
              <a:buChar char="●"/>
            </a:pPr>
            <a:r>
              <a:rPr lang="en" sz="1800"/>
              <a:t>Time series can have </a:t>
            </a:r>
            <a:r>
              <a:rPr lang="en" sz="1800">
                <a:solidFill>
                  <a:srgbClr val="EA9999"/>
                </a:solidFill>
              </a:rPr>
              <a:t>seasonality</a:t>
            </a:r>
            <a:r>
              <a:rPr lang="en" sz="1800"/>
              <a:t>: a pattern repeats in the data</a:t>
            </a:r>
            <a:endParaRPr sz="1800"/>
          </a:p>
          <a:p>
            <a:pPr indent="0" lvl="0" marL="0" rtl="0" algn="l">
              <a:lnSpc>
                <a:spcPct val="150000"/>
              </a:lnSpc>
              <a:spcBef>
                <a:spcPts val="1600"/>
              </a:spcBef>
              <a:spcAft>
                <a:spcPts val="1600"/>
              </a:spcAft>
              <a:buNone/>
            </a:pPr>
            <a:r>
              <a:t/>
            </a:r>
            <a:endParaRPr sz="1800"/>
          </a:p>
        </p:txBody>
      </p:sp>
      <p:sp>
        <p:nvSpPr>
          <p:cNvPr id="726" name="Google Shape;726;p76"/>
          <p:cNvSpPr txBox="1"/>
          <p:nvPr/>
        </p:nvSpPr>
        <p:spPr>
          <a:xfrm>
            <a:off x="0" y="0"/>
            <a:ext cx="7706400" cy="644700"/>
          </a:xfrm>
          <a:prstGeom prst="rect">
            <a:avLst/>
          </a:prstGeom>
          <a:noFill/>
          <a:ln>
            <a:noFill/>
          </a:ln>
          <a:effectLst>
            <a:outerShdw blurRad="57150" rotWithShape="0" algn="bl" dir="5400000" dist="19050">
              <a:srgbClr val="76A5AF">
                <a:alpha val="8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rgbClr val="FFFFFF"/>
                </a:solidFill>
                <a:latin typeface="Montserrat ExtraBold"/>
                <a:ea typeface="Montserrat ExtraBold"/>
                <a:cs typeface="Montserrat ExtraBold"/>
                <a:sym typeface="Montserrat ExtraBold"/>
              </a:rPr>
              <a:t>What is Time Series?</a:t>
            </a:r>
            <a:endParaRPr b="1" sz="3600">
              <a:solidFill>
                <a:srgbClr val="FFFFFF"/>
              </a:solidFill>
              <a:latin typeface="Montserrat ExtraBold"/>
              <a:ea typeface="Montserrat ExtraBold"/>
              <a:cs typeface="Montserrat ExtraBold"/>
              <a:sym typeface="Montserrat ExtraBold"/>
            </a:endParaRPr>
          </a:p>
        </p:txBody>
      </p:sp>
      <p:grpSp>
        <p:nvGrpSpPr>
          <p:cNvPr id="727" name="Google Shape;727;p76"/>
          <p:cNvGrpSpPr/>
          <p:nvPr/>
        </p:nvGrpSpPr>
        <p:grpSpPr>
          <a:xfrm>
            <a:off x="1103025" y="2660875"/>
            <a:ext cx="7109700" cy="1990200"/>
            <a:chOff x="1103025" y="2660875"/>
            <a:chExt cx="7109700" cy="1990200"/>
          </a:xfrm>
        </p:grpSpPr>
        <p:cxnSp>
          <p:nvCxnSpPr>
            <p:cNvPr id="728" name="Google Shape;728;p76"/>
            <p:cNvCxnSpPr/>
            <p:nvPr/>
          </p:nvCxnSpPr>
          <p:spPr>
            <a:xfrm rot="10800000">
              <a:off x="1103025" y="2660875"/>
              <a:ext cx="0" cy="1990200"/>
            </a:xfrm>
            <a:prstGeom prst="straightConnector1">
              <a:avLst/>
            </a:prstGeom>
            <a:noFill/>
            <a:ln cap="flat" cmpd="sng" w="9525">
              <a:solidFill>
                <a:schemeClr val="dk2"/>
              </a:solidFill>
              <a:prstDash val="solid"/>
              <a:round/>
              <a:headEnd len="med" w="med" type="none"/>
              <a:tailEnd len="med" w="med" type="triangle"/>
            </a:ln>
          </p:spPr>
        </p:cxnSp>
        <p:cxnSp>
          <p:nvCxnSpPr>
            <p:cNvPr id="729" name="Google Shape;729;p76"/>
            <p:cNvCxnSpPr/>
            <p:nvPr/>
          </p:nvCxnSpPr>
          <p:spPr>
            <a:xfrm>
              <a:off x="1103025" y="4651075"/>
              <a:ext cx="7109700" cy="0"/>
            </a:xfrm>
            <a:prstGeom prst="straightConnector1">
              <a:avLst/>
            </a:prstGeom>
            <a:noFill/>
            <a:ln cap="flat" cmpd="sng" w="9525">
              <a:solidFill>
                <a:schemeClr val="dk2"/>
              </a:solidFill>
              <a:prstDash val="solid"/>
              <a:round/>
              <a:headEnd len="med" w="med" type="none"/>
              <a:tailEnd len="med" w="med" type="triangle"/>
            </a:ln>
          </p:spPr>
        </p:cxnSp>
      </p:grpSp>
      <p:sp>
        <p:nvSpPr>
          <p:cNvPr id="730" name="Google Shape;730;p76"/>
          <p:cNvSpPr txBox="1"/>
          <p:nvPr/>
        </p:nvSpPr>
        <p:spPr>
          <a:xfrm>
            <a:off x="709900" y="4651075"/>
            <a:ext cx="7854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600"/>
              </a:spcAft>
              <a:buNone/>
            </a:pPr>
            <a:r>
              <a:rPr lang="en" sz="1800">
                <a:solidFill>
                  <a:schemeClr val="dk2"/>
                </a:solidFill>
                <a:latin typeface="Montserrat"/>
                <a:ea typeface="Montserrat"/>
                <a:cs typeface="Montserrat"/>
                <a:sym typeface="Montserrat"/>
              </a:rPr>
              <a:t>2016</a:t>
            </a:r>
            <a:endParaRPr>
              <a:solidFill>
                <a:schemeClr val="dk2"/>
              </a:solidFill>
            </a:endParaRPr>
          </a:p>
        </p:txBody>
      </p:sp>
      <p:sp>
        <p:nvSpPr>
          <p:cNvPr id="731" name="Google Shape;731;p76"/>
          <p:cNvSpPr txBox="1"/>
          <p:nvPr/>
        </p:nvSpPr>
        <p:spPr>
          <a:xfrm>
            <a:off x="3986500" y="4651075"/>
            <a:ext cx="7854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600"/>
              </a:spcAft>
              <a:buNone/>
            </a:pPr>
            <a:r>
              <a:rPr lang="en" sz="1800">
                <a:solidFill>
                  <a:schemeClr val="dk2"/>
                </a:solidFill>
                <a:latin typeface="Montserrat"/>
                <a:ea typeface="Montserrat"/>
                <a:cs typeface="Montserrat"/>
                <a:sym typeface="Montserrat"/>
              </a:rPr>
              <a:t>2017</a:t>
            </a:r>
            <a:endParaRPr>
              <a:solidFill>
                <a:schemeClr val="dk2"/>
              </a:solidFill>
            </a:endParaRPr>
          </a:p>
        </p:txBody>
      </p:sp>
      <p:sp>
        <p:nvSpPr>
          <p:cNvPr id="732" name="Google Shape;732;p76"/>
          <p:cNvSpPr txBox="1"/>
          <p:nvPr/>
        </p:nvSpPr>
        <p:spPr>
          <a:xfrm>
            <a:off x="7567900" y="4651075"/>
            <a:ext cx="7854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600"/>
              </a:spcAft>
              <a:buNone/>
            </a:pPr>
            <a:r>
              <a:rPr lang="en" sz="1800">
                <a:solidFill>
                  <a:schemeClr val="dk2"/>
                </a:solidFill>
                <a:latin typeface="Montserrat"/>
                <a:ea typeface="Montserrat"/>
                <a:cs typeface="Montserrat"/>
                <a:sym typeface="Montserrat"/>
              </a:rPr>
              <a:t>2018</a:t>
            </a:r>
            <a:endParaRPr>
              <a:solidFill>
                <a:schemeClr val="dk2"/>
              </a:solidFill>
            </a:endParaRPr>
          </a:p>
        </p:txBody>
      </p:sp>
      <p:cxnSp>
        <p:nvCxnSpPr>
          <p:cNvPr id="733" name="Google Shape;733;p76"/>
          <p:cNvCxnSpPr/>
          <p:nvPr/>
        </p:nvCxnSpPr>
        <p:spPr>
          <a:xfrm flipH="1" rot="10800000">
            <a:off x="1091050" y="3261000"/>
            <a:ext cx="1498800" cy="1199100"/>
          </a:xfrm>
          <a:prstGeom prst="straightConnector1">
            <a:avLst/>
          </a:prstGeom>
          <a:noFill/>
          <a:ln cap="flat" cmpd="sng" w="9525">
            <a:solidFill>
              <a:schemeClr val="dk2"/>
            </a:solidFill>
            <a:prstDash val="solid"/>
            <a:round/>
            <a:headEnd len="med" w="med" type="none"/>
            <a:tailEnd len="med" w="med" type="none"/>
          </a:ln>
        </p:spPr>
      </p:cxnSp>
      <p:cxnSp>
        <p:nvCxnSpPr>
          <p:cNvPr id="734" name="Google Shape;734;p76"/>
          <p:cNvCxnSpPr/>
          <p:nvPr/>
        </p:nvCxnSpPr>
        <p:spPr>
          <a:xfrm>
            <a:off x="2589825" y="3261050"/>
            <a:ext cx="1678500" cy="1127100"/>
          </a:xfrm>
          <a:prstGeom prst="straightConnector1">
            <a:avLst/>
          </a:prstGeom>
          <a:noFill/>
          <a:ln cap="flat" cmpd="sng" w="9525">
            <a:solidFill>
              <a:schemeClr val="dk2"/>
            </a:solidFill>
            <a:prstDash val="solid"/>
            <a:round/>
            <a:headEnd len="med" w="med" type="none"/>
            <a:tailEnd len="med" w="med" type="none"/>
          </a:ln>
        </p:spPr>
      </p:cxnSp>
      <p:cxnSp>
        <p:nvCxnSpPr>
          <p:cNvPr id="735" name="Google Shape;735;p76"/>
          <p:cNvCxnSpPr/>
          <p:nvPr/>
        </p:nvCxnSpPr>
        <p:spPr>
          <a:xfrm flipH="1">
            <a:off x="4268525" y="2901450"/>
            <a:ext cx="2109900" cy="1486800"/>
          </a:xfrm>
          <a:prstGeom prst="straightConnector1">
            <a:avLst/>
          </a:prstGeom>
          <a:noFill/>
          <a:ln cap="flat" cmpd="sng" w="9525">
            <a:solidFill>
              <a:schemeClr val="dk2"/>
            </a:solidFill>
            <a:prstDash val="solid"/>
            <a:round/>
            <a:headEnd len="med" w="med" type="none"/>
            <a:tailEnd len="med" w="med" type="none"/>
          </a:ln>
        </p:spPr>
      </p:cxnSp>
      <p:cxnSp>
        <p:nvCxnSpPr>
          <p:cNvPr id="736" name="Google Shape;736;p76"/>
          <p:cNvCxnSpPr/>
          <p:nvPr/>
        </p:nvCxnSpPr>
        <p:spPr>
          <a:xfrm>
            <a:off x="6378625" y="2901450"/>
            <a:ext cx="1678500" cy="1127100"/>
          </a:xfrm>
          <a:prstGeom prst="straightConnector1">
            <a:avLst/>
          </a:prstGeom>
          <a:noFill/>
          <a:ln cap="flat" cmpd="sng" w="9525">
            <a:solidFill>
              <a:schemeClr val="dk2"/>
            </a:solidFill>
            <a:prstDash val="solid"/>
            <a:round/>
            <a:headEnd len="med" w="med" type="none"/>
            <a:tailEnd len="med" w="med" type="none"/>
          </a:ln>
        </p:spPr>
      </p:cxnSp>
      <p:cxnSp>
        <p:nvCxnSpPr>
          <p:cNvPr id="737" name="Google Shape;737;p76"/>
          <p:cNvCxnSpPr/>
          <p:nvPr/>
        </p:nvCxnSpPr>
        <p:spPr>
          <a:xfrm flipH="1" rot="10800000">
            <a:off x="1877300" y="3181375"/>
            <a:ext cx="5608500" cy="1062900"/>
          </a:xfrm>
          <a:prstGeom prst="straightConnector1">
            <a:avLst/>
          </a:prstGeom>
          <a:noFill/>
          <a:ln cap="flat" cmpd="sng" w="9525">
            <a:solidFill>
              <a:schemeClr val="lt2"/>
            </a:solidFill>
            <a:prstDash val="solid"/>
            <a:round/>
            <a:headEnd len="med" w="med" type="none"/>
            <a:tailEnd len="med" w="med" type="triangle"/>
          </a:ln>
        </p:spPr>
      </p:cxnSp>
      <p:sp>
        <p:nvSpPr>
          <p:cNvPr id="738" name="Google Shape;738;p76"/>
          <p:cNvSpPr/>
          <p:nvPr/>
        </p:nvSpPr>
        <p:spPr>
          <a:xfrm>
            <a:off x="1594600" y="2709625"/>
            <a:ext cx="3488950" cy="743350"/>
          </a:xfrm>
          <a:custGeom>
            <a:rect b="b" l="l" r="r" t="t"/>
            <a:pathLst>
              <a:path extrusionOk="0" h="29734" w="139558">
                <a:moveTo>
                  <a:pt x="0" y="29734"/>
                </a:moveTo>
                <a:cubicBezTo>
                  <a:pt x="6554" y="26217"/>
                  <a:pt x="25258" y="8873"/>
                  <a:pt x="39326" y="8633"/>
                </a:cubicBezTo>
                <a:cubicBezTo>
                  <a:pt x="53394" y="8393"/>
                  <a:pt x="67701" y="29734"/>
                  <a:pt x="84406" y="28295"/>
                </a:cubicBezTo>
                <a:cubicBezTo>
                  <a:pt x="101111" y="26856"/>
                  <a:pt x="130366" y="4716"/>
                  <a:pt x="139558" y="0"/>
                </a:cubicBezTo>
              </a:path>
            </a:pathLst>
          </a:custGeom>
          <a:noFill/>
          <a:ln cap="flat" cmpd="sng" w="9525">
            <a:solidFill>
              <a:srgbClr val="EA9999"/>
            </a:solidFill>
            <a:prstDash val="solid"/>
            <a:round/>
            <a:headEnd len="med" w="med" type="none"/>
            <a:tailEnd len="med" w="med" type="triangle"/>
          </a:ln>
        </p:spPr>
      </p:sp>
      <p:sp>
        <p:nvSpPr>
          <p:cNvPr id="739" name="Google Shape;739;p76"/>
          <p:cNvSpPr txBox="1"/>
          <p:nvPr/>
        </p:nvSpPr>
        <p:spPr>
          <a:xfrm>
            <a:off x="5380195" y="6519"/>
            <a:ext cx="3755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Montserrat"/>
                <a:ea typeface="Montserrat"/>
                <a:cs typeface="Montserrat"/>
                <a:sym typeface="Montserrat"/>
              </a:rPr>
              <a:t>Bryan Leow</a:t>
            </a:r>
            <a:endParaRPr>
              <a:solidFill>
                <a:schemeClr val="lt1"/>
              </a:solidFill>
              <a:latin typeface="Montserrat"/>
              <a:ea typeface="Montserrat"/>
              <a:cs typeface="Montserrat"/>
              <a:sym typeface="Montserrat"/>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77"/>
          <p:cNvSpPr txBox="1"/>
          <p:nvPr>
            <p:ph type="ctrTitle"/>
          </p:nvPr>
        </p:nvSpPr>
        <p:spPr>
          <a:xfrm>
            <a:off x="0" y="0"/>
            <a:ext cx="7706400" cy="64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Time Series Forecast Findings</a:t>
            </a:r>
            <a:endParaRPr sz="3600"/>
          </a:p>
        </p:txBody>
      </p:sp>
      <p:sp>
        <p:nvSpPr>
          <p:cNvPr id="745" name="Google Shape;745;p77"/>
          <p:cNvSpPr txBox="1"/>
          <p:nvPr/>
        </p:nvSpPr>
        <p:spPr>
          <a:xfrm>
            <a:off x="5380195" y="6519"/>
            <a:ext cx="3755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Montserrat"/>
                <a:ea typeface="Montserrat"/>
                <a:cs typeface="Montserrat"/>
                <a:sym typeface="Montserrat"/>
              </a:rPr>
              <a:t>Bryan Leow</a:t>
            </a:r>
            <a:endParaRPr>
              <a:solidFill>
                <a:schemeClr val="lt1"/>
              </a:solidFill>
              <a:latin typeface="Montserrat"/>
              <a:ea typeface="Montserrat"/>
              <a:cs typeface="Montserrat"/>
              <a:sym typeface="Montserrat"/>
            </a:endParaRPr>
          </a:p>
        </p:txBody>
      </p:sp>
      <p:graphicFrame>
        <p:nvGraphicFramePr>
          <p:cNvPr id="746" name="Google Shape;746;p77"/>
          <p:cNvGraphicFramePr/>
          <p:nvPr/>
        </p:nvGraphicFramePr>
        <p:xfrm>
          <a:off x="416950" y="699675"/>
          <a:ext cx="3000000" cy="3000000"/>
        </p:xfrm>
        <a:graphic>
          <a:graphicData uri="http://schemas.openxmlformats.org/drawingml/2006/table">
            <a:tbl>
              <a:tblPr>
                <a:noFill/>
                <a:tableStyleId>{E0A9DE9E-60BD-4210-9A69-0A34F112CA31}</a:tableStyleId>
              </a:tblPr>
              <a:tblGrid>
                <a:gridCol w="3158075"/>
                <a:gridCol w="2536625"/>
                <a:gridCol w="2401375"/>
              </a:tblGrid>
              <a:tr h="340350">
                <a:tc>
                  <a:txBody>
                    <a:bodyPr/>
                    <a:lstStyle/>
                    <a:p>
                      <a:pPr indent="0" lvl="0" marL="0" rtl="0" algn="ctr">
                        <a:lnSpc>
                          <a:spcPct val="100000"/>
                        </a:lnSpc>
                        <a:spcBef>
                          <a:spcPts val="0"/>
                        </a:spcBef>
                        <a:spcAft>
                          <a:spcPts val="0"/>
                        </a:spcAft>
                        <a:buNone/>
                      </a:pPr>
                      <a:r>
                        <a:rPr lang="en">
                          <a:solidFill>
                            <a:schemeClr val="lt1"/>
                          </a:solidFill>
                          <a:latin typeface="Montserrat"/>
                          <a:ea typeface="Montserrat"/>
                          <a:cs typeface="Montserrat"/>
                          <a:sym typeface="Montserrat"/>
                        </a:rPr>
                        <a:t>Forecast Method:</a:t>
                      </a:r>
                      <a:endParaRPr>
                        <a:solidFill>
                          <a:schemeClr val="lt1"/>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1"/>
                    </a:solidFill>
                  </a:tcPr>
                </a:tc>
                <a:tc>
                  <a:txBody>
                    <a:bodyPr/>
                    <a:lstStyle/>
                    <a:p>
                      <a:pPr indent="0" lvl="0" marL="0" rtl="0" algn="ctr">
                        <a:lnSpc>
                          <a:spcPct val="100000"/>
                        </a:lnSpc>
                        <a:spcBef>
                          <a:spcPts val="0"/>
                        </a:spcBef>
                        <a:spcAft>
                          <a:spcPts val="0"/>
                        </a:spcAft>
                        <a:buNone/>
                      </a:pPr>
                      <a:r>
                        <a:rPr baseline="30000" lang="en">
                          <a:solidFill>
                            <a:schemeClr val="dk1"/>
                          </a:solidFill>
                          <a:highlight>
                            <a:srgbClr val="FFFF00"/>
                          </a:highlight>
                          <a:latin typeface="Montserrat"/>
                          <a:ea typeface="Montserrat"/>
                          <a:cs typeface="Montserrat"/>
                          <a:sym typeface="Montserrat"/>
                        </a:rPr>
                        <a:t> 1</a:t>
                      </a:r>
                      <a:r>
                        <a:rPr lang="en">
                          <a:solidFill>
                            <a:schemeClr val="dk1"/>
                          </a:solidFill>
                          <a:highlight>
                            <a:srgbClr val="FFFF00"/>
                          </a:highlight>
                          <a:latin typeface="Montserrat"/>
                          <a:ea typeface="Montserrat"/>
                          <a:cs typeface="Montserrat"/>
                          <a:sym typeface="Montserrat"/>
                        </a:rPr>
                        <a:t>Error </a:t>
                      </a:r>
                      <a:r>
                        <a:rPr lang="en">
                          <a:solidFill>
                            <a:schemeClr val="lt1"/>
                          </a:solidFill>
                          <a:latin typeface="Montserrat"/>
                          <a:ea typeface="Montserrat"/>
                          <a:cs typeface="Montserrat"/>
                          <a:sym typeface="Montserrat"/>
                        </a:rPr>
                        <a:t> on Shorter Data</a:t>
                      </a:r>
                      <a:endParaRPr>
                        <a:solidFill>
                          <a:schemeClr val="lt1"/>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aseline="30000" lang="en">
                          <a:solidFill>
                            <a:schemeClr val="dk1"/>
                          </a:solidFill>
                          <a:highlight>
                            <a:srgbClr val="FFFF00"/>
                          </a:highlight>
                          <a:latin typeface="Montserrat"/>
                          <a:ea typeface="Montserrat"/>
                          <a:cs typeface="Montserrat"/>
                          <a:sym typeface="Montserrat"/>
                        </a:rPr>
                        <a:t> 1</a:t>
                      </a:r>
                      <a:r>
                        <a:rPr lang="en">
                          <a:solidFill>
                            <a:schemeClr val="dk1"/>
                          </a:solidFill>
                          <a:highlight>
                            <a:srgbClr val="FFFF00"/>
                          </a:highlight>
                          <a:latin typeface="Montserrat"/>
                          <a:ea typeface="Montserrat"/>
                          <a:cs typeface="Montserrat"/>
                          <a:sym typeface="Montserrat"/>
                        </a:rPr>
                        <a:t>Error </a:t>
                      </a:r>
                      <a:r>
                        <a:rPr lang="en">
                          <a:solidFill>
                            <a:schemeClr val="lt1"/>
                          </a:solidFill>
                          <a:latin typeface="Montserrat"/>
                          <a:ea typeface="Montserrat"/>
                          <a:cs typeface="Montserrat"/>
                          <a:sym typeface="Montserrat"/>
                        </a:rPr>
                        <a:t> on Longer Data</a:t>
                      </a:r>
                      <a:endParaRPr>
                        <a:solidFill>
                          <a:schemeClr val="lt1"/>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40350">
                <a:tc>
                  <a:txBody>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Without </a:t>
                      </a:r>
                      <a:r>
                        <a:rPr lang="en">
                          <a:solidFill>
                            <a:schemeClr val="lt2"/>
                          </a:solidFill>
                          <a:latin typeface="Montserrat"/>
                          <a:ea typeface="Montserrat"/>
                          <a:cs typeface="Montserrat"/>
                          <a:sym typeface="Montserrat"/>
                        </a:rPr>
                        <a:t>trend </a:t>
                      </a:r>
                      <a:r>
                        <a:rPr lang="en">
                          <a:solidFill>
                            <a:schemeClr val="lt1"/>
                          </a:solidFill>
                          <a:latin typeface="Montserrat"/>
                          <a:ea typeface="Montserrat"/>
                          <a:cs typeface="Montserrat"/>
                          <a:sym typeface="Montserrat"/>
                        </a:rPr>
                        <a:t>or </a:t>
                      </a:r>
                      <a:r>
                        <a:rPr lang="en">
                          <a:solidFill>
                            <a:srgbClr val="EA9999"/>
                          </a:solidFill>
                          <a:latin typeface="Montserrat"/>
                          <a:ea typeface="Montserrat"/>
                          <a:cs typeface="Montserrat"/>
                          <a:sym typeface="Montserrat"/>
                        </a:rPr>
                        <a:t>seasonality</a:t>
                      </a:r>
                      <a:endParaRPr>
                        <a:solidFill>
                          <a:schemeClr val="lt1"/>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1"/>
                    </a:solidFill>
                  </a:tcPr>
                </a:tc>
                <a:tc>
                  <a:txBody>
                    <a:bodyPr/>
                    <a:lstStyle/>
                    <a:p>
                      <a:pPr indent="0" lvl="0" marL="0" rtl="0" algn="ctr">
                        <a:lnSpc>
                          <a:spcPct val="100000"/>
                        </a:lnSpc>
                        <a:spcBef>
                          <a:spcPts val="0"/>
                        </a:spcBef>
                        <a:spcAft>
                          <a:spcPts val="0"/>
                        </a:spcAft>
                        <a:buNone/>
                      </a:pPr>
                      <a:r>
                        <a:rPr lang="en">
                          <a:solidFill>
                            <a:schemeClr val="lt1"/>
                          </a:solidFill>
                          <a:latin typeface="Montserrat"/>
                          <a:ea typeface="Montserrat"/>
                          <a:cs typeface="Montserrat"/>
                          <a:sym typeface="Montserrat"/>
                        </a:rPr>
                        <a:t>1.74</a:t>
                      </a:r>
                      <a:endParaRPr>
                        <a:solidFill>
                          <a:schemeClr val="lt1"/>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a:solidFill>
                            <a:schemeClr val="lt1"/>
                          </a:solidFill>
                          <a:latin typeface="Montserrat"/>
                          <a:ea typeface="Montserrat"/>
                          <a:cs typeface="Montserrat"/>
                          <a:sym typeface="Montserrat"/>
                        </a:rPr>
                        <a:t>0.558</a:t>
                      </a:r>
                      <a:endParaRPr>
                        <a:solidFill>
                          <a:schemeClr val="lt1"/>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40350">
                <a:tc>
                  <a:txBody>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With </a:t>
                      </a:r>
                      <a:r>
                        <a:rPr lang="en">
                          <a:solidFill>
                            <a:schemeClr val="lt2"/>
                          </a:solidFill>
                          <a:latin typeface="Montserrat"/>
                          <a:ea typeface="Montserrat"/>
                          <a:cs typeface="Montserrat"/>
                          <a:sym typeface="Montserrat"/>
                        </a:rPr>
                        <a:t>trend</a:t>
                      </a:r>
                      <a:r>
                        <a:rPr lang="en">
                          <a:solidFill>
                            <a:schemeClr val="lt1"/>
                          </a:solidFill>
                          <a:latin typeface="Montserrat"/>
                          <a:ea typeface="Montserrat"/>
                          <a:cs typeface="Montserrat"/>
                          <a:sym typeface="Montserrat"/>
                        </a:rPr>
                        <a:t>, without </a:t>
                      </a:r>
                      <a:r>
                        <a:rPr lang="en">
                          <a:solidFill>
                            <a:srgbClr val="EA9999"/>
                          </a:solidFill>
                          <a:latin typeface="Montserrat"/>
                          <a:ea typeface="Montserrat"/>
                          <a:cs typeface="Montserrat"/>
                          <a:sym typeface="Montserrat"/>
                        </a:rPr>
                        <a:t>seasonality</a:t>
                      </a:r>
                      <a:endParaRPr>
                        <a:solidFill>
                          <a:schemeClr val="lt1"/>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1"/>
                    </a:solidFill>
                  </a:tcPr>
                </a:tc>
                <a:tc>
                  <a:txBody>
                    <a:bodyPr/>
                    <a:lstStyle/>
                    <a:p>
                      <a:pPr indent="0" lvl="0" marL="0" rtl="0" algn="ctr">
                        <a:lnSpc>
                          <a:spcPct val="100000"/>
                        </a:lnSpc>
                        <a:spcBef>
                          <a:spcPts val="0"/>
                        </a:spcBef>
                        <a:spcAft>
                          <a:spcPts val="0"/>
                        </a:spcAft>
                        <a:buNone/>
                      </a:pPr>
                      <a:r>
                        <a:rPr lang="en">
                          <a:solidFill>
                            <a:schemeClr val="lt1"/>
                          </a:solidFill>
                          <a:latin typeface="Montserrat"/>
                          <a:ea typeface="Montserrat"/>
                          <a:cs typeface="Montserrat"/>
                          <a:sym typeface="Montserrat"/>
                        </a:rPr>
                        <a:t>2.71</a:t>
                      </a:r>
                      <a:endParaRPr>
                        <a:solidFill>
                          <a:schemeClr val="lt1"/>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a:solidFill>
                            <a:schemeClr val="lt1"/>
                          </a:solidFill>
                          <a:latin typeface="Montserrat"/>
                          <a:ea typeface="Montserrat"/>
                          <a:cs typeface="Montserrat"/>
                          <a:sym typeface="Montserrat"/>
                        </a:rPr>
                        <a:t>0.829</a:t>
                      </a:r>
                      <a:endParaRPr>
                        <a:solidFill>
                          <a:schemeClr val="lt1"/>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40350">
                <a:tc>
                  <a:txBody>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With </a:t>
                      </a:r>
                      <a:r>
                        <a:rPr lang="en">
                          <a:solidFill>
                            <a:schemeClr val="lt2"/>
                          </a:solidFill>
                          <a:latin typeface="Montserrat"/>
                          <a:ea typeface="Montserrat"/>
                          <a:cs typeface="Montserrat"/>
                          <a:sym typeface="Montserrat"/>
                        </a:rPr>
                        <a:t>trend</a:t>
                      </a:r>
                      <a:r>
                        <a:rPr lang="en">
                          <a:solidFill>
                            <a:schemeClr val="lt1"/>
                          </a:solidFill>
                          <a:latin typeface="Montserrat"/>
                          <a:ea typeface="Montserrat"/>
                          <a:cs typeface="Montserrat"/>
                          <a:sym typeface="Montserrat"/>
                        </a:rPr>
                        <a:t>, using </a:t>
                      </a:r>
                      <a:r>
                        <a:rPr lang="en">
                          <a:solidFill>
                            <a:schemeClr val="dk1"/>
                          </a:solidFill>
                          <a:highlight>
                            <a:srgbClr val="FFFF00"/>
                          </a:highlight>
                          <a:latin typeface="Montserrat"/>
                          <a:ea typeface="Montserrat"/>
                          <a:cs typeface="Montserrat"/>
                          <a:sym typeface="Montserrat"/>
                        </a:rPr>
                        <a:t> manual</a:t>
                      </a:r>
                      <a:r>
                        <a:rPr baseline="30000" lang="en">
                          <a:solidFill>
                            <a:schemeClr val="dk1"/>
                          </a:solidFill>
                          <a:highlight>
                            <a:srgbClr val="FFFF00"/>
                          </a:highlight>
                          <a:latin typeface="Montserrat"/>
                          <a:ea typeface="Montserrat"/>
                          <a:cs typeface="Montserrat"/>
                          <a:sym typeface="Montserrat"/>
                        </a:rPr>
                        <a:t>2</a:t>
                      </a:r>
                      <a:r>
                        <a:rPr baseline="30000" lang="en">
                          <a:solidFill>
                            <a:schemeClr val="accent1"/>
                          </a:solidFill>
                          <a:highlight>
                            <a:srgbClr val="FFFF00"/>
                          </a:highlight>
                          <a:latin typeface="Montserrat"/>
                          <a:ea typeface="Montserrat"/>
                          <a:cs typeface="Montserrat"/>
                          <a:sym typeface="Montserrat"/>
                        </a:rPr>
                        <a:t>3</a:t>
                      </a:r>
                      <a:r>
                        <a:rPr baseline="30000" lang="en">
                          <a:solidFill>
                            <a:schemeClr val="dk1"/>
                          </a:solidFill>
                          <a:highlight>
                            <a:srgbClr val="FFFF00"/>
                          </a:highlight>
                          <a:latin typeface="Montserrat"/>
                          <a:ea typeface="Montserrat"/>
                          <a:cs typeface="Montserrat"/>
                          <a:sym typeface="Montserrat"/>
                        </a:rPr>
                        <a:t>   </a:t>
                      </a:r>
                      <a:r>
                        <a:rPr lang="en">
                          <a:solidFill>
                            <a:schemeClr val="dk1"/>
                          </a:solidFill>
                          <a:highlight>
                            <a:srgbClr val="FFFF00"/>
                          </a:highlight>
                          <a:latin typeface="Montserrat"/>
                          <a:ea typeface="Montserrat"/>
                          <a:cs typeface="Montserrat"/>
                          <a:sym typeface="Montserrat"/>
                        </a:rPr>
                        <a:t> </a:t>
                      </a:r>
                      <a:endParaRPr>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None/>
                      </a:pPr>
                      <a:r>
                        <a:rPr lang="en">
                          <a:solidFill>
                            <a:schemeClr val="dk1"/>
                          </a:solidFill>
                          <a:highlight>
                            <a:srgbClr val="FFFF00"/>
                          </a:highlight>
                          <a:latin typeface="Montserrat"/>
                          <a:ea typeface="Montserrat"/>
                          <a:cs typeface="Montserrat"/>
                          <a:sym typeface="Montserrat"/>
                        </a:rPr>
                        <a:t> autocorrelation</a:t>
                      </a:r>
                      <a:r>
                        <a:rPr baseline="30000" lang="en">
                          <a:solidFill>
                            <a:schemeClr val="dk1"/>
                          </a:solidFill>
                          <a:highlight>
                            <a:srgbClr val="FFFF00"/>
                          </a:highlight>
                          <a:latin typeface="Montserrat"/>
                          <a:ea typeface="Montserrat"/>
                          <a:cs typeface="Montserrat"/>
                          <a:sym typeface="Montserrat"/>
                        </a:rPr>
                        <a:t>3 </a:t>
                      </a:r>
                      <a:r>
                        <a:rPr baseline="30000" lang="en">
                          <a:solidFill>
                            <a:srgbClr val="FFFF00"/>
                          </a:solidFill>
                          <a:highlight>
                            <a:srgbClr val="FFFF00"/>
                          </a:highlight>
                          <a:latin typeface="Montserrat"/>
                          <a:ea typeface="Montserrat"/>
                          <a:cs typeface="Montserrat"/>
                          <a:sym typeface="Montserrat"/>
                        </a:rPr>
                        <a:t>3 </a:t>
                      </a:r>
                      <a:endParaRPr baseline="30000">
                        <a:solidFill>
                          <a:srgbClr val="FFFF00"/>
                        </a:solidFill>
                        <a:highlight>
                          <a:srgbClr val="FFFF00"/>
                        </a:highlight>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1"/>
                    </a:solidFill>
                  </a:tcPr>
                </a:tc>
                <a:tc>
                  <a:txBody>
                    <a:bodyPr/>
                    <a:lstStyle/>
                    <a:p>
                      <a:pPr indent="0" lvl="0" marL="0" rtl="0" algn="ctr">
                        <a:lnSpc>
                          <a:spcPct val="100000"/>
                        </a:lnSpc>
                        <a:spcBef>
                          <a:spcPts val="0"/>
                        </a:spcBef>
                        <a:spcAft>
                          <a:spcPts val="0"/>
                        </a:spcAft>
                        <a:buNone/>
                      </a:pPr>
                      <a:r>
                        <a:rPr lang="en">
                          <a:solidFill>
                            <a:schemeClr val="lt1"/>
                          </a:solidFill>
                          <a:latin typeface="Montserrat"/>
                          <a:ea typeface="Montserrat"/>
                          <a:cs typeface="Montserrat"/>
                          <a:sym typeface="Montserrat"/>
                        </a:rPr>
                        <a:t>1.24</a:t>
                      </a:r>
                      <a:endParaRPr>
                        <a:solidFill>
                          <a:schemeClr val="lt1"/>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a:solidFill>
                            <a:schemeClr val="lt1"/>
                          </a:solidFill>
                          <a:latin typeface="Montserrat"/>
                          <a:ea typeface="Montserrat"/>
                          <a:cs typeface="Montserrat"/>
                          <a:sym typeface="Montserrat"/>
                        </a:rPr>
                        <a:t>0.351</a:t>
                      </a:r>
                      <a:endParaRPr>
                        <a:solidFill>
                          <a:schemeClr val="lt1"/>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40350">
                <a:tc>
                  <a:txBody>
                    <a:bodyPr/>
                    <a:lstStyle/>
                    <a:p>
                      <a:pPr indent="0" lvl="0" marL="0" rtl="0" algn="l">
                        <a:lnSpc>
                          <a:spcPct val="100000"/>
                        </a:lnSpc>
                        <a:spcBef>
                          <a:spcPts val="0"/>
                        </a:spcBef>
                        <a:spcAft>
                          <a:spcPts val="0"/>
                        </a:spcAft>
                        <a:buNone/>
                      </a:pPr>
                      <a:r>
                        <a:rPr lang="en">
                          <a:solidFill>
                            <a:schemeClr val="lt1"/>
                          </a:solidFill>
                          <a:latin typeface="Montserrat"/>
                          <a:ea typeface="Montserrat"/>
                          <a:cs typeface="Montserrat"/>
                          <a:sym typeface="Montserrat"/>
                        </a:rPr>
                        <a:t>With </a:t>
                      </a:r>
                      <a:r>
                        <a:rPr lang="en">
                          <a:solidFill>
                            <a:schemeClr val="lt2"/>
                          </a:solidFill>
                          <a:latin typeface="Montserrat"/>
                          <a:ea typeface="Montserrat"/>
                          <a:cs typeface="Montserrat"/>
                          <a:sym typeface="Montserrat"/>
                        </a:rPr>
                        <a:t>trend</a:t>
                      </a:r>
                      <a:r>
                        <a:rPr lang="en">
                          <a:solidFill>
                            <a:schemeClr val="lt1"/>
                          </a:solidFill>
                          <a:latin typeface="Montserrat"/>
                          <a:ea typeface="Montserrat"/>
                          <a:cs typeface="Montserrat"/>
                          <a:sym typeface="Montserrat"/>
                        </a:rPr>
                        <a:t>, using </a:t>
                      </a:r>
                      <a:r>
                        <a:rPr lang="en">
                          <a:solidFill>
                            <a:schemeClr val="dk1"/>
                          </a:solidFill>
                          <a:highlight>
                            <a:srgbClr val="FFFF00"/>
                          </a:highlight>
                          <a:latin typeface="Montserrat"/>
                          <a:ea typeface="Montserrat"/>
                          <a:cs typeface="Montserrat"/>
                          <a:sym typeface="Montserrat"/>
                        </a:rPr>
                        <a:t> auto</a:t>
                      </a:r>
                      <a:r>
                        <a:rPr baseline="30000" lang="en">
                          <a:solidFill>
                            <a:schemeClr val="dk1"/>
                          </a:solidFill>
                          <a:highlight>
                            <a:srgbClr val="FFFF00"/>
                          </a:highlight>
                          <a:latin typeface="Montserrat"/>
                          <a:ea typeface="Montserrat"/>
                          <a:cs typeface="Montserrat"/>
                          <a:sym typeface="Montserrat"/>
                        </a:rPr>
                        <a:t>2 </a:t>
                      </a:r>
                      <a:r>
                        <a:rPr baseline="30000" lang="en">
                          <a:solidFill>
                            <a:schemeClr val="lt2"/>
                          </a:solidFill>
                          <a:highlight>
                            <a:srgbClr val="FFFF00"/>
                          </a:highlight>
                          <a:latin typeface="Montserrat"/>
                          <a:ea typeface="Montserrat"/>
                          <a:cs typeface="Montserrat"/>
                          <a:sym typeface="Montserrat"/>
                        </a:rPr>
                        <a:t>2</a:t>
                      </a:r>
                      <a:r>
                        <a:rPr lang="en">
                          <a:solidFill>
                            <a:schemeClr val="dk1"/>
                          </a:solidFill>
                          <a:highlight>
                            <a:srgbClr val="FFFF00"/>
                          </a:highlight>
                          <a:latin typeface="Montserrat"/>
                          <a:ea typeface="Montserrat"/>
                          <a:cs typeface="Montserrat"/>
                          <a:sym typeface="Montserrat"/>
                        </a:rPr>
                        <a:t> </a:t>
                      </a:r>
                      <a:endParaRPr>
                        <a:solidFill>
                          <a:schemeClr val="dk1"/>
                        </a:solidFill>
                        <a:highlight>
                          <a:srgbClr val="FFFF00"/>
                        </a:highlight>
                        <a:latin typeface="Montserrat"/>
                        <a:ea typeface="Montserrat"/>
                        <a:cs typeface="Montserrat"/>
                        <a:sym typeface="Montserrat"/>
                      </a:endParaRPr>
                    </a:p>
                    <a:p>
                      <a:pPr indent="0" lvl="0" marL="0" rtl="0" algn="l">
                        <a:lnSpc>
                          <a:spcPct val="100000"/>
                        </a:lnSpc>
                        <a:spcBef>
                          <a:spcPts val="0"/>
                        </a:spcBef>
                        <a:spcAft>
                          <a:spcPts val="0"/>
                        </a:spcAft>
                        <a:buNone/>
                      </a:pPr>
                      <a:r>
                        <a:rPr lang="en">
                          <a:solidFill>
                            <a:schemeClr val="dk1"/>
                          </a:solidFill>
                          <a:highlight>
                            <a:srgbClr val="FFFF00"/>
                          </a:highlight>
                          <a:latin typeface="Montserrat"/>
                          <a:ea typeface="Montserrat"/>
                          <a:cs typeface="Montserrat"/>
                          <a:sym typeface="Montserrat"/>
                        </a:rPr>
                        <a:t> autocorrelation</a:t>
                      </a:r>
                      <a:r>
                        <a:rPr baseline="30000" lang="en">
                          <a:solidFill>
                            <a:schemeClr val="dk1"/>
                          </a:solidFill>
                          <a:highlight>
                            <a:srgbClr val="FFFF00"/>
                          </a:highlight>
                          <a:latin typeface="Montserrat"/>
                          <a:ea typeface="Montserrat"/>
                          <a:cs typeface="Montserrat"/>
                          <a:sym typeface="Montserrat"/>
                        </a:rPr>
                        <a:t>3</a:t>
                      </a:r>
                      <a:r>
                        <a:rPr baseline="30000" lang="en">
                          <a:solidFill>
                            <a:srgbClr val="FFFF00"/>
                          </a:solidFill>
                          <a:highlight>
                            <a:srgbClr val="FFFF00"/>
                          </a:highlight>
                          <a:latin typeface="Montserrat"/>
                          <a:ea typeface="Montserrat"/>
                          <a:cs typeface="Montserrat"/>
                          <a:sym typeface="Montserrat"/>
                        </a:rPr>
                        <a:t>2</a:t>
                      </a:r>
                      <a:endParaRPr baseline="30000">
                        <a:solidFill>
                          <a:srgbClr val="FFFF00"/>
                        </a:solidFill>
                        <a:highlight>
                          <a:srgbClr val="FFFF00"/>
                        </a:highlight>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1"/>
                    </a:solidFill>
                  </a:tcPr>
                </a:tc>
                <a:tc>
                  <a:txBody>
                    <a:bodyPr/>
                    <a:lstStyle/>
                    <a:p>
                      <a:pPr indent="0" lvl="0" marL="0" rtl="0" algn="ctr">
                        <a:lnSpc>
                          <a:spcPct val="100000"/>
                        </a:lnSpc>
                        <a:spcBef>
                          <a:spcPts val="0"/>
                        </a:spcBef>
                        <a:spcAft>
                          <a:spcPts val="0"/>
                        </a:spcAft>
                        <a:buNone/>
                      </a:pPr>
                      <a:r>
                        <a:rPr lang="en">
                          <a:solidFill>
                            <a:schemeClr val="lt1"/>
                          </a:solidFill>
                          <a:latin typeface="Montserrat"/>
                          <a:ea typeface="Montserrat"/>
                          <a:cs typeface="Montserrat"/>
                          <a:sym typeface="Montserrat"/>
                        </a:rPr>
                        <a:t>1.50</a:t>
                      </a:r>
                      <a:endParaRPr>
                        <a:solidFill>
                          <a:schemeClr val="lt1"/>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a:solidFill>
                            <a:schemeClr val="lt1"/>
                          </a:solidFill>
                          <a:latin typeface="Montserrat"/>
                          <a:ea typeface="Montserrat"/>
                          <a:cs typeface="Montserrat"/>
                          <a:sym typeface="Montserrat"/>
                        </a:rPr>
                        <a:t>0.351</a:t>
                      </a:r>
                      <a:endParaRPr>
                        <a:solidFill>
                          <a:schemeClr val="lt1"/>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bl>
          </a:graphicData>
        </a:graphic>
      </p:graphicFrame>
      <p:sp>
        <p:nvSpPr>
          <p:cNvPr id="747" name="Google Shape;747;p77"/>
          <p:cNvSpPr txBox="1"/>
          <p:nvPr/>
        </p:nvSpPr>
        <p:spPr>
          <a:xfrm>
            <a:off x="372150" y="2869200"/>
            <a:ext cx="8140800" cy="2539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aseline="30000" lang="en" sz="1500">
                <a:solidFill>
                  <a:schemeClr val="dk1"/>
                </a:solidFill>
                <a:highlight>
                  <a:srgbClr val="FFFF00"/>
                </a:highlight>
                <a:latin typeface="Montserrat"/>
                <a:ea typeface="Montserrat"/>
                <a:cs typeface="Montserrat"/>
                <a:sym typeface="Montserrat"/>
              </a:rPr>
              <a:t> </a:t>
            </a:r>
            <a:r>
              <a:rPr baseline="30000" lang="en" sz="1500">
                <a:solidFill>
                  <a:schemeClr val="dk1"/>
                </a:solidFill>
                <a:highlight>
                  <a:srgbClr val="FFFF00"/>
                </a:highlight>
                <a:latin typeface="Montserrat"/>
                <a:ea typeface="Montserrat"/>
                <a:cs typeface="Montserrat"/>
                <a:sym typeface="Montserrat"/>
              </a:rPr>
              <a:t>1</a:t>
            </a:r>
            <a:r>
              <a:rPr lang="en" sz="1500">
                <a:solidFill>
                  <a:schemeClr val="dk1"/>
                </a:solidFill>
                <a:highlight>
                  <a:srgbClr val="FFFF00"/>
                </a:highlight>
                <a:latin typeface="Montserrat"/>
                <a:ea typeface="Montserrat"/>
                <a:cs typeface="Montserrat"/>
                <a:sym typeface="Montserrat"/>
              </a:rPr>
              <a:t>  Error: </a:t>
            </a:r>
            <a:r>
              <a:rPr lang="en" sz="1500">
                <a:solidFill>
                  <a:schemeClr val="lt1"/>
                </a:solidFill>
                <a:latin typeface="Montserrat"/>
                <a:ea typeface="Montserrat"/>
                <a:cs typeface="Montserrat"/>
                <a:sym typeface="Montserrat"/>
              </a:rPr>
              <a:t> scaled with absolute value of CLV. Measured on unseen data (‘testset’)</a:t>
            </a:r>
            <a:endParaRPr baseline="30000" sz="1500">
              <a:solidFill>
                <a:schemeClr val="lt1"/>
              </a:solidFill>
              <a:highlight>
                <a:schemeClr val="dk1"/>
              </a:highlight>
              <a:latin typeface="Montserrat"/>
              <a:ea typeface="Montserrat"/>
              <a:cs typeface="Montserrat"/>
              <a:sym typeface="Montserrat"/>
            </a:endParaRPr>
          </a:p>
          <a:p>
            <a:pPr indent="0" lvl="0" marL="0" rtl="0" algn="l">
              <a:lnSpc>
                <a:spcPct val="150000"/>
              </a:lnSpc>
              <a:spcBef>
                <a:spcPts val="0"/>
              </a:spcBef>
              <a:spcAft>
                <a:spcPts val="0"/>
              </a:spcAft>
              <a:buNone/>
            </a:pPr>
            <a:r>
              <a:rPr baseline="30000" lang="en" sz="1500">
                <a:solidFill>
                  <a:schemeClr val="dk1"/>
                </a:solidFill>
                <a:highlight>
                  <a:srgbClr val="FFFF00"/>
                </a:highlight>
                <a:latin typeface="Montserrat"/>
                <a:ea typeface="Montserrat"/>
                <a:cs typeface="Montserrat"/>
                <a:sym typeface="Montserrat"/>
              </a:rPr>
              <a:t> 2</a:t>
            </a:r>
            <a:r>
              <a:rPr lang="en" sz="1500">
                <a:solidFill>
                  <a:schemeClr val="dk1"/>
                </a:solidFill>
                <a:highlight>
                  <a:srgbClr val="FFFF00"/>
                </a:highlight>
                <a:latin typeface="Montserrat"/>
                <a:ea typeface="Montserrat"/>
                <a:cs typeface="Montserrat"/>
                <a:sym typeface="Montserrat"/>
              </a:rPr>
              <a:t>  </a:t>
            </a:r>
            <a:r>
              <a:rPr lang="en" sz="1500">
                <a:solidFill>
                  <a:schemeClr val="dk1"/>
                </a:solidFill>
                <a:highlight>
                  <a:srgbClr val="FFFF00"/>
                </a:highlight>
                <a:latin typeface="Montserrat"/>
                <a:ea typeface="Montserrat"/>
                <a:cs typeface="Montserrat"/>
                <a:sym typeface="Montserrat"/>
              </a:rPr>
              <a:t>A</a:t>
            </a:r>
            <a:r>
              <a:rPr lang="en" sz="1500">
                <a:solidFill>
                  <a:schemeClr val="dk1"/>
                </a:solidFill>
                <a:highlight>
                  <a:srgbClr val="FFFF00"/>
                </a:highlight>
                <a:latin typeface="Montserrat"/>
                <a:ea typeface="Montserrat"/>
                <a:cs typeface="Montserrat"/>
                <a:sym typeface="Montserrat"/>
              </a:rPr>
              <a:t>utocorrelation: </a:t>
            </a:r>
            <a:r>
              <a:rPr lang="en" sz="1500">
                <a:solidFill>
                  <a:schemeClr val="lt1"/>
                </a:solidFill>
                <a:latin typeface="Montserrat"/>
                <a:ea typeface="Montserrat"/>
                <a:cs typeface="Montserrat"/>
                <a:sym typeface="Montserrat"/>
              </a:rPr>
              <a:t> relation between a present and past value</a:t>
            </a:r>
            <a:endParaRPr sz="15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rPr baseline="30000" lang="en" sz="1500">
                <a:solidFill>
                  <a:schemeClr val="dk1"/>
                </a:solidFill>
                <a:highlight>
                  <a:srgbClr val="FFFF00"/>
                </a:highlight>
                <a:latin typeface="Montserrat"/>
                <a:ea typeface="Montserrat"/>
                <a:cs typeface="Montserrat"/>
                <a:sym typeface="Montserrat"/>
              </a:rPr>
              <a:t> 3</a:t>
            </a:r>
            <a:r>
              <a:rPr lang="en" sz="1500">
                <a:solidFill>
                  <a:schemeClr val="dk1"/>
                </a:solidFill>
                <a:highlight>
                  <a:srgbClr val="FFFF00"/>
                </a:highlight>
                <a:latin typeface="Montserrat"/>
                <a:ea typeface="Montserrat"/>
                <a:cs typeface="Montserrat"/>
                <a:sym typeface="Montserrat"/>
              </a:rPr>
              <a:t>  Model: </a:t>
            </a:r>
            <a:r>
              <a:rPr lang="en" sz="1500">
                <a:solidFill>
                  <a:schemeClr val="lt1"/>
                </a:solidFill>
                <a:latin typeface="Montserrat"/>
                <a:ea typeface="Montserrat"/>
                <a:cs typeface="Montserrat"/>
                <a:sym typeface="Montserrat"/>
              </a:rPr>
              <a:t> can be configured manually (‘manual’) or automatically (‘auto’) in our</a:t>
            </a:r>
            <a:endParaRPr sz="15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500">
                <a:solidFill>
                  <a:schemeClr val="lt1"/>
                </a:solidFill>
                <a:latin typeface="Montserrat"/>
                <a:ea typeface="Montserrat"/>
                <a:cs typeface="Montserrat"/>
                <a:sym typeface="Montserrat"/>
              </a:rPr>
              <a:t>                 analytics software</a:t>
            </a:r>
            <a:endParaRPr sz="15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500">
              <a:solidFill>
                <a:schemeClr val="lt1"/>
              </a:solidFill>
              <a:latin typeface="Montserrat"/>
              <a:ea typeface="Montserrat"/>
              <a:cs typeface="Montserrat"/>
              <a:sym typeface="Montserrat"/>
            </a:endParaRPr>
          </a:p>
          <a:p>
            <a:pPr indent="0" lvl="0" marL="0" rtl="0" algn="ctr">
              <a:lnSpc>
                <a:spcPct val="150000"/>
              </a:lnSpc>
              <a:spcBef>
                <a:spcPts val="0"/>
              </a:spcBef>
              <a:spcAft>
                <a:spcPts val="0"/>
              </a:spcAft>
              <a:buNone/>
            </a:pPr>
            <a:r>
              <a:rPr lang="en" sz="1500">
                <a:solidFill>
                  <a:schemeClr val="lt1"/>
                </a:solidFill>
                <a:latin typeface="Montserrat"/>
                <a:ea typeface="Montserrat"/>
                <a:cs typeface="Montserrat"/>
                <a:sym typeface="Montserrat"/>
              </a:rPr>
              <a:t>Shorter data = UCI (~1 year). Longer data = Olist (~2 years)</a:t>
            </a:r>
            <a:endParaRPr sz="1500">
              <a:solidFill>
                <a:schemeClr val="lt1"/>
              </a:solidFill>
              <a:latin typeface="Montserrat"/>
              <a:ea typeface="Montserrat"/>
              <a:cs typeface="Montserrat"/>
              <a:sym typeface="Montserrat"/>
            </a:endParaRPr>
          </a:p>
          <a:p>
            <a:pPr indent="0" lvl="0" marL="0" rtl="0" algn="l">
              <a:lnSpc>
                <a:spcPct val="150000"/>
              </a:lnSpc>
              <a:spcBef>
                <a:spcPts val="0"/>
              </a:spcBef>
              <a:spcAft>
                <a:spcPts val="1600"/>
              </a:spcAft>
              <a:buNone/>
            </a:pPr>
            <a:r>
              <a:t/>
            </a:r>
            <a:endParaRPr sz="1800">
              <a:solidFill>
                <a:schemeClr val="lt1"/>
              </a:solidFill>
              <a:latin typeface="Montserrat"/>
              <a:ea typeface="Montserrat"/>
              <a:cs typeface="Montserrat"/>
              <a:sym typeface="Montserra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78"/>
          <p:cNvSpPr txBox="1"/>
          <p:nvPr>
            <p:ph type="ctrTitle"/>
          </p:nvPr>
        </p:nvSpPr>
        <p:spPr>
          <a:xfrm>
            <a:off x="0" y="0"/>
            <a:ext cx="7706400" cy="64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Time Series Forecast Findings</a:t>
            </a:r>
            <a:endParaRPr sz="3600"/>
          </a:p>
        </p:txBody>
      </p:sp>
      <p:sp>
        <p:nvSpPr>
          <p:cNvPr id="753" name="Google Shape;753;p78"/>
          <p:cNvSpPr txBox="1"/>
          <p:nvPr/>
        </p:nvSpPr>
        <p:spPr>
          <a:xfrm>
            <a:off x="5380195" y="6519"/>
            <a:ext cx="3755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Montserrat"/>
                <a:ea typeface="Montserrat"/>
                <a:cs typeface="Montserrat"/>
                <a:sym typeface="Montserrat"/>
              </a:rPr>
              <a:t>Bryan Leow</a:t>
            </a:r>
            <a:endParaRPr>
              <a:solidFill>
                <a:schemeClr val="lt1"/>
              </a:solidFill>
              <a:latin typeface="Montserrat"/>
              <a:ea typeface="Montserrat"/>
              <a:cs typeface="Montserrat"/>
              <a:sym typeface="Montserrat"/>
            </a:endParaRPr>
          </a:p>
        </p:txBody>
      </p:sp>
      <p:graphicFrame>
        <p:nvGraphicFramePr>
          <p:cNvPr id="754" name="Google Shape;754;p78"/>
          <p:cNvGraphicFramePr/>
          <p:nvPr/>
        </p:nvGraphicFramePr>
        <p:xfrm>
          <a:off x="416950" y="699675"/>
          <a:ext cx="3000000" cy="3000000"/>
        </p:xfrm>
        <a:graphic>
          <a:graphicData uri="http://schemas.openxmlformats.org/drawingml/2006/table">
            <a:tbl>
              <a:tblPr>
                <a:noFill/>
                <a:tableStyleId>{E0A9DE9E-60BD-4210-9A69-0A34F112CA31}</a:tableStyleId>
              </a:tblPr>
              <a:tblGrid>
                <a:gridCol w="3158075"/>
                <a:gridCol w="2536625"/>
                <a:gridCol w="2401375"/>
              </a:tblGrid>
              <a:tr h="340350">
                <a:tc>
                  <a:txBody>
                    <a:bodyPr/>
                    <a:lstStyle/>
                    <a:p>
                      <a:pPr indent="0" lvl="0" marL="0" rtl="0" algn="ctr">
                        <a:lnSpc>
                          <a:spcPct val="100000"/>
                        </a:lnSpc>
                        <a:spcBef>
                          <a:spcPts val="0"/>
                        </a:spcBef>
                        <a:spcAft>
                          <a:spcPts val="0"/>
                        </a:spcAft>
                        <a:buNone/>
                      </a:pPr>
                      <a:r>
                        <a:rPr lang="en">
                          <a:solidFill>
                            <a:schemeClr val="lt1"/>
                          </a:solidFill>
                          <a:latin typeface="Montserrat"/>
                          <a:ea typeface="Montserrat"/>
                          <a:cs typeface="Montserrat"/>
                          <a:sym typeface="Montserrat"/>
                        </a:rPr>
                        <a:t>Forecast Method:</a:t>
                      </a:r>
                      <a:endParaRPr>
                        <a:solidFill>
                          <a:schemeClr val="lt1"/>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1"/>
                    </a:solidFill>
                  </a:tcPr>
                </a:tc>
                <a:tc>
                  <a:txBody>
                    <a:bodyPr/>
                    <a:lstStyle/>
                    <a:p>
                      <a:pPr indent="0" lvl="0" marL="0" rtl="0" algn="ctr">
                        <a:lnSpc>
                          <a:spcPct val="100000"/>
                        </a:lnSpc>
                        <a:spcBef>
                          <a:spcPts val="0"/>
                        </a:spcBef>
                        <a:spcAft>
                          <a:spcPts val="0"/>
                        </a:spcAft>
                        <a:buNone/>
                      </a:pPr>
                      <a:r>
                        <a:rPr baseline="30000" lang="en">
                          <a:solidFill>
                            <a:schemeClr val="lt1"/>
                          </a:solidFill>
                          <a:latin typeface="Montserrat"/>
                          <a:ea typeface="Montserrat"/>
                          <a:cs typeface="Montserrat"/>
                          <a:sym typeface="Montserrat"/>
                        </a:rPr>
                        <a:t> 1</a:t>
                      </a:r>
                      <a:r>
                        <a:rPr lang="en">
                          <a:solidFill>
                            <a:schemeClr val="lt1"/>
                          </a:solidFill>
                          <a:latin typeface="Montserrat"/>
                          <a:ea typeface="Montserrat"/>
                          <a:cs typeface="Montserrat"/>
                          <a:sym typeface="Montserrat"/>
                        </a:rPr>
                        <a:t>Error on Shorter Data</a:t>
                      </a:r>
                      <a:endParaRPr>
                        <a:solidFill>
                          <a:schemeClr val="lt1"/>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aseline="30000" lang="en">
                          <a:solidFill>
                            <a:schemeClr val="lt1"/>
                          </a:solidFill>
                          <a:latin typeface="Montserrat"/>
                          <a:ea typeface="Montserrat"/>
                          <a:cs typeface="Montserrat"/>
                          <a:sym typeface="Montserrat"/>
                        </a:rPr>
                        <a:t> 1</a:t>
                      </a:r>
                      <a:r>
                        <a:rPr lang="en">
                          <a:solidFill>
                            <a:schemeClr val="lt1"/>
                          </a:solidFill>
                          <a:latin typeface="Montserrat"/>
                          <a:ea typeface="Montserrat"/>
                          <a:cs typeface="Montserrat"/>
                          <a:sym typeface="Montserrat"/>
                        </a:rPr>
                        <a:t>Error on Longer Data</a:t>
                      </a:r>
                      <a:endParaRPr>
                        <a:solidFill>
                          <a:schemeClr val="lt1"/>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40350">
                <a:tc>
                  <a:txBody>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Without </a:t>
                      </a:r>
                      <a:r>
                        <a:rPr lang="en">
                          <a:solidFill>
                            <a:schemeClr val="lt2"/>
                          </a:solidFill>
                          <a:latin typeface="Montserrat"/>
                          <a:ea typeface="Montserrat"/>
                          <a:cs typeface="Montserrat"/>
                          <a:sym typeface="Montserrat"/>
                        </a:rPr>
                        <a:t>trend </a:t>
                      </a:r>
                      <a:r>
                        <a:rPr lang="en">
                          <a:solidFill>
                            <a:schemeClr val="lt1"/>
                          </a:solidFill>
                          <a:latin typeface="Montserrat"/>
                          <a:ea typeface="Montserrat"/>
                          <a:cs typeface="Montserrat"/>
                          <a:sym typeface="Montserrat"/>
                        </a:rPr>
                        <a:t>or </a:t>
                      </a:r>
                      <a:r>
                        <a:rPr lang="en">
                          <a:solidFill>
                            <a:srgbClr val="EA9999"/>
                          </a:solidFill>
                          <a:latin typeface="Montserrat"/>
                          <a:ea typeface="Montserrat"/>
                          <a:cs typeface="Montserrat"/>
                          <a:sym typeface="Montserrat"/>
                        </a:rPr>
                        <a:t>seasonality</a:t>
                      </a:r>
                      <a:endParaRPr>
                        <a:solidFill>
                          <a:schemeClr val="lt1"/>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1"/>
                    </a:solidFill>
                  </a:tcPr>
                </a:tc>
                <a:tc>
                  <a:txBody>
                    <a:bodyPr/>
                    <a:lstStyle/>
                    <a:p>
                      <a:pPr indent="0" lvl="0" marL="0" rtl="0" algn="ctr">
                        <a:lnSpc>
                          <a:spcPct val="100000"/>
                        </a:lnSpc>
                        <a:spcBef>
                          <a:spcPts val="0"/>
                        </a:spcBef>
                        <a:spcAft>
                          <a:spcPts val="0"/>
                        </a:spcAft>
                        <a:buNone/>
                      </a:pPr>
                      <a:r>
                        <a:rPr lang="en">
                          <a:solidFill>
                            <a:schemeClr val="lt1"/>
                          </a:solidFill>
                          <a:latin typeface="Montserrat"/>
                          <a:ea typeface="Montserrat"/>
                          <a:cs typeface="Montserrat"/>
                          <a:sym typeface="Montserrat"/>
                        </a:rPr>
                        <a:t>1.74</a:t>
                      </a:r>
                      <a:endParaRPr>
                        <a:solidFill>
                          <a:schemeClr val="lt1"/>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a:solidFill>
                            <a:schemeClr val="lt1"/>
                          </a:solidFill>
                          <a:latin typeface="Montserrat"/>
                          <a:ea typeface="Montserrat"/>
                          <a:cs typeface="Montserrat"/>
                          <a:sym typeface="Montserrat"/>
                        </a:rPr>
                        <a:t>0.558</a:t>
                      </a:r>
                      <a:endParaRPr>
                        <a:solidFill>
                          <a:schemeClr val="lt1"/>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40350">
                <a:tc>
                  <a:txBody>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With </a:t>
                      </a:r>
                      <a:r>
                        <a:rPr lang="en">
                          <a:solidFill>
                            <a:schemeClr val="lt2"/>
                          </a:solidFill>
                          <a:latin typeface="Montserrat"/>
                          <a:ea typeface="Montserrat"/>
                          <a:cs typeface="Montserrat"/>
                          <a:sym typeface="Montserrat"/>
                        </a:rPr>
                        <a:t>trend</a:t>
                      </a:r>
                      <a:r>
                        <a:rPr lang="en">
                          <a:solidFill>
                            <a:schemeClr val="lt1"/>
                          </a:solidFill>
                          <a:latin typeface="Montserrat"/>
                          <a:ea typeface="Montserrat"/>
                          <a:cs typeface="Montserrat"/>
                          <a:sym typeface="Montserrat"/>
                        </a:rPr>
                        <a:t>, without </a:t>
                      </a:r>
                      <a:r>
                        <a:rPr lang="en">
                          <a:solidFill>
                            <a:srgbClr val="EA9999"/>
                          </a:solidFill>
                          <a:latin typeface="Montserrat"/>
                          <a:ea typeface="Montserrat"/>
                          <a:cs typeface="Montserrat"/>
                          <a:sym typeface="Montserrat"/>
                        </a:rPr>
                        <a:t>seasonality</a:t>
                      </a:r>
                      <a:endParaRPr>
                        <a:solidFill>
                          <a:schemeClr val="lt1"/>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1"/>
                    </a:solidFill>
                  </a:tcPr>
                </a:tc>
                <a:tc>
                  <a:txBody>
                    <a:bodyPr/>
                    <a:lstStyle/>
                    <a:p>
                      <a:pPr indent="0" lvl="0" marL="0" rtl="0" algn="ctr">
                        <a:lnSpc>
                          <a:spcPct val="100000"/>
                        </a:lnSpc>
                        <a:spcBef>
                          <a:spcPts val="0"/>
                        </a:spcBef>
                        <a:spcAft>
                          <a:spcPts val="0"/>
                        </a:spcAft>
                        <a:buNone/>
                      </a:pPr>
                      <a:r>
                        <a:rPr lang="en">
                          <a:solidFill>
                            <a:schemeClr val="lt1"/>
                          </a:solidFill>
                          <a:latin typeface="Montserrat"/>
                          <a:ea typeface="Montserrat"/>
                          <a:cs typeface="Montserrat"/>
                          <a:sym typeface="Montserrat"/>
                        </a:rPr>
                        <a:t>2.71</a:t>
                      </a:r>
                      <a:endParaRPr>
                        <a:solidFill>
                          <a:schemeClr val="lt1"/>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a:solidFill>
                            <a:schemeClr val="lt1"/>
                          </a:solidFill>
                          <a:latin typeface="Montserrat"/>
                          <a:ea typeface="Montserrat"/>
                          <a:cs typeface="Montserrat"/>
                          <a:sym typeface="Montserrat"/>
                        </a:rPr>
                        <a:t>0.829</a:t>
                      </a:r>
                      <a:endParaRPr>
                        <a:solidFill>
                          <a:schemeClr val="lt1"/>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40350">
                <a:tc>
                  <a:txBody>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With </a:t>
                      </a:r>
                      <a:r>
                        <a:rPr lang="en">
                          <a:solidFill>
                            <a:schemeClr val="lt2"/>
                          </a:solidFill>
                          <a:latin typeface="Montserrat"/>
                          <a:ea typeface="Montserrat"/>
                          <a:cs typeface="Montserrat"/>
                          <a:sym typeface="Montserrat"/>
                        </a:rPr>
                        <a:t>trend</a:t>
                      </a:r>
                      <a:r>
                        <a:rPr lang="en">
                          <a:solidFill>
                            <a:schemeClr val="lt1"/>
                          </a:solidFill>
                          <a:latin typeface="Montserrat"/>
                          <a:ea typeface="Montserrat"/>
                          <a:cs typeface="Montserrat"/>
                          <a:sym typeface="Montserrat"/>
                        </a:rPr>
                        <a:t>, using manual</a:t>
                      </a:r>
                      <a:r>
                        <a:rPr baseline="30000" lang="en">
                          <a:solidFill>
                            <a:schemeClr val="lt1"/>
                          </a:solidFill>
                          <a:latin typeface="Montserrat"/>
                          <a:ea typeface="Montserrat"/>
                          <a:cs typeface="Montserrat"/>
                          <a:sym typeface="Montserrat"/>
                        </a:rPr>
                        <a:t>2   </a:t>
                      </a:r>
                      <a:r>
                        <a:rPr lang="en">
                          <a:solidFill>
                            <a:schemeClr val="lt1"/>
                          </a:solidFill>
                          <a:latin typeface="Montserrat"/>
                          <a:ea typeface="Montserrat"/>
                          <a:cs typeface="Montserrat"/>
                          <a:sym typeface="Montserrat"/>
                        </a:rPr>
                        <a:t>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lang="en">
                          <a:solidFill>
                            <a:schemeClr val="lt1"/>
                          </a:solidFill>
                          <a:latin typeface="Montserrat"/>
                          <a:ea typeface="Montserrat"/>
                          <a:cs typeface="Montserrat"/>
                          <a:sym typeface="Montserrat"/>
                        </a:rPr>
                        <a:t>autocorrelation</a:t>
                      </a:r>
                      <a:r>
                        <a:rPr baseline="30000" lang="en">
                          <a:solidFill>
                            <a:schemeClr val="lt1"/>
                          </a:solidFill>
                          <a:latin typeface="Montserrat"/>
                          <a:ea typeface="Montserrat"/>
                          <a:cs typeface="Montserrat"/>
                          <a:sym typeface="Montserrat"/>
                        </a:rPr>
                        <a:t>3 </a:t>
                      </a:r>
                      <a:endParaRPr baseline="30000">
                        <a:solidFill>
                          <a:schemeClr val="lt1"/>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1"/>
                    </a:solidFill>
                  </a:tcPr>
                </a:tc>
                <a:tc>
                  <a:txBody>
                    <a:bodyPr/>
                    <a:lstStyle/>
                    <a:p>
                      <a:pPr indent="0" lvl="0" marL="0" rtl="0" algn="ctr">
                        <a:lnSpc>
                          <a:spcPct val="100000"/>
                        </a:lnSpc>
                        <a:spcBef>
                          <a:spcPts val="0"/>
                        </a:spcBef>
                        <a:spcAft>
                          <a:spcPts val="0"/>
                        </a:spcAft>
                        <a:buNone/>
                      </a:pPr>
                      <a:r>
                        <a:rPr lang="en">
                          <a:solidFill>
                            <a:schemeClr val="lt1"/>
                          </a:solidFill>
                          <a:latin typeface="Montserrat"/>
                          <a:ea typeface="Montserrat"/>
                          <a:cs typeface="Montserrat"/>
                          <a:sym typeface="Montserrat"/>
                        </a:rPr>
                        <a:t>1.24</a:t>
                      </a:r>
                      <a:endParaRPr>
                        <a:solidFill>
                          <a:schemeClr val="lt1"/>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a:solidFill>
                            <a:schemeClr val="lt1"/>
                          </a:solidFill>
                          <a:latin typeface="Montserrat"/>
                          <a:ea typeface="Montserrat"/>
                          <a:cs typeface="Montserrat"/>
                          <a:sym typeface="Montserrat"/>
                        </a:rPr>
                        <a:t>0.351</a:t>
                      </a:r>
                      <a:endParaRPr>
                        <a:solidFill>
                          <a:schemeClr val="lt1"/>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40350">
                <a:tc>
                  <a:txBody>
                    <a:bodyPr/>
                    <a:lstStyle/>
                    <a:p>
                      <a:pPr indent="0" lvl="0" marL="0" rtl="0" algn="l">
                        <a:lnSpc>
                          <a:spcPct val="100000"/>
                        </a:lnSpc>
                        <a:spcBef>
                          <a:spcPts val="0"/>
                        </a:spcBef>
                        <a:spcAft>
                          <a:spcPts val="0"/>
                        </a:spcAft>
                        <a:buNone/>
                      </a:pPr>
                      <a:r>
                        <a:rPr lang="en">
                          <a:solidFill>
                            <a:schemeClr val="lt1"/>
                          </a:solidFill>
                          <a:latin typeface="Montserrat"/>
                          <a:ea typeface="Montserrat"/>
                          <a:cs typeface="Montserrat"/>
                          <a:sym typeface="Montserrat"/>
                        </a:rPr>
                        <a:t>With </a:t>
                      </a:r>
                      <a:r>
                        <a:rPr lang="en">
                          <a:solidFill>
                            <a:schemeClr val="lt2"/>
                          </a:solidFill>
                          <a:latin typeface="Montserrat"/>
                          <a:ea typeface="Montserrat"/>
                          <a:cs typeface="Montserrat"/>
                          <a:sym typeface="Montserrat"/>
                        </a:rPr>
                        <a:t>trend</a:t>
                      </a:r>
                      <a:r>
                        <a:rPr lang="en">
                          <a:solidFill>
                            <a:schemeClr val="lt1"/>
                          </a:solidFill>
                          <a:latin typeface="Montserrat"/>
                          <a:ea typeface="Montserrat"/>
                          <a:cs typeface="Montserrat"/>
                          <a:sym typeface="Montserrat"/>
                        </a:rPr>
                        <a:t>, using</a:t>
                      </a:r>
                      <a:r>
                        <a:rPr lang="en">
                          <a:solidFill>
                            <a:srgbClr val="F2F2F2"/>
                          </a:solidFill>
                          <a:latin typeface="Montserrat"/>
                          <a:ea typeface="Montserrat"/>
                          <a:cs typeface="Montserrat"/>
                          <a:sym typeface="Montserrat"/>
                        </a:rPr>
                        <a:t> auto</a:t>
                      </a:r>
                      <a:r>
                        <a:rPr baseline="30000" lang="en">
                          <a:solidFill>
                            <a:srgbClr val="F2F2F2"/>
                          </a:solidFill>
                          <a:latin typeface="Montserrat"/>
                          <a:ea typeface="Montserrat"/>
                          <a:cs typeface="Montserrat"/>
                          <a:sym typeface="Montserrat"/>
                        </a:rPr>
                        <a:t>2 </a:t>
                      </a:r>
                      <a:r>
                        <a:rPr lang="en">
                          <a:solidFill>
                            <a:srgbClr val="F2F2F2"/>
                          </a:solidFill>
                          <a:latin typeface="Montserrat"/>
                          <a:ea typeface="Montserrat"/>
                          <a:cs typeface="Montserrat"/>
                          <a:sym typeface="Montserrat"/>
                        </a:rPr>
                        <a:t> </a:t>
                      </a:r>
                      <a:endParaRPr>
                        <a:solidFill>
                          <a:srgbClr val="F2F2F2"/>
                        </a:solidFill>
                        <a:latin typeface="Montserrat"/>
                        <a:ea typeface="Montserrat"/>
                        <a:cs typeface="Montserrat"/>
                        <a:sym typeface="Montserrat"/>
                      </a:endParaRPr>
                    </a:p>
                    <a:p>
                      <a:pPr indent="0" lvl="0" marL="0" rtl="0" algn="l">
                        <a:lnSpc>
                          <a:spcPct val="100000"/>
                        </a:lnSpc>
                        <a:spcBef>
                          <a:spcPts val="0"/>
                        </a:spcBef>
                        <a:spcAft>
                          <a:spcPts val="0"/>
                        </a:spcAft>
                        <a:buNone/>
                      </a:pPr>
                      <a:r>
                        <a:rPr lang="en">
                          <a:solidFill>
                            <a:srgbClr val="F2F2F2"/>
                          </a:solidFill>
                          <a:latin typeface="Montserrat"/>
                          <a:ea typeface="Montserrat"/>
                          <a:cs typeface="Montserrat"/>
                          <a:sym typeface="Montserrat"/>
                        </a:rPr>
                        <a:t>autocorrelation</a:t>
                      </a:r>
                      <a:r>
                        <a:rPr baseline="30000" lang="en">
                          <a:solidFill>
                            <a:srgbClr val="F2F2F2"/>
                          </a:solidFill>
                          <a:latin typeface="Montserrat"/>
                          <a:ea typeface="Montserrat"/>
                          <a:cs typeface="Montserrat"/>
                          <a:sym typeface="Montserrat"/>
                        </a:rPr>
                        <a:t>3</a:t>
                      </a:r>
                      <a:endParaRPr baseline="30000">
                        <a:solidFill>
                          <a:srgbClr val="F2F2F2"/>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1"/>
                    </a:solidFill>
                  </a:tcPr>
                </a:tc>
                <a:tc>
                  <a:txBody>
                    <a:bodyPr/>
                    <a:lstStyle/>
                    <a:p>
                      <a:pPr indent="0" lvl="0" marL="0" rtl="0" algn="ctr">
                        <a:lnSpc>
                          <a:spcPct val="100000"/>
                        </a:lnSpc>
                        <a:spcBef>
                          <a:spcPts val="0"/>
                        </a:spcBef>
                        <a:spcAft>
                          <a:spcPts val="0"/>
                        </a:spcAft>
                        <a:buNone/>
                      </a:pPr>
                      <a:r>
                        <a:rPr lang="en">
                          <a:solidFill>
                            <a:schemeClr val="lt1"/>
                          </a:solidFill>
                          <a:latin typeface="Montserrat"/>
                          <a:ea typeface="Montserrat"/>
                          <a:cs typeface="Montserrat"/>
                          <a:sym typeface="Montserrat"/>
                        </a:rPr>
                        <a:t>1.50</a:t>
                      </a:r>
                      <a:endParaRPr>
                        <a:solidFill>
                          <a:schemeClr val="lt1"/>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a:solidFill>
                            <a:schemeClr val="lt1"/>
                          </a:solidFill>
                          <a:latin typeface="Montserrat"/>
                          <a:ea typeface="Montserrat"/>
                          <a:cs typeface="Montserrat"/>
                          <a:sym typeface="Montserrat"/>
                        </a:rPr>
                        <a:t>0.351</a:t>
                      </a:r>
                      <a:endParaRPr>
                        <a:solidFill>
                          <a:schemeClr val="lt1"/>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bl>
          </a:graphicData>
        </a:graphic>
      </p:graphicFrame>
      <p:sp>
        <p:nvSpPr>
          <p:cNvPr id="755" name="Google Shape;755;p78"/>
          <p:cNvSpPr txBox="1"/>
          <p:nvPr/>
        </p:nvSpPr>
        <p:spPr>
          <a:xfrm>
            <a:off x="372150" y="2869200"/>
            <a:ext cx="8140800" cy="1154400"/>
          </a:xfrm>
          <a:prstGeom prst="rect">
            <a:avLst/>
          </a:prstGeom>
          <a:noFill/>
          <a:ln>
            <a:noFill/>
          </a:ln>
        </p:spPr>
        <p:txBody>
          <a:bodyPr anchorCtr="0" anchor="t" bIns="91425" lIns="91425" spcFirstLastPara="1" rIns="91425" wrap="square" tIns="91425">
            <a:spAutoFit/>
          </a:bodyPr>
          <a:lstStyle/>
          <a:p>
            <a:pPr indent="-323850" lvl="0" marL="457200" rtl="0" algn="l">
              <a:lnSpc>
                <a:spcPct val="150000"/>
              </a:lnSpc>
              <a:spcBef>
                <a:spcPts val="0"/>
              </a:spcBef>
              <a:spcAft>
                <a:spcPts val="0"/>
              </a:spcAft>
              <a:buClr>
                <a:schemeClr val="lt1"/>
              </a:buClr>
              <a:buSzPts val="1500"/>
              <a:buFont typeface="Montserrat"/>
              <a:buChar char="●"/>
            </a:pPr>
            <a:r>
              <a:rPr lang="en" sz="1500">
                <a:solidFill>
                  <a:schemeClr val="lt1"/>
                </a:solidFill>
                <a:highlight>
                  <a:schemeClr val="dk1"/>
                </a:highlight>
                <a:latin typeface="Montserrat"/>
                <a:ea typeface="Montserrat"/>
                <a:cs typeface="Montserrat"/>
                <a:sym typeface="Montserrat"/>
              </a:rPr>
              <a:t>Forecasts on longer data (~2 years, right) gives us </a:t>
            </a:r>
            <a:r>
              <a:rPr lang="en" sz="1500">
                <a:solidFill>
                  <a:schemeClr val="dk1"/>
                </a:solidFill>
                <a:highlight>
                  <a:srgbClr val="FFFB69"/>
                </a:highlight>
                <a:latin typeface="Montserrat"/>
                <a:ea typeface="Montserrat"/>
                <a:cs typeface="Montserrat"/>
                <a:sym typeface="Montserrat"/>
              </a:rPr>
              <a:t>more accurate results</a:t>
            </a:r>
            <a:r>
              <a:rPr lang="en" sz="1500">
                <a:solidFill>
                  <a:schemeClr val="lt1"/>
                </a:solidFill>
                <a:highlight>
                  <a:schemeClr val="dk1"/>
                </a:highlight>
                <a:latin typeface="Montserrat"/>
                <a:ea typeface="Montserrat"/>
                <a:cs typeface="Montserrat"/>
                <a:sym typeface="Montserrat"/>
              </a:rPr>
              <a:t> than shorter data (~1 year, left)</a:t>
            </a:r>
            <a:endParaRPr sz="1500">
              <a:solidFill>
                <a:schemeClr val="lt1"/>
              </a:solidFill>
              <a:highlight>
                <a:schemeClr val="dk1"/>
              </a:highlight>
              <a:latin typeface="Montserrat"/>
              <a:ea typeface="Montserrat"/>
              <a:cs typeface="Montserrat"/>
              <a:sym typeface="Montserrat"/>
            </a:endParaRPr>
          </a:p>
          <a:p>
            <a:pPr indent="0" lvl="0" marL="0" rtl="0" algn="l">
              <a:lnSpc>
                <a:spcPct val="150000"/>
              </a:lnSpc>
              <a:spcBef>
                <a:spcPts val="0"/>
              </a:spcBef>
              <a:spcAft>
                <a:spcPts val="1600"/>
              </a:spcAft>
              <a:buNone/>
            </a:pPr>
            <a:r>
              <a:t/>
            </a:r>
            <a:endParaRPr sz="1800">
              <a:solidFill>
                <a:schemeClr val="lt1"/>
              </a:solidFill>
              <a:latin typeface="Montserrat"/>
              <a:ea typeface="Montserrat"/>
              <a:cs typeface="Montserrat"/>
              <a:sym typeface="Montserrat"/>
            </a:endParaRPr>
          </a:p>
        </p:txBody>
      </p:sp>
      <p:sp>
        <p:nvSpPr>
          <p:cNvPr id="756" name="Google Shape;756;p78"/>
          <p:cNvSpPr/>
          <p:nvPr/>
        </p:nvSpPr>
        <p:spPr>
          <a:xfrm>
            <a:off x="5826900" y="1005627"/>
            <a:ext cx="587500" cy="241275"/>
          </a:xfrm>
          <a:custGeom>
            <a:rect b="b" l="l" r="r" t="t"/>
            <a:pathLst>
              <a:path extrusionOk="0" h="9651" w="23500">
                <a:moveTo>
                  <a:pt x="0" y="9651"/>
                </a:moveTo>
                <a:cubicBezTo>
                  <a:pt x="1998" y="8053"/>
                  <a:pt x="8073" y="300"/>
                  <a:pt x="11990" y="60"/>
                </a:cubicBezTo>
                <a:cubicBezTo>
                  <a:pt x="15907" y="-180"/>
                  <a:pt x="21582" y="6854"/>
                  <a:pt x="23500" y="8213"/>
                </a:cubicBezTo>
              </a:path>
            </a:pathLst>
          </a:custGeom>
          <a:noFill/>
          <a:ln cap="flat" cmpd="sng" w="19050">
            <a:solidFill>
              <a:schemeClr val="dk2"/>
            </a:solidFill>
            <a:prstDash val="solid"/>
            <a:round/>
            <a:headEnd len="med" w="med" type="none"/>
            <a:tailEnd len="med" w="med" type="triangle"/>
          </a:ln>
        </p:spPr>
      </p:sp>
      <p:sp>
        <p:nvSpPr>
          <p:cNvPr id="757" name="Google Shape;757;p78"/>
          <p:cNvSpPr/>
          <p:nvPr/>
        </p:nvSpPr>
        <p:spPr>
          <a:xfrm>
            <a:off x="5826900" y="1386627"/>
            <a:ext cx="587500" cy="241275"/>
          </a:xfrm>
          <a:custGeom>
            <a:rect b="b" l="l" r="r" t="t"/>
            <a:pathLst>
              <a:path extrusionOk="0" h="9651" w="23500">
                <a:moveTo>
                  <a:pt x="0" y="9651"/>
                </a:moveTo>
                <a:cubicBezTo>
                  <a:pt x="1998" y="8053"/>
                  <a:pt x="8073" y="300"/>
                  <a:pt x="11990" y="60"/>
                </a:cubicBezTo>
                <a:cubicBezTo>
                  <a:pt x="15907" y="-180"/>
                  <a:pt x="21582" y="6854"/>
                  <a:pt x="23500" y="8213"/>
                </a:cubicBezTo>
              </a:path>
            </a:pathLst>
          </a:custGeom>
          <a:noFill/>
          <a:ln cap="flat" cmpd="sng" w="19050">
            <a:solidFill>
              <a:schemeClr val="dk2"/>
            </a:solidFill>
            <a:prstDash val="solid"/>
            <a:round/>
            <a:headEnd len="med" w="med" type="none"/>
            <a:tailEnd len="med" w="med" type="triangle"/>
          </a:ln>
        </p:spPr>
      </p:sp>
      <p:sp>
        <p:nvSpPr>
          <p:cNvPr id="758" name="Google Shape;758;p78"/>
          <p:cNvSpPr/>
          <p:nvPr/>
        </p:nvSpPr>
        <p:spPr>
          <a:xfrm>
            <a:off x="5826900" y="1843827"/>
            <a:ext cx="587500" cy="241275"/>
          </a:xfrm>
          <a:custGeom>
            <a:rect b="b" l="l" r="r" t="t"/>
            <a:pathLst>
              <a:path extrusionOk="0" h="9651" w="23500">
                <a:moveTo>
                  <a:pt x="0" y="9651"/>
                </a:moveTo>
                <a:cubicBezTo>
                  <a:pt x="1998" y="8053"/>
                  <a:pt x="8073" y="300"/>
                  <a:pt x="11990" y="60"/>
                </a:cubicBezTo>
                <a:cubicBezTo>
                  <a:pt x="15907" y="-180"/>
                  <a:pt x="21582" y="6854"/>
                  <a:pt x="23500" y="8213"/>
                </a:cubicBezTo>
              </a:path>
            </a:pathLst>
          </a:custGeom>
          <a:noFill/>
          <a:ln cap="flat" cmpd="sng" w="19050">
            <a:solidFill>
              <a:schemeClr val="dk2"/>
            </a:solidFill>
            <a:prstDash val="solid"/>
            <a:round/>
            <a:headEnd len="med" w="med" type="none"/>
            <a:tailEnd len="med" w="med" type="triangle"/>
          </a:ln>
        </p:spPr>
      </p:sp>
      <p:sp>
        <p:nvSpPr>
          <p:cNvPr id="759" name="Google Shape;759;p78"/>
          <p:cNvSpPr/>
          <p:nvPr/>
        </p:nvSpPr>
        <p:spPr>
          <a:xfrm>
            <a:off x="5826900" y="2377227"/>
            <a:ext cx="587500" cy="241275"/>
          </a:xfrm>
          <a:custGeom>
            <a:rect b="b" l="l" r="r" t="t"/>
            <a:pathLst>
              <a:path extrusionOk="0" h="9651" w="23500">
                <a:moveTo>
                  <a:pt x="0" y="9651"/>
                </a:moveTo>
                <a:cubicBezTo>
                  <a:pt x="1998" y="8053"/>
                  <a:pt x="8073" y="300"/>
                  <a:pt x="11990" y="60"/>
                </a:cubicBezTo>
                <a:cubicBezTo>
                  <a:pt x="15907" y="-180"/>
                  <a:pt x="21582" y="6854"/>
                  <a:pt x="23500" y="8213"/>
                </a:cubicBezTo>
              </a:path>
            </a:pathLst>
          </a:custGeom>
          <a:noFill/>
          <a:ln cap="flat" cmpd="sng" w="19050">
            <a:solidFill>
              <a:schemeClr val="dk2"/>
            </a:solidFill>
            <a:prstDash val="solid"/>
            <a:round/>
            <a:headEnd len="med" w="med" type="none"/>
            <a:tailEnd len="med" w="med" type="triangle"/>
          </a:ln>
        </p:spPr>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79"/>
          <p:cNvSpPr txBox="1"/>
          <p:nvPr>
            <p:ph type="ctrTitle"/>
          </p:nvPr>
        </p:nvSpPr>
        <p:spPr>
          <a:xfrm>
            <a:off x="0" y="0"/>
            <a:ext cx="7706400" cy="64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Time Series Forecast Findings</a:t>
            </a:r>
            <a:endParaRPr sz="3600"/>
          </a:p>
        </p:txBody>
      </p:sp>
      <p:sp>
        <p:nvSpPr>
          <p:cNvPr id="765" name="Google Shape;765;p79"/>
          <p:cNvSpPr txBox="1"/>
          <p:nvPr/>
        </p:nvSpPr>
        <p:spPr>
          <a:xfrm>
            <a:off x="5380195" y="6519"/>
            <a:ext cx="3755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Montserrat"/>
                <a:ea typeface="Montserrat"/>
                <a:cs typeface="Montserrat"/>
                <a:sym typeface="Montserrat"/>
              </a:rPr>
              <a:t>Bryan Leow</a:t>
            </a:r>
            <a:endParaRPr>
              <a:solidFill>
                <a:schemeClr val="lt1"/>
              </a:solidFill>
              <a:latin typeface="Montserrat"/>
              <a:ea typeface="Montserrat"/>
              <a:cs typeface="Montserrat"/>
              <a:sym typeface="Montserrat"/>
            </a:endParaRPr>
          </a:p>
        </p:txBody>
      </p:sp>
      <p:graphicFrame>
        <p:nvGraphicFramePr>
          <p:cNvPr id="766" name="Google Shape;766;p79"/>
          <p:cNvGraphicFramePr/>
          <p:nvPr/>
        </p:nvGraphicFramePr>
        <p:xfrm>
          <a:off x="416950" y="699675"/>
          <a:ext cx="3000000" cy="3000000"/>
        </p:xfrm>
        <a:graphic>
          <a:graphicData uri="http://schemas.openxmlformats.org/drawingml/2006/table">
            <a:tbl>
              <a:tblPr>
                <a:noFill/>
                <a:tableStyleId>{E0A9DE9E-60BD-4210-9A69-0A34F112CA31}</a:tableStyleId>
              </a:tblPr>
              <a:tblGrid>
                <a:gridCol w="3158075"/>
                <a:gridCol w="2536625"/>
                <a:gridCol w="2401375"/>
              </a:tblGrid>
              <a:tr h="340350">
                <a:tc>
                  <a:txBody>
                    <a:bodyPr/>
                    <a:lstStyle/>
                    <a:p>
                      <a:pPr indent="0" lvl="0" marL="0" rtl="0" algn="ctr">
                        <a:lnSpc>
                          <a:spcPct val="100000"/>
                        </a:lnSpc>
                        <a:spcBef>
                          <a:spcPts val="0"/>
                        </a:spcBef>
                        <a:spcAft>
                          <a:spcPts val="0"/>
                        </a:spcAft>
                        <a:buNone/>
                      </a:pPr>
                      <a:r>
                        <a:rPr lang="en">
                          <a:solidFill>
                            <a:schemeClr val="lt1"/>
                          </a:solidFill>
                          <a:latin typeface="Montserrat"/>
                          <a:ea typeface="Montserrat"/>
                          <a:cs typeface="Montserrat"/>
                          <a:sym typeface="Montserrat"/>
                        </a:rPr>
                        <a:t>Forecast Method:</a:t>
                      </a:r>
                      <a:endParaRPr>
                        <a:solidFill>
                          <a:schemeClr val="lt1"/>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1"/>
                    </a:solidFill>
                  </a:tcPr>
                </a:tc>
                <a:tc>
                  <a:txBody>
                    <a:bodyPr/>
                    <a:lstStyle/>
                    <a:p>
                      <a:pPr indent="0" lvl="0" marL="0" rtl="0" algn="ctr">
                        <a:lnSpc>
                          <a:spcPct val="100000"/>
                        </a:lnSpc>
                        <a:spcBef>
                          <a:spcPts val="0"/>
                        </a:spcBef>
                        <a:spcAft>
                          <a:spcPts val="0"/>
                        </a:spcAft>
                        <a:buNone/>
                      </a:pPr>
                      <a:r>
                        <a:rPr baseline="30000" lang="en">
                          <a:solidFill>
                            <a:schemeClr val="lt1"/>
                          </a:solidFill>
                          <a:latin typeface="Montserrat"/>
                          <a:ea typeface="Montserrat"/>
                          <a:cs typeface="Montserrat"/>
                          <a:sym typeface="Montserrat"/>
                        </a:rPr>
                        <a:t> 1</a:t>
                      </a:r>
                      <a:r>
                        <a:rPr lang="en">
                          <a:solidFill>
                            <a:schemeClr val="lt1"/>
                          </a:solidFill>
                          <a:latin typeface="Montserrat"/>
                          <a:ea typeface="Montserrat"/>
                          <a:cs typeface="Montserrat"/>
                          <a:sym typeface="Montserrat"/>
                        </a:rPr>
                        <a:t>Error on Shorter Data</a:t>
                      </a:r>
                      <a:endParaRPr>
                        <a:solidFill>
                          <a:schemeClr val="lt1"/>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aseline="30000" lang="en">
                          <a:solidFill>
                            <a:schemeClr val="lt1"/>
                          </a:solidFill>
                          <a:latin typeface="Montserrat"/>
                          <a:ea typeface="Montserrat"/>
                          <a:cs typeface="Montserrat"/>
                          <a:sym typeface="Montserrat"/>
                        </a:rPr>
                        <a:t> 1</a:t>
                      </a:r>
                      <a:r>
                        <a:rPr lang="en">
                          <a:solidFill>
                            <a:schemeClr val="lt1"/>
                          </a:solidFill>
                          <a:latin typeface="Montserrat"/>
                          <a:ea typeface="Montserrat"/>
                          <a:cs typeface="Montserrat"/>
                          <a:sym typeface="Montserrat"/>
                        </a:rPr>
                        <a:t>Error on Longer Data</a:t>
                      </a:r>
                      <a:endParaRPr>
                        <a:solidFill>
                          <a:schemeClr val="lt1"/>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40350">
                <a:tc>
                  <a:txBody>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Without </a:t>
                      </a:r>
                      <a:r>
                        <a:rPr lang="en">
                          <a:solidFill>
                            <a:schemeClr val="lt2"/>
                          </a:solidFill>
                          <a:latin typeface="Montserrat"/>
                          <a:ea typeface="Montserrat"/>
                          <a:cs typeface="Montserrat"/>
                          <a:sym typeface="Montserrat"/>
                        </a:rPr>
                        <a:t>trend </a:t>
                      </a:r>
                      <a:r>
                        <a:rPr lang="en">
                          <a:solidFill>
                            <a:schemeClr val="lt1"/>
                          </a:solidFill>
                          <a:latin typeface="Montserrat"/>
                          <a:ea typeface="Montserrat"/>
                          <a:cs typeface="Montserrat"/>
                          <a:sym typeface="Montserrat"/>
                        </a:rPr>
                        <a:t>or </a:t>
                      </a:r>
                      <a:r>
                        <a:rPr lang="en">
                          <a:solidFill>
                            <a:srgbClr val="EA9999"/>
                          </a:solidFill>
                          <a:latin typeface="Montserrat"/>
                          <a:ea typeface="Montserrat"/>
                          <a:cs typeface="Montserrat"/>
                          <a:sym typeface="Montserrat"/>
                        </a:rPr>
                        <a:t>seasonality</a:t>
                      </a:r>
                      <a:endParaRPr>
                        <a:solidFill>
                          <a:schemeClr val="lt1"/>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1"/>
                    </a:solidFill>
                  </a:tcPr>
                </a:tc>
                <a:tc>
                  <a:txBody>
                    <a:bodyPr/>
                    <a:lstStyle/>
                    <a:p>
                      <a:pPr indent="0" lvl="0" marL="0" rtl="0" algn="ctr">
                        <a:lnSpc>
                          <a:spcPct val="100000"/>
                        </a:lnSpc>
                        <a:spcBef>
                          <a:spcPts val="0"/>
                        </a:spcBef>
                        <a:spcAft>
                          <a:spcPts val="0"/>
                        </a:spcAft>
                        <a:buNone/>
                      </a:pPr>
                      <a:r>
                        <a:rPr lang="en">
                          <a:solidFill>
                            <a:schemeClr val="lt1"/>
                          </a:solidFill>
                          <a:latin typeface="Montserrat"/>
                          <a:ea typeface="Montserrat"/>
                          <a:cs typeface="Montserrat"/>
                          <a:sym typeface="Montserrat"/>
                        </a:rPr>
                        <a:t>1.74</a:t>
                      </a:r>
                      <a:endParaRPr>
                        <a:solidFill>
                          <a:schemeClr val="lt1"/>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a:solidFill>
                            <a:schemeClr val="lt1"/>
                          </a:solidFill>
                          <a:latin typeface="Montserrat"/>
                          <a:ea typeface="Montserrat"/>
                          <a:cs typeface="Montserrat"/>
                          <a:sym typeface="Montserrat"/>
                        </a:rPr>
                        <a:t>0.558</a:t>
                      </a:r>
                      <a:endParaRPr>
                        <a:solidFill>
                          <a:schemeClr val="lt1"/>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40350">
                <a:tc>
                  <a:txBody>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With </a:t>
                      </a:r>
                      <a:r>
                        <a:rPr lang="en">
                          <a:solidFill>
                            <a:schemeClr val="lt2"/>
                          </a:solidFill>
                          <a:latin typeface="Montserrat"/>
                          <a:ea typeface="Montserrat"/>
                          <a:cs typeface="Montserrat"/>
                          <a:sym typeface="Montserrat"/>
                        </a:rPr>
                        <a:t>trend</a:t>
                      </a:r>
                      <a:r>
                        <a:rPr lang="en">
                          <a:solidFill>
                            <a:schemeClr val="lt1"/>
                          </a:solidFill>
                          <a:latin typeface="Montserrat"/>
                          <a:ea typeface="Montserrat"/>
                          <a:cs typeface="Montserrat"/>
                          <a:sym typeface="Montserrat"/>
                        </a:rPr>
                        <a:t>, without </a:t>
                      </a:r>
                      <a:r>
                        <a:rPr lang="en">
                          <a:solidFill>
                            <a:srgbClr val="EA9999"/>
                          </a:solidFill>
                          <a:latin typeface="Montserrat"/>
                          <a:ea typeface="Montserrat"/>
                          <a:cs typeface="Montserrat"/>
                          <a:sym typeface="Montserrat"/>
                        </a:rPr>
                        <a:t>seasonality</a:t>
                      </a:r>
                      <a:endParaRPr>
                        <a:solidFill>
                          <a:schemeClr val="lt1"/>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1"/>
                    </a:solidFill>
                  </a:tcPr>
                </a:tc>
                <a:tc>
                  <a:txBody>
                    <a:bodyPr/>
                    <a:lstStyle/>
                    <a:p>
                      <a:pPr indent="0" lvl="0" marL="0" rtl="0" algn="ctr">
                        <a:lnSpc>
                          <a:spcPct val="100000"/>
                        </a:lnSpc>
                        <a:spcBef>
                          <a:spcPts val="0"/>
                        </a:spcBef>
                        <a:spcAft>
                          <a:spcPts val="0"/>
                        </a:spcAft>
                        <a:buNone/>
                      </a:pPr>
                      <a:r>
                        <a:rPr lang="en">
                          <a:solidFill>
                            <a:schemeClr val="lt1"/>
                          </a:solidFill>
                          <a:latin typeface="Montserrat"/>
                          <a:ea typeface="Montserrat"/>
                          <a:cs typeface="Montserrat"/>
                          <a:sym typeface="Montserrat"/>
                        </a:rPr>
                        <a:t>2.71</a:t>
                      </a:r>
                      <a:endParaRPr>
                        <a:solidFill>
                          <a:schemeClr val="lt1"/>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a:solidFill>
                            <a:schemeClr val="lt1"/>
                          </a:solidFill>
                          <a:latin typeface="Montserrat"/>
                          <a:ea typeface="Montserrat"/>
                          <a:cs typeface="Montserrat"/>
                          <a:sym typeface="Montserrat"/>
                        </a:rPr>
                        <a:t>0.829</a:t>
                      </a:r>
                      <a:endParaRPr>
                        <a:solidFill>
                          <a:schemeClr val="lt1"/>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40350">
                <a:tc>
                  <a:txBody>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With </a:t>
                      </a:r>
                      <a:r>
                        <a:rPr lang="en">
                          <a:solidFill>
                            <a:schemeClr val="lt2"/>
                          </a:solidFill>
                          <a:latin typeface="Montserrat"/>
                          <a:ea typeface="Montserrat"/>
                          <a:cs typeface="Montserrat"/>
                          <a:sym typeface="Montserrat"/>
                        </a:rPr>
                        <a:t>trend</a:t>
                      </a:r>
                      <a:r>
                        <a:rPr lang="en">
                          <a:solidFill>
                            <a:schemeClr val="lt1"/>
                          </a:solidFill>
                          <a:latin typeface="Montserrat"/>
                          <a:ea typeface="Montserrat"/>
                          <a:cs typeface="Montserrat"/>
                          <a:sym typeface="Montserrat"/>
                        </a:rPr>
                        <a:t>, using manual</a:t>
                      </a:r>
                      <a:r>
                        <a:rPr baseline="30000" lang="en">
                          <a:solidFill>
                            <a:schemeClr val="lt1"/>
                          </a:solidFill>
                          <a:latin typeface="Montserrat"/>
                          <a:ea typeface="Montserrat"/>
                          <a:cs typeface="Montserrat"/>
                          <a:sym typeface="Montserrat"/>
                        </a:rPr>
                        <a:t>2   </a:t>
                      </a:r>
                      <a:r>
                        <a:rPr lang="en">
                          <a:solidFill>
                            <a:schemeClr val="lt1"/>
                          </a:solidFill>
                          <a:latin typeface="Montserrat"/>
                          <a:ea typeface="Montserrat"/>
                          <a:cs typeface="Montserrat"/>
                          <a:sym typeface="Montserrat"/>
                        </a:rPr>
                        <a:t>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lang="en">
                          <a:solidFill>
                            <a:schemeClr val="lt1"/>
                          </a:solidFill>
                          <a:latin typeface="Montserrat"/>
                          <a:ea typeface="Montserrat"/>
                          <a:cs typeface="Montserrat"/>
                          <a:sym typeface="Montserrat"/>
                        </a:rPr>
                        <a:t>autocorrelation</a:t>
                      </a:r>
                      <a:r>
                        <a:rPr baseline="30000" lang="en">
                          <a:solidFill>
                            <a:schemeClr val="lt1"/>
                          </a:solidFill>
                          <a:latin typeface="Montserrat"/>
                          <a:ea typeface="Montserrat"/>
                          <a:cs typeface="Montserrat"/>
                          <a:sym typeface="Montserrat"/>
                        </a:rPr>
                        <a:t>3 </a:t>
                      </a:r>
                      <a:endParaRPr baseline="30000">
                        <a:solidFill>
                          <a:schemeClr val="lt1"/>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1"/>
                    </a:solidFill>
                  </a:tcPr>
                </a:tc>
                <a:tc>
                  <a:txBody>
                    <a:bodyPr/>
                    <a:lstStyle/>
                    <a:p>
                      <a:pPr indent="0" lvl="0" marL="0" rtl="0" algn="ctr">
                        <a:lnSpc>
                          <a:spcPct val="100000"/>
                        </a:lnSpc>
                        <a:spcBef>
                          <a:spcPts val="0"/>
                        </a:spcBef>
                        <a:spcAft>
                          <a:spcPts val="0"/>
                        </a:spcAft>
                        <a:buNone/>
                      </a:pPr>
                      <a:r>
                        <a:rPr lang="en">
                          <a:solidFill>
                            <a:schemeClr val="dk1"/>
                          </a:solidFill>
                          <a:latin typeface="Montserrat"/>
                          <a:ea typeface="Montserrat"/>
                          <a:cs typeface="Montserrat"/>
                          <a:sym typeface="Montserrat"/>
                        </a:rPr>
                        <a:t>1.24</a:t>
                      </a:r>
                      <a:endParaRPr>
                        <a:solidFill>
                          <a:schemeClr val="dk1"/>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FB69"/>
                    </a:solidFill>
                  </a:tcPr>
                </a:tc>
                <a:tc>
                  <a:txBody>
                    <a:bodyPr/>
                    <a:lstStyle/>
                    <a:p>
                      <a:pPr indent="0" lvl="0" marL="0" rtl="0" algn="ctr">
                        <a:lnSpc>
                          <a:spcPct val="100000"/>
                        </a:lnSpc>
                        <a:spcBef>
                          <a:spcPts val="0"/>
                        </a:spcBef>
                        <a:spcAft>
                          <a:spcPts val="0"/>
                        </a:spcAft>
                        <a:buNone/>
                      </a:pPr>
                      <a:r>
                        <a:rPr lang="en">
                          <a:solidFill>
                            <a:schemeClr val="dk1"/>
                          </a:solidFill>
                          <a:latin typeface="Montserrat"/>
                          <a:ea typeface="Montserrat"/>
                          <a:cs typeface="Montserrat"/>
                          <a:sym typeface="Montserrat"/>
                        </a:rPr>
                        <a:t>0.351</a:t>
                      </a:r>
                      <a:endParaRPr>
                        <a:solidFill>
                          <a:schemeClr val="dk1"/>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FB69"/>
                    </a:solidFill>
                  </a:tcPr>
                </a:tc>
              </a:tr>
              <a:tr h="340350">
                <a:tc>
                  <a:txBody>
                    <a:bodyPr/>
                    <a:lstStyle/>
                    <a:p>
                      <a:pPr indent="0" lvl="0" marL="0" rtl="0" algn="l">
                        <a:lnSpc>
                          <a:spcPct val="100000"/>
                        </a:lnSpc>
                        <a:spcBef>
                          <a:spcPts val="0"/>
                        </a:spcBef>
                        <a:spcAft>
                          <a:spcPts val="0"/>
                        </a:spcAft>
                        <a:buNone/>
                      </a:pPr>
                      <a:r>
                        <a:rPr lang="en">
                          <a:solidFill>
                            <a:schemeClr val="lt1"/>
                          </a:solidFill>
                          <a:latin typeface="Montserrat"/>
                          <a:ea typeface="Montserrat"/>
                          <a:cs typeface="Montserrat"/>
                          <a:sym typeface="Montserrat"/>
                        </a:rPr>
                        <a:t>With </a:t>
                      </a:r>
                      <a:r>
                        <a:rPr lang="en">
                          <a:solidFill>
                            <a:schemeClr val="lt2"/>
                          </a:solidFill>
                          <a:latin typeface="Montserrat"/>
                          <a:ea typeface="Montserrat"/>
                          <a:cs typeface="Montserrat"/>
                          <a:sym typeface="Montserrat"/>
                        </a:rPr>
                        <a:t>trend</a:t>
                      </a:r>
                      <a:r>
                        <a:rPr lang="en">
                          <a:solidFill>
                            <a:schemeClr val="lt1"/>
                          </a:solidFill>
                          <a:latin typeface="Montserrat"/>
                          <a:ea typeface="Montserrat"/>
                          <a:cs typeface="Montserrat"/>
                          <a:sym typeface="Montserrat"/>
                        </a:rPr>
                        <a:t>, using</a:t>
                      </a:r>
                      <a:r>
                        <a:rPr lang="en">
                          <a:solidFill>
                            <a:srgbClr val="F2F2F2"/>
                          </a:solidFill>
                          <a:latin typeface="Montserrat"/>
                          <a:ea typeface="Montserrat"/>
                          <a:cs typeface="Montserrat"/>
                          <a:sym typeface="Montserrat"/>
                        </a:rPr>
                        <a:t> auto</a:t>
                      </a:r>
                      <a:r>
                        <a:rPr baseline="30000" lang="en">
                          <a:solidFill>
                            <a:srgbClr val="F2F2F2"/>
                          </a:solidFill>
                          <a:latin typeface="Montserrat"/>
                          <a:ea typeface="Montserrat"/>
                          <a:cs typeface="Montserrat"/>
                          <a:sym typeface="Montserrat"/>
                        </a:rPr>
                        <a:t>2 </a:t>
                      </a:r>
                      <a:r>
                        <a:rPr lang="en">
                          <a:solidFill>
                            <a:srgbClr val="F2F2F2"/>
                          </a:solidFill>
                          <a:latin typeface="Montserrat"/>
                          <a:ea typeface="Montserrat"/>
                          <a:cs typeface="Montserrat"/>
                          <a:sym typeface="Montserrat"/>
                        </a:rPr>
                        <a:t> </a:t>
                      </a:r>
                      <a:endParaRPr>
                        <a:solidFill>
                          <a:srgbClr val="F2F2F2"/>
                        </a:solidFill>
                        <a:latin typeface="Montserrat"/>
                        <a:ea typeface="Montserrat"/>
                        <a:cs typeface="Montserrat"/>
                        <a:sym typeface="Montserrat"/>
                      </a:endParaRPr>
                    </a:p>
                    <a:p>
                      <a:pPr indent="0" lvl="0" marL="0" rtl="0" algn="l">
                        <a:lnSpc>
                          <a:spcPct val="100000"/>
                        </a:lnSpc>
                        <a:spcBef>
                          <a:spcPts val="0"/>
                        </a:spcBef>
                        <a:spcAft>
                          <a:spcPts val="0"/>
                        </a:spcAft>
                        <a:buNone/>
                      </a:pPr>
                      <a:r>
                        <a:rPr lang="en">
                          <a:solidFill>
                            <a:srgbClr val="F2F2F2"/>
                          </a:solidFill>
                          <a:latin typeface="Montserrat"/>
                          <a:ea typeface="Montserrat"/>
                          <a:cs typeface="Montserrat"/>
                          <a:sym typeface="Montserrat"/>
                        </a:rPr>
                        <a:t>autocorrelation</a:t>
                      </a:r>
                      <a:r>
                        <a:rPr baseline="30000" lang="en">
                          <a:solidFill>
                            <a:srgbClr val="F2F2F2"/>
                          </a:solidFill>
                          <a:latin typeface="Montserrat"/>
                          <a:ea typeface="Montserrat"/>
                          <a:cs typeface="Montserrat"/>
                          <a:sym typeface="Montserrat"/>
                        </a:rPr>
                        <a:t>3</a:t>
                      </a:r>
                      <a:endParaRPr baseline="30000">
                        <a:solidFill>
                          <a:srgbClr val="F2F2F2"/>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1"/>
                    </a:solidFill>
                  </a:tcPr>
                </a:tc>
                <a:tc>
                  <a:txBody>
                    <a:bodyPr/>
                    <a:lstStyle/>
                    <a:p>
                      <a:pPr indent="0" lvl="0" marL="0" rtl="0" algn="ctr">
                        <a:lnSpc>
                          <a:spcPct val="100000"/>
                        </a:lnSpc>
                        <a:spcBef>
                          <a:spcPts val="0"/>
                        </a:spcBef>
                        <a:spcAft>
                          <a:spcPts val="0"/>
                        </a:spcAft>
                        <a:buNone/>
                      </a:pPr>
                      <a:r>
                        <a:rPr lang="en">
                          <a:solidFill>
                            <a:schemeClr val="lt1"/>
                          </a:solidFill>
                          <a:latin typeface="Montserrat"/>
                          <a:ea typeface="Montserrat"/>
                          <a:cs typeface="Montserrat"/>
                          <a:sym typeface="Montserrat"/>
                        </a:rPr>
                        <a:t>1.50</a:t>
                      </a:r>
                      <a:endParaRPr>
                        <a:solidFill>
                          <a:schemeClr val="lt1"/>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a:solidFill>
                            <a:schemeClr val="dk1"/>
                          </a:solidFill>
                          <a:latin typeface="Montserrat"/>
                          <a:ea typeface="Montserrat"/>
                          <a:cs typeface="Montserrat"/>
                          <a:sym typeface="Montserrat"/>
                        </a:rPr>
                        <a:t>0.351</a:t>
                      </a:r>
                      <a:endParaRPr>
                        <a:solidFill>
                          <a:schemeClr val="dk1"/>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FFB69"/>
                    </a:solidFill>
                  </a:tcPr>
                </a:tc>
              </a:tr>
            </a:tbl>
          </a:graphicData>
        </a:graphic>
      </p:graphicFrame>
      <p:sp>
        <p:nvSpPr>
          <p:cNvPr id="767" name="Google Shape;767;p79"/>
          <p:cNvSpPr txBox="1"/>
          <p:nvPr/>
        </p:nvSpPr>
        <p:spPr>
          <a:xfrm>
            <a:off x="372150" y="2869200"/>
            <a:ext cx="8140800" cy="1108200"/>
          </a:xfrm>
          <a:prstGeom prst="rect">
            <a:avLst/>
          </a:prstGeom>
          <a:noFill/>
          <a:ln>
            <a:noFill/>
          </a:ln>
        </p:spPr>
        <p:txBody>
          <a:bodyPr anchorCtr="0" anchor="t" bIns="91425" lIns="91425" spcFirstLastPara="1" rIns="91425" wrap="square" tIns="91425">
            <a:spAutoFit/>
          </a:bodyPr>
          <a:lstStyle/>
          <a:p>
            <a:pPr indent="-323850" lvl="0" marL="457200" rtl="0" algn="l">
              <a:lnSpc>
                <a:spcPct val="150000"/>
              </a:lnSpc>
              <a:spcBef>
                <a:spcPts val="0"/>
              </a:spcBef>
              <a:spcAft>
                <a:spcPts val="0"/>
              </a:spcAft>
              <a:buClr>
                <a:schemeClr val="lt1"/>
              </a:buClr>
              <a:buSzPts val="1500"/>
              <a:buFont typeface="Montserrat"/>
              <a:buChar char="●"/>
            </a:pPr>
            <a:r>
              <a:rPr lang="en" sz="1500">
                <a:solidFill>
                  <a:schemeClr val="lt1"/>
                </a:solidFill>
                <a:highlight>
                  <a:schemeClr val="dk1"/>
                </a:highlight>
                <a:latin typeface="Montserrat"/>
                <a:ea typeface="Montserrat"/>
                <a:cs typeface="Montserrat"/>
                <a:sym typeface="Montserrat"/>
              </a:rPr>
              <a:t>Forecasts on longer data (~2 years, right) gives us more accurate results than shorter data (~1 year, left)</a:t>
            </a:r>
            <a:endParaRPr sz="1500">
              <a:solidFill>
                <a:schemeClr val="lt1"/>
              </a:solidFill>
              <a:highlight>
                <a:schemeClr val="dk1"/>
              </a:highlight>
              <a:latin typeface="Montserrat"/>
              <a:ea typeface="Montserrat"/>
              <a:cs typeface="Montserrat"/>
              <a:sym typeface="Montserrat"/>
            </a:endParaRPr>
          </a:p>
          <a:p>
            <a:pPr indent="-323850" lvl="0" marL="457200" rtl="0" algn="l">
              <a:lnSpc>
                <a:spcPct val="150000"/>
              </a:lnSpc>
              <a:spcBef>
                <a:spcPts val="0"/>
              </a:spcBef>
              <a:spcAft>
                <a:spcPts val="0"/>
              </a:spcAft>
              <a:buClr>
                <a:schemeClr val="lt1"/>
              </a:buClr>
              <a:buSzPts val="1500"/>
              <a:buFont typeface="Montserrat"/>
              <a:buChar char="●"/>
            </a:pPr>
            <a:r>
              <a:rPr lang="en" sz="1500">
                <a:solidFill>
                  <a:schemeClr val="lt1"/>
                </a:solidFill>
                <a:highlight>
                  <a:schemeClr val="dk1"/>
                </a:highlight>
                <a:latin typeface="Montserrat"/>
                <a:ea typeface="Montserrat"/>
                <a:cs typeface="Montserrat"/>
                <a:sym typeface="Montserrat"/>
              </a:rPr>
              <a:t>Forecasts with trend using </a:t>
            </a:r>
            <a:r>
              <a:rPr lang="en" sz="1500">
                <a:solidFill>
                  <a:srgbClr val="202124"/>
                </a:solidFill>
                <a:highlight>
                  <a:srgbClr val="FFFB69"/>
                </a:highlight>
                <a:latin typeface="Montserrat"/>
                <a:ea typeface="Montserrat"/>
                <a:cs typeface="Montserrat"/>
                <a:sym typeface="Montserrat"/>
              </a:rPr>
              <a:t>manual autocorrelation</a:t>
            </a:r>
            <a:r>
              <a:rPr lang="en" sz="1500">
                <a:solidFill>
                  <a:schemeClr val="lt1"/>
                </a:solidFill>
                <a:highlight>
                  <a:schemeClr val="dk1"/>
                </a:highlight>
                <a:latin typeface="Montserrat"/>
                <a:ea typeface="Montserrat"/>
                <a:cs typeface="Montserrat"/>
                <a:sym typeface="Montserrat"/>
              </a:rPr>
              <a:t> gives the best results</a:t>
            </a:r>
            <a:endParaRPr sz="1800">
              <a:solidFill>
                <a:schemeClr val="lt1"/>
              </a:solidFill>
              <a:latin typeface="Montserrat"/>
              <a:ea typeface="Montserrat"/>
              <a:cs typeface="Montserrat"/>
              <a:sym typeface="Montserrat"/>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80"/>
          <p:cNvSpPr txBox="1"/>
          <p:nvPr>
            <p:ph type="ctrTitle"/>
          </p:nvPr>
        </p:nvSpPr>
        <p:spPr>
          <a:xfrm>
            <a:off x="0" y="0"/>
            <a:ext cx="7706400" cy="64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Time Series Forecast Findings</a:t>
            </a:r>
            <a:endParaRPr sz="3600"/>
          </a:p>
        </p:txBody>
      </p:sp>
      <p:sp>
        <p:nvSpPr>
          <p:cNvPr id="773" name="Google Shape;773;p80"/>
          <p:cNvSpPr txBox="1"/>
          <p:nvPr/>
        </p:nvSpPr>
        <p:spPr>
          <a:xfrm>
            <a:off x="5380195" y="6519"/>
            <a:ext cx="3755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Montserrat"/>
                <a:ea typeface="Montserrat"/>
                <a:cs typeface="Montserrat"/>
                <a:sym typeface="Montserrat"/>
              </a:rPr>
              <a:t>Bryan Leow</a:t>
            </a:r>
            <a:endParaRPr>
              <a:solidFill>
                <a:schemeClr val="lt1"/>
              </a:solidFill>
              <a:latin typeface="Montserrat"/>
              <a:ea typeface="Montserrat"/>
              <a:cs typeface="Montserrat"/>
              <a:sym typeface="Montserrat"/>
            </a:endParaRPr>
          </a:p>
        </p:txBody>
      </p:sp>
      <p:graphicFrame>
        <p:nvGraphicFramePr>
          <p:cNvPr id="774" name="Google Shape;774;p80"/>
          <p:cNvGraphicFramePr/>
          <p:nvPr/>
        </p:nvGraphicFramePr>
        <p:xfrm>
          <a:off x="416950" y="699675"/>
          <a:ext cx="3000000" cy="3000000"/>
        </p:xfrm>
        <a:graphic>
          <a:graphicData uri="http://schemas.openxmlformats.org/drawingml/2006/table">
            <a:tbl>
              <a:tblPr>
                <a:noFill/>
                <a:tableStyleId>{E0A9DE9E-60BD-4210-9A69-0A34F112CA31}</a:tableStyleId>
              </a:tblPr>
              <a:tblGrid>
                <a:gridCol w="3158075"/>
                <a:gridCol w="2536625"/>
                <a:gridCol w="2401375"/>
              </a:tblGrid>
              <a:tr h="340350">
                <a:tc>
                  <a:txBody>
                    <a:bodyPr/>
                    <a:lstStyle/>
                    <a:p>
                      <a:pPr indent="0" lvl="0" marL="0" rtl="0" algn="ctr">
                        <a:lnSpc>
                          <a:spcPct val="100000"/>
                        </a:lnSpc>
                        <a:spcBef>
                          <a:spcPts val="0"/>
                        </a:spcBef>
                        <a:spcAft>
                          <a:spcPts val="0"/>
                        </a:spcAft>
                        <a:buNone/>
                      </a:pPr>
                      <a:r>
                        <a:rPr lang="en">
                          <a:solidFill>
                            <a:schemeClr val="lt1"/>
                          </a:solidFill>
                          <a:latin typeface="Montserrat"/>
                          <a:ea typeface="Montserrat"/>
                          <a:cs typeface="Montserrat"/>
                          <a:sym typeface="Montserrat"/>
                        </a:rPr>
                        <a:t>Forecast Method:</a:t>
                      </a:r>
                      <a:endParaRPr>
                        <a:solidFill>
                          <a:schemeClr val="lt1"/>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1"/>
                    </a:solidFill>
                  </a:tcPr>
                </a:tc>
                <a:tc>
                  <a:txBody>
                    <a:bodyPr/>
                    <a:lstStyle/>
                    <a:p>
                      <a:pPr indent="0" lvl="0" marL="0" rtl="0" algn="ctr">
                        <a:lnSpc>
                          <a:spcPct val="100000"/>
                        </a:lnSpc>
                        <a:spcBef>
                          <a:spcPts val="0"/>
                        </a:spcBef>
                        <a:spcAft>
                          <a:spcPts val="0"/>
                        </a:spcAft>
                        <a:buNone/>
                      </a:pPr>
                      <a:r>
                        <a:rPr baseline="30000" lang="en">
                          <a:solidFill>
                            <a:schemeClr val="lt1"/>
                          </a:solidFill>
                          <a:latin typeface="Montserrat"/>
                          <a:ea typeface="Montserrat"/>
                          <a:cs typeface="Montserrat"/>
                          <a:sym typeface="Montserrat"/>
                        </a:rPr>
                        <a:t> 1</a:t>
                      </a:r>
                      <a:r>
                        <a:rPr lang="en">
                          <a:solidFill>
                            <a:schemeClr val="lt1"/>
                          </a:solidFill>
                          <a:latin typeface="Montserrat"/>
                          <a:ea typeface="Montserrat"/>
                          <a:cs typeface="Montserrat"/>
                          <a:sym typeface="Montserrat"/>
                        </a:rPr>
                        <a:t>Error on Shorter Data</a:t>
                      </a:r>
                      <a:endParaRPr>
                        <a:solidFill>
                          <a:schemeClr val="lt1"/>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aseline="30000" lang="en">
                          <a:solidFill>
                            <a:schemeClr val="lt1"/>
                          </a:solidFill>
                          <a:latin typeface="Montserrat"/>
                          <a:ea typeface="Montserrat"/>
                          <a:cs typeface="Montserrat"/>
                          <a:sym typeface="Montserrat"/>
                        </a:rPr>
                        <a:t> 1</a:t>
                      </a:r>
                      <a:r>
                        <a:rPr lang="en">
                          <a:solidFill>
                            <a:schemeClr val="lt1"/>
                          </a:solidFill>
                          <a:latin typeface="Montserrat"/>
                          <a:ea typeface="Montserrat"/>
                          <a:cs typeface="Montserrat"/>
                          <a:sym typeface="Montserrat"/>
                        </a:rPr>
                        <a:t>Error on Longer Data</a:t>
                      </a:r>
                      <a:endParaRPr>
                        <a:solidFill>
                          <a:schemeClr val="lt1"/>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40350">
                <a:tc>
                  <a:txBody>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Without </a:t>
                      </a:r>
                      <a:r>
                        <a:rPr lang="en">
                          <a:solidFill>
                            <a:schemeClr val="lt2"/>
                          </a:solidFill>
                          <a:latin typeface="Montserrat"/>
                          <a:ea typeface="Montserrat"/>
                          <a:cs typeface="Montserrat"/>
                          <a:sym typeface="Montserrat"/>
                        </a:rPr>
                        <a:t>trend </a:t>
                      </a:r>
                      <a:r>
                        <a:rPr lang="en">
                          <a:solidFill>
                            <a:schemeClr val="lt1"/>
                          </a:solidFill>
                          <a:latin typeface="Montserrat"/>
                          <a:ea typeface="Montserrat"/>
                          <a:cs typeface="Montserrat"/>
                          <a:sym typeface="Montserrat"/>
                        </a:rPr>
                        <a:t>or </a:t>
                      </a:r>
                      <a:r>
                        <a:rPr lang="en">
                          <a:solidFill>
                            <a:srgbClr val="EA9999"/>
                          </a:solidFill>
                          <a:latin typeface="Montserrat"/>
                          <a:ea typeface="Montserrat"/>
                          <a:cs typeface="Montserrat"/>
                          <a:sym typeface="Montserrat"/>
                        </a:rPr>
                        <a:t>seasonality</a:t>
                      </a:r>
                      <a:endParaRPr>
                        <a:solidFill>
                          <a:schemeClr val="lt1"/>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1"/>
                    </a:solidFill>
                  </a:tcPr>
                </a:tc>
                <a:tc>
                  <a:txBody>
                    <a:bodyPr/>
                    <a:lstStyle/>
                    <a:p>
                      <a:pPr indent="0" lvl="0" marL="0" rtl="0" algn="ctr">
                        <a:lnSpc>
                          <a:spcPct val="100000"/>
                        </a:lnSpc>
                        <a:spcBef>
                          <a:spcPts val="0"/>
                        </a:spcBef>
                        <a:spcAft>
                          <a:spcPts val="0"/>
                        </a:spcAft>
                        <a:buNone/>
                      </a:pPr>
                      <a:r>
                        <a:rPr lang="en">
                          <a:solidFill>
                            <a:schemeClr val="lt1"/>
                          </a:solidFill>
                          <a:latin typeface="Montserrat"/>
                          <a:ea typeface="Montserrat"/>
                          <a:cs typeface="Montserrat"/>
                          <a:sym typeface="Montserrat"/>
                        </a:rPr>
                        <a:t>1.74</a:t>
                      </a:r>
                      <a:endParaRPr>
                        <a:solidFill>
                          <a:schemeClr val="lt1"/>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a:solidFill>
                            <a:schemeClr val="lt1"/>
                          </a:solidFill>
                          <a:latin typeface="Montserrat"/>
                          <a:ea typeface="Montserrat"/>
                          <a:cs typeface="Montserrat"/>
                          <a:sym typeface="Montserrat"/>
                        </a:rPr>
                        <a:t>0.558</a:t>
                      </a:r>
                      <a:endParaRPr>
                        <a:solidFill>
                          <a:schemeClr val="lt1"/>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40350">
                <a:tc>
                  <a:txBody>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With </a:t>
                      </a:r>
                      <a:r>
                        <a:rPr lang="en">
                          <a:solidFill>
                            <a:schemeClr val="lt2"/>
                          </a:solidFill>
                          <a:latin typeface="Montserrat"/>
                          <a:ea typeface="Montserrat"/>
                          <a:cs typeface="Montserrat"/>
                          <a:sym typeface="Montserrat"/>
                        </a:rPr>
                        <a:t>trend</a:t>
                      </a:r>
                      <a:r>
                        <a:rPr lang="en">
                          <a:solidFill>
                            <a:schemeClr val="lt1"/>
                          </a:solidFill>
                          <a:latin typeface="Montserrat"/>
                          <a:ea typeface="Montserrat"/>
                          <a:cs typeface="Montserrat"/>
                          <a:sym typeface="Montserrat"/>
                        </a:rPr>
                        <a:t>, without </a:t>
                      </a:r>
                      <a:r>
                        <a:rPr lang="en">
                          <a:solidFill>
                            <a:srgbClr val="EA9999"/>
                          </a:solidFill>
                          <a:latin typeface="Montserrat"/>
                          <a:ea typeface="Montserrat"/>
                          <a:cs typeface="Montserrat"/>
                          <a:sym typeface="Montserrat"/>
                        </a:rPr>
                        <a:t>seasonality</a:t>
                      </a:r>
                      <a:endParaRPr>
                        <a:solidFill>
                          <a:schemeClr val="lt1"/>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1"/>
                    </a:solidFill>
                  </a:tcPr>
                </a:tc>
                <a:tc>
                  <a:txBody>
                    <a:bodyPr/>
                    <a:lstStyle/>
                    <a:p>
                      <a:pPr indent="0" lvl="0" marL="0" rtl="0" algn="ctr">
                        <a:lnSpc>
                          <a:spcPct val="100000"/>
                        </a:lnSpc>
                        <a:spcBef>
                          <a:spcPts val="0"/>
                        </a:spcBef>
                        <a:spcAft>
                          <a:spcPts val="0"/>
                        </a:spcAft>
                        <a:buNone/>
                      </a:pPr>
                      <a:r>
                        <a:rPr lang="en">
                          <a:solidFill>
                            <a:schemeClr val="lt1"/>
                          </a:solidFill>
                          <a:latin typeface="Montserrat"/>
                          <a:ea typeface="Montserrat"/>
                          <a:cs typeface="Montserrat"/>
                          <a:sym typeface="Montserrat"/>
                        </a:rPr>
                        <a:t>2.71</a:t>
                      </a:r>
                      <a:endParaRPr>
                        <a:solidFill>
                          <a:schemeClr val="lt1"/>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a:solidFill>
                            <a:schemeClr val="lt1"/>
                          </a:solidFill>
                          <a:latin typeface="Montserrat"/>
                          <a:ea typeface="Montserrat"/>
                          <a:cs typeface="Montserrat"/>
                          <a:sym typeface="Montserrat"/>
                        </a:rPr>
                        <a:t>0.829</a:t>
                      </a:r>
                      <a:endParaRPr>
                        <a:solidFill>
                          <a:schemeClr val="lt1"/>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40350">
                <a:tc>
                  <a:txBody>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With </a:t>
                      </a:r>
                      <a:r>
                        <a:rPr lang="en">
                          <a:solidFill>
                            <a:schemeClr val="lt2"/>
                          </a:solidFill>
                          <a:latin typeface="Montserrat"/>
                          <a:ea typeface="Montserrat"/>
                          <a:cs typeface="Montserrat"/>
                          <a:sym typeface="Montserrat"/>
                        </a:rPr>
                        <a:t>trend</a:t>
                      </a:r>
                      <a:r>
                        <a:rPr lang="en">
                          <a:solidFill>
                            <a:schemeClr val="lt1"/>
                          </a:solidFill>
                          <a:latin typeface="Montserrat"/>
                          <a:ea typeface="Montserrat"/>
                          <a:cs typeface="Montserrat"/>
                          <a:sym typeface="Montserrat"/>
                        </a:rPr>
                        <a:t>, using manual</a:t>
                      </a:r>
                      <a:r>
                        <a:rPr baseline="30000" lang="en">
                          <a:solidFill>
                            <a:schemeClr val="lt1"/>
                          </a:solidFill>
                          <a:latin typeface="Montserrat"/>
                          <a:ea typeface="Montserrat"/>
                          <a:cs typeface="Montserrat"/>
                          <a:sym typeface="Montserrat"/>
                        </a:rPr>
                        <a:t>2   </a:t>
                      </a:r>
                      <a:r>
                        <a:rPr lang="en">
                          <a:solidFill>
                            <a:schemeClr val="lt1"/>
                          </a:solidFill>
                          <a:latin typeface="Montserrat"/>
                          <a:ea typeface="Montserrat"/>
                          <a:cs typeface="Montserrat"/>
                          <a:sym typeface="Montserrat"/>
                        </a:rPr>
                        <a:t>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lang="en">
                          <a:solidFill>
                            <a:schemeClr val="lt1"/>
                          </a:solidFill>
                          <a:latin typeface="Montserrat"/>
                          <a:ea typeface="Montserrat"/>
                          <a:cs typeface="Montserrat"/>
                          <a:sym typeface="Montserrat"/>
                        </a:rPr>
                        <a:t>autocorrelation</a:t>
                      </a:r>
                      <a:r>
                        <a:rPr baseline="30000" lang="en">
                          <a:solidFill>
                            <a:schemeClr val="lt1"/>
                          </a:solidFill>
                          <a:latin typeface="Montserrat"/>
                          <a:ea typeface="Montserrat"/>
                          <a:cs typeface="Montserrat"/>
                          <a:sym typeface="Montserrat"/>
                        </a:rPr>
                        <a:t>3 </a:t>
                      </a:r>
                      <a:endParaRPr baseline="30000">
                        <a:solidFill>
                          <a:schemeClr val="lt1"/>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1"/>
                    </a:solidFill>
                  </a:tcPr>
                </a:tc>
                <a:tc>
                  <a:txBody>
                    <a:bodyPr/>
                    <a:lstStyle/>
                    <a:p>
                      <a:pPr indent="0" lvl="0" marL="0" rtl="0" algn="ctr">
                        <a:lnSpc>
                          <a:spcPct val="100000"/>
                        </a:lnSpc>
                        <a:spcBef>
                          <a:spcPts val="0"/>
                        </a:spcBef>
                        <a:spcAft>
                          <a:spcPts val="0"/>
                        </a:spcAft>
                        <a:buNone/>
                      </a:pPr>
                      <a:r>
                        <a:rPr lang="en">
                          <a:solidFill>
                            <a:schemeClr val="lt1"/>
                          </a:solidFill>
                          <a:latin typeface="Montserrat"/>
                          <a:ea typeface="Montserrat"/>
                          <a:cs typeface="Montserrat"/>
                          <a:sym typeface="Montserrat"/>
                        </a:rPr>
                        <a:t>1.24</a:t>
                      </a:r>
                      <a:endParaRPr>
                        <a:solidFill>
                          <a:schemeClr val="lt1"/>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a:solidFill>
                            <a:schemeClr val="lt1"/>
                          </a:solidFill>
                          <a:latin typeface="Montserrat"/>
                          <a:ea typeface="Montserrat"/>
                          <a:cs typeface="Montserrat"/>
                          <a:sym typeface="Montserrat"/>
                        </a:rPr>
                        <a:t>0.351</a:t>
                      </a:r>
                      <a:endParaRPr>
                        <a:solidFill>
                          <a:schemeClr val="lt1"/>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40350">
                <a:tc>
                  <a:txBody>
                    <a:bodyPr/>
                    <a:lstStyle/>
                    <a:p>
                      <a:pPr indent="0" lvl="0" marL="0" rtl="0" algn="l">
                        <a:lnSpc>
                          <a:spcPct val="100000"/>
                        </a:lnSpc>
                        <a:spcBef>
                          <a:spcPts val="0"/>
                        </a:spcBef>
                        <a:spcAft>
                          <a:spcPts val="0"/>
                        </a:spcAft>
                        <a:buNone/>
                      </a:pPr>
                      <a:r>
                        <a:rPr lang="en">
                          <a:solidFill>
                            <a:schemeClr val="lt1"/>
                          </a:solidFill>
                          <a:latin typeface="Montserrat"/>
                          <a:ea typeface="Montserrat"/>
                          <a:cs typeface="Montserrat"/>
                          <a:sym typeface="Montserrat"/>
                        </a:rPr>
                        <a:t>With </a:t>
                      </a:r>
                      <a:r>
                        <a:rPr lang="en">
                          <a:solidFill>
                            <a:schemeClr val="lt2"/>
                          </a:solidFill>
                          <a:latin typeface="Montserrat"/>
                          <a:ea typeface="Montserrat"/>
                          <a:cs typeface="Montserrat"/>
                          <a:sym typeface="Montserrat"/>
                        </a:rPr>
                        <a:t>trend</a:t>
                      </a:r>
                      <a:r>
                        <a:rPr lang="en">
                          <a:solidFill>
                            <a:schemeClr val="lt1"/>
                          </a:solidFill>
                          <a:latin typeface="Montserrat"/>
                          <a:ea typeface="Montserrat"/>
                          <a:cs typeface="Montserrat"/>
                          <a:sym typeface="Montserrat"/>
                        </a:rPr>
                        <a:t>, using</a:t>
                      </a:r>
                      <a:r>
                        <a:rPr lang="en">
                          <a:solidFill>
                            <a:srgbClr val="F2F2F2"/>
                          </a:solidFill>
                          <a:latin typeface="Montserrat"/>
                          <a:ea typeface="Montserrat"/>
                          <a:cs typeface="Montserrat"/>
                          <a:sym typeface="Montserrat"/>
                        </a:rPr>
                        <a:t> auto</a:t>
                      </a:r>
                      <a:r>
                        <a:rPr baseline="30000" lang="en">
                          <a:solidFill>
                            <a:srgbClr val="F2F2F2"/>
                          </a:solidFill>
                          <a:latin typeface="Montserrat"/>
                          <a:ea typeface="Montserrat"/>
                          <a:cs typeface="Montserrat"/>
                          <a:sym typeface="Montserrat"/>
                        </a:rPr>
                        <a:t>2 </a:t>
                      </a:r>
                      <a:r>
                        <a:rPr lang="en">
                          <a:solidFill>
                            <a:srgbClr val="F2F2F2"/>
                          </a:solidFill>
                          <a:latin typeface="Montserrat"/>
                          <a:ea typeface="Montserrat"/>
                          <a:cs typeface="Montserrat"/>
                          <a:sym typeface="Montserrat"/>
                        </a:rPr>
                        <a:t> </a:t>
                      </a:r>
                      <a:endParaRPr>
                        <a:solidFill>
                          <a:srgbClr val="F2F2F2"/>
                        </a:solidFill>
                        <a:latin typeface="Montserrat"/>
                        <a:ea typeface="Montserrat"/>
                        <a:cs typeface="Montserrat"/>
                        <a:sym typeface="Montserrat"/>
                      </a:endParaRPr>
                    </a:p>
                    <a:p>
                      <a:pPr indent="0" lvl="0" marL="0" rtl="0" algn="l">
                        <a:lnSpc>
                          <a:spcPct val="100000"/>
                        </a:lnSpc>
                        <a:spcBef>
                          <a:spcPts val="0"/>
                        </a:spcBef>
                        <a:spcAft>
                          <a:spcPts val="0"/>
                        </a:spcAft>
                        <a:buNone/>
                      </a:pPr>
                      <a:r>
                        <a:rPr lang="en">
                          <a:solidFill>
                            <a:srgbClr val="F2F2F2"/>
                          </a:solidFill>
                          <a:latin typeface="Montserrat"/>
                          <a:ea typeface="Montserrat"/>
                          <a:cs typeface="Montserrat"/>
                          <a:sym typeface="Montserrat"/>
                        </a:rPr>
                        <a:t>autocorrelation</a:t>
                      </a:r>
                      <a:r>
                        <a:rPr baseline="30000" lang="en">
                          <a:solidFill>
                            <a:srgbClr val="F2F2F2"/>
                          </a:solidFill>
                          <a:latin typeface="Montserrat"/>
                          <a:ea typeface="Montserrat"/>
                          <a:cs typeface="Montserrat"/>
                          <a:sym typeface="Montserrat"/>
                        </a:rPr>
                        <a:t>3</a:t>
                      </a:r>
                      <a:endParaRPr baseline="30000">
                        <a:solidFill>
                          <a:srgbClr val="F2F2F2"/>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1"/>
                    </a:solidFill>
                  </a:tcPr>
                </a:tc>
                <a:tc>
                  <a:txBody>
                    <a:bodyPr/>
                    <a:lstStyle/>
                    <a:p>
                      <a:pPr indent="0" lvl="0" marL="0" rtl="0" algn="ctr">
                        <a:lnSpc>
                          <a:spcPct val="100000"/>
                        </a:lnSpc>
                        <a:spcBef>
                          <a:spcPts val="0"/>
                        </a:spcBef>
                        <a:spcAft>
                          <a:spcPts val="0"/>
                        </a:spcAft>
                        <a:buNone/>
                      </a:pPr>
                      <a:r>
                        <a:rPr lang="en">
                          <a:solidFill>
                            <a:schemeClr val="lt1"/>
                          </a:solidFill>
                          <a:latin typeface="Montserrat"/>
                          <a:ea typeface="Montserrat"/>
                          <a:cs typeface="Montserrat"/>
                          <a:sym typeface="Montserrat"/>
                        </a:rPr>
                        <a:t>1.50</a:t>
                      </a:r>
                      <a:endParaRPr>
                        <a:solidFill>
                          <a:schemeClr val="lt1"/>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a:solidFill>
                            <a:schemeClr val="lt1"/>
                          </a:solidFill>
                          <a:latin typeface="Montserrat"/>
                          <a:ea typeface="Montserrat"/>
                          <a:cs typeface="Montserrat"/>
                          <a:sym typeface="Montserrat"/>
                        </a:rPr>
                        <a:t>0.351</a:t>
                      </a:r>
                      <a:endParaRPr>
                        <a:solidFill>
                          <a:schemeClr val="lt1"/>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bl>
          </a:graphicData>
        </a:graphic>
      </p:graphicFrame>
      <p:sp>
        <p:nvSpPr>
          <p:cNvPr id="775" name="Google Shape;775;p80"/>
          <p:cNvSpPr txBox="1"/>
          <p:nvPr/>
        </p:nvSpPr>
        <p:spPr>
          <a:xfrm>
            <a:off x="372150" y="2869200"/>
            <a:ext cx="8140800" cy="2539800"/>
          </a:xfrm>
          <a:prstGeom prst="rect">
            <a:avLst/>
          </a:prstGeom>
          <a:noFill/>
          <a:ln>
            <a:noFill/>
          </a:ln>
        </p:spPr>
        <p:txBody>
          <a:bodyPr anchorCtr="0" anchor="t" bIns="91425" lIns="91425" spcFirstLastPara="1" rIns="91425" wrap="square" tIns="91425">
            <a:spAutoFit/>
          </a:bodyPr>
          <a:lstStyle/>
          <a:p>
            <a:pPr indent="-323850" lvl="0" marL="457200" rtl="0" algn="l">
              <a:lnSpc>
                <a:spcPct val="150000"/>
              </a:lnSpc>
              <a:spcBef>
                <a:spcPts val="0"/>
              </a:spcBef>
              <a:spcAft>
                <a:spcPts val="0"/>
              </a:spcAft>
              <a:buClr>
                <a:schemeClr val="lt1"/>
              </a:buClr>
              <a:buSzPts val="1500"/>
              <a:buFont typeface="Montserrat"/>
              <a:buChar char="●"/>
            </a:pPr>
            <a:r>
              <a:rPr lang="en" sz="1500">
                <a:solidFill>
                  <a:schemeClr val="lt1"/>
                </a:solidFill>
                <a:highlight>
                  <a:schemeClr val="dk1"/>
                </a:highlight>
                <a:latin typeface="Montserrat"/>
                <a:ea typeface="Montserrat"/>
                <a:cs typeface="Montserrat"/>
                <a:sym typeface="Montserrat"/>
              </a:rPr>
              <a:t>Forecasts on longer data (~2 y</a:t>
            </a:r>
            <a:r>
              <a:rPr lang="en" sz="1500">
                <a:solidFill>
                  <a:schemeClr val="lt1"/>
                </a:solidFill>
                <a:highlight>
                  <a:schemeClr val="dk1"/>
                </a:highlight>
                <a:latin typeface="Montserrat"/>
                <a:ea typeface="Montserrat"/>
                <a:cs typeface="Montserrat"/>
                <a:sym typeface="Montserrat"/>
              </a:rPr>
              <a:t>ears, right) gives us more accurate results than shorter data (~1 year, left)</a:t>
            </a:r>
            <a:endParaRPr sz="1500">
              <a:solidFill>
                <a:schemeClr val="lt1"/>
              </a:solidFill>
              <a:highlight>
                <a:schemeClr val="dk1"/>
              </a:highlight>
              <a:latin typeface="Montserrat"/>
              <a:ea typeface="Montserrat"/>
              <a:cs typeface="Montserrat"/>
              <a:sym typeface="Montserrat"/>
            </a:endParaRPr>
          </a:p>
          <a:p>
            <a:pPr indent="-323850" lvl="0" marL="457200" rtl="0" algn="l">
              <a:lnSpc>
                <a:spcPct val="150000"/>
              </a:lnSpc>
              <a:spcBef>
                <a:spcPts val="0"/>
              </a:spcBef>
              <a:spcAft>
                <a:spcPts val="0"/>
              </a:spcAft>
              <a:buClr>
                <a:schemeClr val="lt1"/>
              </a:buClr>
              <a:buSzPts val="1500"/>
              <a:buFont typeface="Montserrat"/>
              <a:buChar char="●"/>
            </a:pPr>
            <a:r>
              <a:rPr lang="en" sz="1500">
                <a:solidFill>
                  <a:schemeClr val="lt1"/>
                </a:solidFill>
                <a:highlight>
                  <a:schemeClr val="dk1"/>
                </a:highlight>
                <a:latin typeface="Montserrat"/>
                <a:ea typeface="Montserrat"/>
                <a:cs typeface="Montserrat"/>
                <a:sym typeface="Montserrat"/>
              </a:rPr>
              <a:t>Forecasts with trend using manual autocorrelation give</a:t>
            </a:r>
            <a:r>
              <a:rPr lang="en" sz="1500">
                <a:solidFill>
                  <a:schemeClr val="lt1"/>
                </a:solidFill>
                <a:highlight>
                  <a:schemeClr val="dk1"/>
                </a:highlight>
                <a:latin typeface="Montserrat"/>
                <a:ea typeface="Montserrat"/>
                <a:cs typeface="Montserrat"/>
                <a:sym typeface="Montserrat"/>
              </a:rPr>
              <a:t>s the best results</a:t>
            </a:r>
            <a:endParaRPr sz="1500">
              <a:solidFill>
                <a:schemeClr val="lt1"/>
              </a:solidFill>
              <a:highlight>
                <a:schemeClr val="dk1"/>
              </a:highlight>
              <a:latin typeface="Montserrat"/>
              <a:ea typeface="Montserrat"/>
              <a:cs typeface="Montserrat"/>
              <a:sym typeface="Montserrat"/>
            </a:endParaRPr>
          </a:p>
          <a:p>
            <a:pPr indent="-323850" lvl="0" marL="457200" rtl="0" algn="l">
              <a:lnSpc>
                <a:spcPct val="150000"/>
              </a:lnSpc>
              <a:spcBef>
                <a:spcPts val="0"/>
              </a:spcBef>
              <a:spcAft>
                <a:spcPts val="0"/>
              </a:spcAft>
              <a:buClr>
                <a:schemeClr val="lt1"/>
              </a:buClr>
              <a:buSzPts val="1500"/>
              <a:buFont typeface="Montserrat"/>
              <a:buChar char="●"/>
            </a:pPr>
            <a:r>
              <a:rPr lang="en" sz="1500">
                <a:solidFill>
                  <a:schemeClr val="lt1"/>
                </a:solidFill>
                <a:highlight>
                  <a:schemeClr val="dk1"/>
                </a:highlight>
                <a:latin typeface="Montserrat"/>
                <a:ea typeface="Montserrat"/>
                <a:cs typeface="Montserrat"/>
                <a:sym typeface="Montserrat"/>
              </a:rPr>
              <a:t>Forecasts with </a:t>
            </a:r>
            <a:r>
              <a:rPr lang="en" sz="1500">
                <a:solidFill>
                  <a:schemeClr val="dk1"/>
                </a:solidFill>
                <a:highlight>
                  <a:srgbClr val="FFFB69"/>
                </a:highlight>
                <a:latin typeface="Montserrat"/>
                <a:ea typeface="Montserrat"/>
                <a:cs typeface="Montserrat"/>
                <a:sym typeface="Montserrat"/>
              </a:rPr>
              <a:t>trend and seasonality</a:t>
            </a:r>
            <a:r>
              <a:rPr lang="en" sz="1500">
                <a:solidFill>
                  <a:schemeClr val="lt1"/>
                </a:solidFill>
                <a:highlight>
                  <a:schemeClr val="dk1"/>
                </a:highlight>
                <a:latin typeface="Montserrat"/>
                <a:ea typeface="Montserrat"/>
                <a:cs typeface="Montserrat"/>
                <a:sym typeface="Montserrat"/>
              </a:rPr>
              <a:t> may be </a:t>
            </a:r>
            <a:r>
              <a:rPr lang="en" sz="1500">
                <a:solidFill>
                  <a:schemeClr val="dk1"/>
                </a:solidFill>
                <a:highlight>
                  <a:srgbClr val="FFFB69"/>
                </a:highlight>
                <a:latin typeface="Montserrat"/>
                <a:ea typeface="Montserrat"/>
                <a:cs typeface="Montserrat"/>
                <a:sym typeface="Montserrat"/>
              </a:rPr>
              <a:t>difficult to run</a:t>
            </a:r>
            <a:r>
              <a:rPr lang="en" sz="1500">
                <a:solidFill>
                  <a:schemeClr val="lt1"/>
                </a:solidFill>
                <a:highlight>
                  <a:schemeClr val="dk1"/>
                </a:highlight>
                <a:latin typeface="Montserrat"/>
                <a:ea typeface="Montserrat"/>
                <a:cs typeface="Montserrat"/>
                <a:sym typeface="Montserrat"/>
              </a:rPr>
              <a:t> as it requires more than 2 years of data. Running on a third dataset shows it performs better than trend without seasonality, but still worse than manual autocorrelation</a:t>
            </a:r>
            <a:endParaRPr sz="1500">
              <a:solidFill>
                <a:schemeClr val="lt1"/>
              </a:solidFill>
              <a:highlight>
                <a:schemeClr val="dk1"/>
              </a:highlight>
              <a:latin typeface="Montserrat"/>
              <a:ea typeface="Montserrat"/>
              <a:cs typeface="Montserrat"/>
              <a:sym typeface="Montserrat"/>
            </a:endParaRPr>
          </a:p>
          <a:p>
            <a:pPr indent="0" lvl="0" marL="0" rtl="0" algn="l">
              <a:lnSpc>
                <a:spcPct val="150000"/>
              </a:lnSpc>
              <a:spcBef>
                <a:spcPts val="0"/>
              </a:spcBef>
              <a:spcAft>
                <a:spcPts val="1600"/>
              </a:spcAft>
              <a:buNone/>
            </a:pPr>
            <a:r>
              <a:t/>
            </a:r>
            <a:endParaRPr sz="1800">
              <a:solidFill>
                <a:schemeClr val="lt1"/>
              </a:solidFill>
              <a:latin typeface="Montserrat"/>
              <a:ea typeface="Montserrat"/>
              <a:cs typeface="Montserrat"/>
              <a:sym typeface="Montserrat"/>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81"/>
          <p:cNvSpPr txBox="1"/>
          <p:nvPr/>
        </p:nvSpPr>
        <p:spPr>
          <a:xfrm>
            <a:off x="0" y="0"/>
            <a:ext cx="7706400" cy="644700"/>
          </a:xfrm>
          <a:prstGeom prst="rect">
            <a:avLst/>
          </a:prstGeom>
          <a:noFill/>
          <a:ln>
            <a:noFill/>
          </a:ln>
          <a:effectLst>
            <a:outerShdw blurRad="57150" rotWithShape="0" algn="bl" dir="5400000" dist="19050">
              <a:srgbClr val="76A5AF">
                <a:alpha val="8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rgbClr val="FFFFFF"/>
                </a:solidFill>
                <a:latin typeface="Montserrat ExtraBold"/>
                <a:ea typeface="Montserrat ExtraBold"/>
                <a:cs typeface="Montserrat ExtraBold"/>
                <a:sym typeface="Montserrat ExtraBold"/>
              </a:rPr>
              <a:t>CLV for…</a:t>
            </a:r>
            <a:endParaRPr b="1" sz="3600">
              <a:solidFill>
                <a:srgbClr val="FFFFFF"/>
              </a:solidFill>
              <a:latin typeface="Montserrat ExtraBold"/>
              <a:ea typeface="Montserrat ExtraBold"/>
              <a:cs typeface="Montserrat ExtraBold"/>
              <a:sym typeface="Montserrat ExtraBold"/>
            </a:endParaRPr>
          </a:p>
        </p:txBody>
      </p:sp>
      <p:cxnSp>
        <p:nvCxnSpPr>
          <p:cNvPr id="781" name="Google Shape;781;p81"/>
          <p:cNvCxnSpPr/>
          <p:nvPr/>
        </p:nvCxnSpPr>
        <p:spPr>
          <a:xfrm>
            <a:off x="4267200" y="1150975"/>
            <a:ext cx="0" cy="3273000"/>
          </a:xfrm>
          <a:prstGeom prst="straightConnector1">
            <a:avLst/>
          </a:prstGeom>
          <a:noFill/>
          <a:ln cap="flat" cmpd="sng" w="9525">
            <a:solidFill>
              <a:schemeClr val="dk2"/>
            </a:solidFill>
            <a:prstDash val="solid"/>
            <a:round/>
            <a:headEnd len="med" w="med" type="none"/>
            <a:tailEnd len="med" w="med" type="none"/>
          </a:ln>
        </p:spPr>
      </p:cxnSp>
      <p:sp>
        <p:nvSpPr>
          <p:cNvPr id="782" name="Google Shape;782;p81"/>
          <p:cNvSpPr txBox="1"/>
          <p:nvPr/>
        </p:nvSpPr>
        <p:spPr>
          <a:xfrm>
            <a:off x="-76200" y="1198950"/>
            <a:ext cx="4572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solidFill>
                  <a:schemeClr val="lt1"/>
                </a:solidFill>
                <a:latin typeface="Montserrat ExtraBold"/>
                <a:ea typeface="Montserrat ExtraBold"/>
                <a:cs typeface="Montserrat ExtraBold"/>
                <a:sym typeface="Montserrat ExtraBold"/>
              </a:rPr>
              <a:t>Time Series</a:t>
            </a:r>
            <a:endParaRPr/>
          </a:p>
        </p:txBody>
      </p:sp>
      <p:sp>
        <p:nvSpPr>
          <p:cNvPr id="783" name="Google Shape;783;p81"/>
          <p:cNvSpPr txBox="1"/>
          <p:nvPr/>
        </p:nvSpPr>
        <p:spPr>
          <a:xfrm>
            <a:off x="4419600" y="1198950"/>
            <a:ext cx="4572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solidFill>
                  <a:schemeClr val="lt1"/>
                </a:solidFill>
                <a:latin typeface="Montserrat ExtraBold"/>
                <a:ea typeface="Montserrat ExtraBold"/>
                <a:cs typeface="Montserrat ExtraBold"/>
                <a:sym typeface="Montserrat ExtraBold"/>
              </a:rPr>
              <a:t>Machine</a:t>
            </a:r>
            <a:r>
              <a:rPr b="1" lang="en" sz="3600">
                <a:solidFill>
                  <a:schemeClr val="lt1"/>
                </a:solidFill>
                <a:latin typeface="Montserrat ExtraBold"/>
                <a:ea typeface="Montserrat ExtraBold"/>
                <a:cs typeface="Montserrat ExtraBold"/>
                <a:sym typeface="Montserrat ExtraBold"/>
              </a:rPr>
              <a:t> Learning</a:t>
            </a:r>
            <a:endParaRPr/>
          </a:p>
        </p:txBody>
      </p:sp>
      <p:sp>
        <p:nvSpPr>
          <p:cNvPr id="784" name="Google Shape;784;p81"/>
          <p:cNvSpPr txBox="1"/>
          <p:nvPr/>
        </p:nvSpPr>
        <p:spPr>
          <a:xfrm>
            <a:off x="108375" y="1993975"/>
            <a:ext cx="4255800" cy="1847100"/>
          </a:xfrm>
          <a:prstGeom prst="rect">
            <a:avLst/>
          </a:prstGeom>
          <a:noFill/>
          <a:ln>
            <a:noFill/>
          </a:ln>
        </p:spPr>
        <p:txBody>
          <a:bodyPr anchorCtr="0" anchor="t" bIns="91425" lIns="91425" spcFirstLastPara="1" rIns="91425" wrap="square" tIns="91425">
            <a:spAutoFit/>
          </a:bodyPr>
          <a:lstStyle/>
          <a:p>
            <a:pPr indent="-323850" lvl="0" marL="457200" rtl="0" algn="l">
              <a:lnSpc>
                <a:spcPct val="150000"/>
              </a:lnSpc>
              <a:spcBef>
                <a:spcPts val="0"/>
              </a:spcBef>
              <a:spcAft>
                <a:spcPts val="0"/>
              </a:spcAft>
              <a:buClr>
                <a:schemeClr val="lt1"/>
              </a:buClr>
              <a:buSzPts val="1500"/>
              <a:buFont typeface="Montserrat"/>
              <a:buChar char="●"/>
            </a:pPr>
            <a:r>
              <a:rPr lang="en" sz="1500">
                <a:solidFill>
                  <a:schemeClr val="lt1"/>
                </a:solidFill>
                <a:highlight>
                  <a:schemeClr val="dk1"/>
                </a:highlight>
                <a:latin typeface="Montserrat"/>
                <a:ea typeface="Montserrat"/>
                <a:cs typeface="Montserrat"/>
                <a:sym typeface="Montserrat"/>
              </a:rPr>
              <a:t>An overall measure for a single time frame (month)</a:t>
            </a:r>
            <a:endParaRPr sz="1500">
              <a:solidFill>
                <a:schemeClr val="lt1"/>
              </a:solidFill>
              <a:highlight>
                <a:schemeClr val="dk1"/>
              </a:highlight>
              <a:latin typeface="Montserrat"/>
              <a:ea typeface="Montserrat"/>
              <a:cs typeface="Montserrat"/>
              <a:sym typeface="Montserrat"/>
            </a:endParaRPr>
          </a:p>
          <a:p>
            <a:pPr indent="-323850" lvl="0" marL="457200" rtl="0" algn="l">
              <a:lnSpc>
                <a:spcPct val="150000"/>
              </a:lnSpc>
              <a:spcBef>
                <a:spcPts val="0"/>
              </a:spcBef>
              <a:spcAft>
                <a:spcPts val="0"/>
              </a:spcAft>
              <a:buClr>
                <a:schemeClr val="lt1"/>
              </a:buClr>
              <a:buSzPts val="1500"/>
              <a:buFont typeface="Montserrat"/>
              <a:buChar char="●"/>
            </a:pPr>
            <a:r>
              <a:rPr lang="en" sz="1500">
                <a:solidFill>
                  <a:schemeClr val="lt1"/>
                </a:solidFill>
                <a:highlight>
                  <a:schemeClr val="dk1"/>
                </a:highlight>
                <a:latin typeface="Montserrat"/>
                <a:ea typeface="Montserrat"/>
                <a:cs typeface="Montserrat"/>
                <a:sym typeface="Montserrat"/>
              </a:rPr>
              <a:t>Compare over time frames</a:t>
            </a:r>
            <a:endParaRPr sz="1500">
              <a:solidFill>
                <a:schemeClr val="lt1"/>
              </a:solidFill>
              <a:highlight>
                <a:schemeClr val="dk1"/>
              </a:highlight>
              <a:latin typeface="Montserrat"/>
              <a:ea typeface="Montserrat"/>
              <a:cs typeface="Montserrat"/>
              <a:sym typeface="Montserrat"/>
            </a:endParaRPr>
          </a:p>
          <a:p>
            <a:pPr indent="-323850" lvl="0" marL="457200" rtl="0" algn="l">
              <a:lnSpc>
                <a:spcPct val="150000"/>
              </a:lnSpc>
              <a:spcBef>
                <a:spcPts val="0"/>
              </a:spcBef>
              <a:spcAft>
                <a:spcPts val="0"/>
              </a:spcAft>
              <a:buClr>
                <a:schemeClr val="lt1"/>
              </a:buClr>
              <a:buSzPts val="1500"/>
              <a:buFont typeface="Montserrat"/>
              <a:buChar char="●"/>
            </a:pPr>
            <a:r>
              <a:rPr lang="en" sz="1500">
                <a:solidFill>
                  <a:schemeClr val="lt1"/>
                </a:solidFill>
                <a:highlight>
                  <a:schemeClr val="dk1"/>
                </a:highlight>
                <a:latin typeface="Montserrat"/>
                <a:ea typeface="Montserrat"/>
                <a:cs typeface="Montserrat"/>
                <a:sym typeface="Montserrat"/>
              </a:rPr>
              <a:t>Use the formula</a:t>
            </a:r>
            <a:endParaRPr sz="1500">
              <a:solidFill>
                <a:schemeClr val="lt1"/>
              </a:solidFill>
              <a:highlight>
                <a:schemeClr val="dk1"/>
              </a:highlight>
              <a:latin typeface="Montserrat"/>
              <a:ea typeface="Montserrat"/>
              <a:cs typeface="Montserrat"/>
              <a:sym typeface="Montserrat"/>
            </a:endParaRPr>
          </a:p>
          <a:p>
            <a:pPr indent="0" lvl="0" marL="0" rtl="0" algn="l">
              <a:lnSpc>
                <a:spcPct val="150000"/>
              </a:lnSpc>
              <a:spcBef>
                <a:spcPts val="0"/>
              </a:spcBef>
              <a:spcAft>
                <a:spcPts val="1600"/>
              </a:spcAft>
              <a:buNone/>
            </a:pPr>
            <a:r>
              <a:t/>
            </a:r>
            <a:endParaRPr sz="1800">
              <a:solidFill>
                <a:schemeClr val="lt1"/>
              </a:solidFill>
              <a:latin typeface="Montserrat"/>
              <a:ea typeface="Montserrat"/>
              <a:cs typeface="Montserrat"/>
              <a:sym typeface="Montserrat"/>
            </a:endParaRPr>
          </a:p>
        </p:txBody>
      </p:sp>
      <p:sp>
        <p:nvSpPr>
          <p:cNvPr id="785" name="Google Shape;785;p81"/>
          <p:cNvSpPr txBox="1"/>
          <p:nvPr/>
        </p:nvSpPr>
        <p:spPr>
          <a:xfrm>
            <a:off x="4680375" y="1993975"/>
            <a:ext cx="4255800" cy="2539800"/>
          </a:xfrm>
          <a:prstGeom prst="rect">
            <a:avLst/>
          </a:prstGeom>
          <a:noFill/>
          <a:ln>
            <a:noFill/>
          </a:ln>
        </p:spPr>
        <p:txBody>
          <a:bodyPr anchorCtr="0" anchor="t" bIns="91425" lIns="91425" spcFirstLastPara="1" rIns="91425" wrap="square" tIns="91425">
            <a:spAutoFit/>
          </a:bodyPr>
          <a:lstStyle/>
          <a:p>
            <a:pPr indent="-323850" lvl="0" marL="457200" rtl="0" algn="l">
              <a:lnSpc>
                <a:spcPct val="150000"/>
              </a:lnSpc>
              <a:spcBef>
                <a:spcPts val="0"/>
              </a:spcBef>
              <a:spcAft>
                <a:spcPts val="0"/>
              </a:spcAft>
              <a:buClr>
                <a:schemeClr val="lt1"/>
              </a:buClr>
              <a:buSzPts val="1500"/>
              <a:buFont typeface="Montserrat"/>
              <a:buChar char="●"/>
            </a:pPr>
            <a:r>
              <a:rPr lang="en" sz="1500">
                <a:solidFill>
                  <a:schemeClr val="lt1"/>
                </a:solidFill>
                <a:highlight>
                  <a:schemeClr val="dk1"/>
                </a:highlight>
                <a:latin typeface="Montserrat"/>
                <a:ea typeface="Montserrat"/>
                <a:cs typeface="Montserrat"/>
                <a:sym typeface="Montserrat"/>
              </a:rPr>
              <a:t>A measure tagged to each customer</a:t>
            </a:r>
            <a:endParaRPr sz="1500">
              <a:solidFill>
                <a:schemeClr val="lt1"/>
              </a:solidFill>
              <a:highlight>
                <a:schemeClr val="dk1"/>
              </a:highlight>
              <a:latin typeface="Montserrat"/>
              <a:ea typeface="Montserrat"/>
              <a:cs typeface="Montserrat"/>
              <a:sym typeface="Montserrat"/>
            </a:endParaRPr>
          </a:p>
          <a:p>
            <a:pPr indent="-323850" lvl="0" marL="457200" rtl="0" algn="l">
              <a:lnSpc>
                <a:spcPct val="150000"/>
              </a:lnSpc>
              <a:spcBef>
                <a:spcPts val="0"/>
              </a:spcBef>
              <a:spcAft>
                <a:spcPts val="0"/>
              </a:spcAft>
              <a:buClr>
                <a:schemeClr val="dk1"/>
              </a:buClr>
              <a:buSzPts val="1500"/>
              <a:buFont typeface="Montserrat"/>
              <a:buChar char="●"/>
            </a:pPr>
            <a:r>
              <a:t/>
            </a:r>
            <a:endParaRPr sz="1500">
              <a:solidFill>
                <a:schemeClr val="lt1"/>
              </a:solidFill>
              <a:highlight>
                <a:schemeClr val="dk1"/>
              </a:highlight>
              <a:latin typeface="Montserrat"/>
              <a:ea typeface="Montserrat"/>
              <a:cs typeface="Montserrat"/>
              <a:sym typeface="Montserrat"/>
            </a:endParaRPr>
          </a:p>
          <a:p>
            <a:pPr indent="-323850" lvl="0" marL="457200" rtl="0" algn="l">
              <a:lnSpc>
                <a:spcPct val="150000"/>
              </a:lnSpc>
              <a:spcBef>
                <a:spcPts val="0"/>
              </a:spcBef>
              <a:spcAft>
                <a:spcPts val="0"/>
              </a:spcAft>
              <a:buClr>
                <a:schemeClr val="lt1"/>
              </a:buClr>
              <a:buSzPts val="1500"/>
              <a:buFont typeface="Montserrat"/>
              <a:buChar char="●"/>
            </a:pPr>
            <a:r>
              <a:rPr lang="en" sz="1500">
                <a:solidFill>
                  <a:schemeClr val="lt1"/>
                </a:solidFill>
                <a:highlight>
                  <a:schemeClr val="dk1"/>
                </a:highlight>
                <a:latin typeface="Montserrat"/>
                <a:ea typeface="Montserrat"/>
                <a:cs typeface="Montserrat"/>
                <a:sym typeface="Montserrat"/>
              </a:rPr>
              <a:t>Compare between customers</a:t>
            </a:r>
            <a:endParaRPr sz="1500">
              <a:solidFill>
                <a:schemeClr val="lt1"/>
              </a:solidFill>
              <a:highlight>
                <a:schemeClr val="dk1"/>
              </a:highlight>
              <a:latin typeface="Montserrat"/>
              <a:ea typeface="Montserrat"/>
              <a:cs typeface="Montserrat"/>
              <a:sym typeface="Montserrat"/>
            </a:endParaRPr>
          </a:p>
          <a:p>
            <a:pPr indent="-323850" lvl="0" marL="457200" rtl="0" algn="l">
              <a:lnSpc>
                <a:spcPct val="150000"/>
              </a:lnSpc>
              <a:spcBef>
                <a:spcPts val="0"/>
              </a:spcBef>
              <a:spcAft>
                <a:spcPts val="0"/>
              </a:spcAft>
              <a:buClr>
                <a:schemeClr val="lt1"/>
              </a:buClr>
              <a:buSzPts val="1500"/>
              <a:buFont typeface="Montserrat"/>
              <a:buChar char="●"/>
            </a:pPr>
            <a:r>
              <a:rPr lang="en" sz="1500">
                <a:solidFill>
                  <a:schemeClr val="lt1"/>
                </a:solidFill>
                <a:highlight>
                  <a:schemeClr val="dk1"/>
                </a:highlight>
                <a:latin typeface="Montserrat"/>
                <a:ea typeface="Montserrat"/>
                <a:cs typeface="Montserrat"/>
                <a:sym typeface="Montserrat"/>
              </a:rPr>
              <a:t>Use a slightly different formula based on each customer’s spending habits + clustering</a:t>
            </a:r>
            <a:endParaRPr sz="1500">
              <a:solidFill>
                <a:schemeClr val="lt1"/>
              </a:solidFill>
              <a:highlight>
                <a:schemeClr val="dk1"/>
              </a:highlight>
              <a:latin typeface="Montserrat"/>
              <a:ea typeface="Montserrat"/>
              <a:cs typeface="Montserrat"/>
              <a:sym typeface="Montserrat"/>
            </a:endParaRPr>
          </a:p>
          <a:p>
            <a:pPr indent="0" lvl="0" marL="0" rtl="0" algn="l">
              <a:lnSpc>
                <a:spcPct val="150000"/>
              </a:lnSpc>
              <a:spcBef>
                <a:spcPts val="0"/>
              </a:spcBef>
              <a:spcAft>
                <a:spcPts val="1600"/>
              </a:spcAft>
              <a:buNone/>
            </a:pPr>
            <a:r>
              <a:t/>
            </a:r>
            <a:endParaRPr sz="1800">
              <a:solidFill>
                <a:schemeClr val="lt1"/>
              </a:solidFill>
              <a:latin typeface="Montserrat"/>
              <a:ea typeface="Montserrat"/>
              <a:cs typeface="Montserrat"/>
              <a:sym typeface="Montserrat"/>
            </a:endParaRPr>
          </a:p>
        </p:txBody>
      </p:sp>
      <p:sp>
        <p:nvSpPr>
          <p:cNvPr id="786" name="Google Shape;786;p81"/>
          <p:cNvSpPr txBox="1"/>
          <p:nvPr/>
        </p:nvSpPr>
        <p:spPr>
          <a:xfrm>
            <a:off x="5380195" y="6519"/>
            <a:ext cx="3755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Montserrat"/>
                <a:ea typeface="Montserrat"/>
                <a:cs typeface="Montserrat"/>
                <a:sym typeface="Montserrat"/>
              </a:rPr>
              <a:t>Bryan Leow</a:t>
            </a:r>
            <a:endParaRPr>
              <a:solidFill>
                <a:schemeClr val="lt1"/>
              </a:solidFill>
              <a:latin typeface="Montserrat"/>
              <a:ea typeface="Montserrat"/>
              <a:cs typeface="Montserrat"/>
              <a:sym typeface="Montserra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82"/>
          <p:cNvSpPr txBox="1"/>
          <p:nvPr/>
        </p:nvSpPr>
        <p:spPr>
          <a:xfrm>
            <a:off x="0" y="0"/>
            <a:ext cx="7706400" cy="644700"/>
          </a:xfrm>
          <a:prstGeom prst="rect">
            <a:avLst/>
          </a:prstGeom>
          <a:noFill/>
          <a:ln>
            <a:noFill/>
          </a:ln>
          <a:effectLst>
            <a:outerShdw blurRad="57150" rotWithShape="0" algn="bl" dir="5400000" dist="19050">
              <a:srgbClr val="76A5AF">
                <a:alpha val="8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rgbClr val="FFFFFF"/>
                </a:solidFill>
                <a:latin typeface="Montserrat ExtraBold"/>
                <a:ea typeface="Montserrat ExtraBold"/>
                <a:cs typeface="Montserrat ExtraBold"/>
                <a:sym typeface="Montserrat ExtraBold"/>
              </a:rPr>
              <a:t>CLV for Machine Learning</a:t>
            </a:r>
            <a:endParaRPr b="1" sz="3600">
              <a:solidFill>
                <a:srgbClr val="FFFFFF"/>
              </a:solidFill>
              <a:latin typeface="Montserrat ExtraBold"/>
              <a:ea typeface="Montserrat ExtraBold"/>
              <a:cs typeface="Montserrat ExtraBold"/>
              <a:sym typeface="Montserrat ExtraBold"/>
            </a:endParaRPr>
          </a:p>
        </p:txBody>
      </p:sp>
      <p:pic>
        <p:nvPicPr>
          <p:cNvPr id="792" name="Google Shape;792;p82"/>
          <p:cNvPicPr preferRelativeResize="0"/>
          <p:nvPr/>
        </p:nvPicPr>
        <p:blipFill rotWithShape="1">
          <a:blip r:embed="rId3">
            <a:alphaModFix/>
          </a:blip>
          <a:srcRect b="0" l="0" r="0" t="8105"/>
          <a:stretch/>
        </p:blipFill>
        <p:spPr>
          <a:xfrm>
            <a:off x="3979700" y="937600"/>
            <a:ext cx="4919175" cy="3854099"/>
          </a:xfrm>
          <a:prstGeom prst="rect">
            <a:avLst/>
          </a:prstGeom>
          <a:noFill/>
          <a:ln>
            <a:noFill/>
          </a:ln>
        </p:spPr>
      </p:pic>
      <p:sp>
        <p:nvSpPr>
          <p:cNvPr id="793" name="Google Shape;793;p82"/>
          <p:cNvSpPr txBox="1"/>
          <p:nvPr>
            <p:ph idx="4294967295" type="body"/>
          </p:nvPr>
        </p:nvSpPr>
        <p:spPr>
          <a:xfrm>
            <a:off x="293925" y="926400"/>
            <a:ext cx="3565500" cy="32907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lt1"/>
              </a:buClr>
              <a:buSzPts val="1800"/>
              <a:buChar char="●"/>
            </a:pPr>
            <a:r>
              <a:rPr lang="en">
                <a:solidFill>
                  <a:schemeClr val="lt1"/>
                </a:solidFill>
              </a:rPr>
              <a:t>Clustering of CLV variable</a:t>
            </a:r>
            <a:endParaRPr>
              <a:solidFill>
                <a:schemeClr val="lt1"/>
              </a:solidFill>
            </a:endParaRPr>
          </a:p>
          <a:p>
            <a:pPr indent="-342900" lvl="0" marL="457200" rtl="0" algn="l">
              <a:lnSpc>
                <a:spcPct val="150000"/>
              </a:lnSpc>
              <a:spcBef>
                <a:spcPts val="0"/>
              </a:spcBef>
              <a:spcAft>
                <a:spcPts val="0"/>
              </a:spcAft>
              <a:buClr>
                <a:schemeClr val="lt1"/>
              </a:buClr>
              <a:buSzPts val="1800"/>
              <a:buChar char="●"/>
            </a:pPr>
            <a:r>
              <a:rPr lang="en">
                <a:solidFill>
                  <a:schemeClr val="lt1"/>
                </a:solidFill>
              </a:rPr>
              <a:t>Segregate CLV into “Low”, “Medium” and “High”</a:t>
            </a:r>
            <a:endParaRPr>
              <a:solidFill>
                <a:schemeClr val="lt1"/>
              </a:solidFill>
            </a:endParaRPr>
          </a:p>
          <a:p>
            <a:pPr indent="-342900" lvl="0" marL="457200" rtl="0" algn="l">
              <a:lnSpc>
                <a:spcPct val="150000"/>
              </a:lnSpc>
              <a:spcBef>
                <a:spcPts val="0"/>
              </a:spcBef>
              <a:spcAft>
                <a:spcPts val="0"/>
              </a:spcAft>
              <a:buClr>
                <a:schemeClr val="lt1"/>
              </a:buClr>
              <a:buSzPts val="1800"/>
              <a:buChar char="●"/>
            </a:pPr>
            <a:r>
              <a:rPr lang="en">
                <a:solidFill>
                  <a:schemeClr val="lt1"/>
                </a:solidFill>
              </a:rPr>
              <a:t>Different methods of clustering</a:t>
            </a:r>
            <a:endParaRPr>
              <a:solidFill>
                <a:schemeClr val="lt1"/>
              </a:solidFill>
            </a:endParaRPr>
          </a:p>
          <a:p>
            <a:pPr indent="-342900" lvl="0" marL="457200" rtl="0" algn="l">
              <a:lnSpc>
                <a:spcPct val="150000"/>
              </a:lnSpc>
              <a:spcBef>
                <a:spcPts val="0"/>
              </a:spcBef>
              <a:spcAft>
                <a:spcPts val="0"/>
              </a:spcAft>
              <a:buClr>
                <a:schemeClr val="lt1"/>
              </a:buClr>
              <a:buSzPts val="1800"/>
              <a:buChar char="●"/>
            </a:pPr>
            <a:r>
              <a:rPr lang="en">
                <a:solidFill>
                  <a:schemeClr val="lt1"/>
                </a:solidFill>
              </a:rPr>
              <a:t>Lower error rate</a:t>
            </a:r>
            <a:endParaRPr>
              <a:solidFill>
                <a:schemeClr val="lt1"/>
              </a:solidFill>
            </a:endParaRPr>
          </a:p>
        </p:txBody>
      </p:sp>
      <p:sp>
        <p:nvSpPr>
          <p:cNvPr id="794" name="Google Shape;794;p82"/>
          <p:cNvSpPr txBox="1"/>
          <p:nvPr/>
        </p:nvSpPr>
        <p:spPr>
          <a:xfrm>
            <a:off x="5380195" y="6519"/>
            <a:ext cx="3755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Montserrat"/>
                <a:ea typeface="Montserrat"/>
                <a:cs typeface="Montserrat"/>
                <a:sym typeface="Montserrat"/>
              </a:rPr>
              <a:t>Bryan Leow</a:t>
            </a:r>
            <a:endParaRPr>
              <a:solidFill>
                <a:schemeClr val="lt1"/>
              </a:solidFill>
              <a:latin typeface="Montserrat"/>
              <a:ea typeface="Montserrat"/>
              <a:cs typeface="Montserrat"/>
              <a:sym typeface="Montserra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83"/>
          <p:cNvSpPr txBox="1"/>
          <p:nvPr/>
        </p:nvSpPr>
        <p:spPr>
          <a:xfrm>
            <a:off x="0" y="0"/>
            <a:ext cx="7706400" cy="644700"/>
          </a:xfrm>
          <a:prstGeom prst="rect">
            <a:avLst/>
          </a:prstGeom>
          <a:noFill/>
          <a:ln>
            <a:noFill/>
          </a:ln>
          <a:effectLst>
            <a:outerShdw blurRad="57150" rotWithShape="0" algn="bl" dir="5400000" dist="19050">
              <a:srgbClr val="76A5AF">
                <a:alpha val="8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rgbClr val="FFFFFF"/>
                </a:solidFill>
                <a:latin typeface="Montserrat ExtraBold"/>
                <a:ea typeface="Montserrat ExtraBold"/>
                <a:cs typeface="Montserrat ExtraBold"/>
                <a:sym typeface="Montserrat ExtraBold"/>
              </a:rPr>
              <a:t>What is Random Forest?</a:t>
            </a:r>
            <a:endParaRPr b="1" sz="3600">
              <a:solidFill>
                <a:srgbClr val="FFFFFF"/>
              </a:solidFill>
              <a:latin typeface="Montserrat ExtraBold"/>
              <a:ea typeface="Montserrat ExtraBold"/>
              <a:cs typeface="Montserrat ExtraBold"/>
              <a:sym typeface="Montserrat ExtraBold"/>
            </a:endParaRPr>
          </a:p>
        </p:txBody>
      </p:sp>
      <p:sp>
        <p:nvSpPr>
          <p:cNvPr id="800" name="Google Shape;800;p83"/>
          <p:cNvSpPr txBox="1"/>
          <p:nvPr>
            <p:ph idx="1" type="body"/>
          </p:nvPr>
        </p:nvSpPr>
        <p:spPr>
          <a:xfrm>
            <a:off x="557500" y="886500"/>
            <a:ext cx="8194800" cy="439200"/>
          </a:xfrm>
          <a:prstGeom prst="rect">
            <a:avLst/>
          </a:prstGeom>
        </p:spPr>
        <p:txBody>
          <a:bodyPr anchorCtr="0" anchor="t" bIns="91425" lIns="91425" spcFirstLastPara="1" rIns="91425" wrap="square" tIns="91425">
            <a:noAutofit/>
          </a:bodyPr>
          <a:lstStyle/>
          <a:p>
            <a:pPr indent="-368300" lvl="0" marL="457200" rtl="0" algn="l">
              <a:lnSpc>
                <a:spcPct val="150000"/>
              </a:lnSpc>
              <a:spcBef>
                <a:spcPts val="0"/>
              </a:spcBef>
              <a:spcAft>
                <a:spcPts val="0"/>
              </a:spcAft>
              <a:buSzPts val="2200"/>
              <a:buAutoNum type="arabicPeriod"/>
            </a:pPr>
            <a:r>
              <a:rPr b="1" lang="en" sz="2200"/>
              <a:t>What is a Decision Tree?</a:t>
            </a:r>
            <a:endParaRPr b="1" sz="2200"/>
          </a:p>
          <a:p>
            <a:pPr indent="0" lvl="0" marL="0" rtl="0" algn="l">
              <a:lnSpc>
                <a:spcPct val="150000"/>
              </a:lnSpc>
              <a:spcBef>
                <a:spcPts val="1600"/>
              </a:spcBef>
              <a:spcAft>
                <a:spcPts val="0"/>
              </a:spcAft>
              <a:buNone/>
            </a:pPr>
            <a:r>
              <a:t/>
            </a:r>
            <a:endParaRPr sz="1300"/>
          </a:p>
          <a:p>
            <a:pPr indent="0" lvl="0" marL="0" rtl="0" algn="ctr">
              <a:lnSpc>
                <a:spcPct val="150000"/>
              </a:lnSpc>
              <a:spcBef>
                <a:spcPts val="1600"/>
              </a:spcBef>
              <a:spcAft>
                <a:spcPts val="0"/>
              </a:spcAft>
              <a:buNone/>
            </a:pPr>
            <a:r>
              <a:t/>
            </a:r>
            <a:endParaRPr sz="1800"/>
          </a:p>
          <a:p>
            <a:pPr indent="0" lvl="0" marL="0" rtl="0" algn="l">
              <a:lnSpc>
                <a:spcPct val="150000"/>
              </a:lnSpc>
              <a:spcBef>
                <a:spcPts val="1600"/>
              </a:spcBef>
              <a:spcAft>
                <a:spcPts val="1600"/>
              </a:spcAft>
              <a:buNone/>
            </a:pPr>
            <a:r>
              <a:t/>
            </a:r>
            <a:endParaRPr sz="1800"/>
          </a:p>
        </p:txBody>
      </p:sp>
      <p:sp>
        <p:nvSpPr>
          <p:cNvPr id="801" name="Google Shape;801;p83"/>
          <p:cNvSpPr txBox="1"/>
          <p:nvPr/>
        </p:nvSpPr>
        <p:spPr>
          <a:xfrm>
            <a:off x="171325" y="1315125"/>
            <a:ext cx="8844900" cy="415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lt1"/>
              </a:buClr>
              <a:buSzPts val="1500"/>
              <a:buFont typeface="Montserrat"/>
              <a:buChar char="●"/>
            </a:pPr>
            <a:r>
              <a:rPr lang="en" sz="1500">
                <a:solidFill>
                  <a:schemeClr val="lt1"/>
                </a:solidFill>
                <a:latin typeface="Montserrat"/>
                <a:ea typeface="Montserrat"/>
                <a:cs typeface="Montserrat"/>
                <a:sym typeface="Montserrat"/>
              </a:rPr>
              <a:t>A series of questions to ask about a row of data. At the end, we will reach a prediction</a:t>
            </a:r>
            <a:endParaRPr sz="1500">
              <a:solidFill>
                <a:schemeClr val="lt1"/>
              </a:solidFill>
              <a:latin typeface="Montserrat"/>
              <a:ea typeface="Montserrat"/>
              <a:cs typeface="Montserrat"/>
              <a:sym typeface="Montserrat"/>
            </a:endParaRPr>
          </a:p>
        </p:txBody>
      </p:sp>
      <p:grpSp>
        <p:nvGrpSpPr>
          <p:cNvPr id="802" name="Google Shape;802;p83"/>
          <p:cNvGrpSpPr/>
          <p:nvPr/>
        </p:nvGrpSpPr>
        <p:grpSpPr>
          <a:xfrm>
            <a:off x="0" y="2011575"/>
            <a:ext cx="9144100" cy="2886513"/>
            <a:chOff x="0" y="1782975"/>
            <a:chExt cx="9144100" cy="2886513"/>
          </a:xfrm>
        </p:grpSpPr>
        <p:sp>
          <p:nvSpPr>
            <p:cNvPr id="803" name="Google Shape;803;p83"/>
            <p:cNvSpPr/>
            <p:nvPr/>
          </p:nvSpPr>
          <p:spPr>
            <a:xfrm>
              <a:off x="2754775" y="1782975"/>
              <a:ext cx="3863400" cy="3426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Is customer from Singapore?</a:t>
              </a:r>
              <a:endParaRPr b="1" sz="1500">
                <a:latin typeface="Montserrat"/>
                <a:ea typeface="Montserrat"/>
                <a:cs typeface="Montserrat"/>
                <a:sym typeface="Montserrat"/>
              </a:endParaRPr>
            </a:p>
          </p:txBody>
        </p:sp>
        <p:sp>
          <p:nvSpPr>
            <p:cNvPr id="804" name="Google Shape;804;p83"/>
            <p:cNvSpPr/>
            <p:nvPr/>
          </p:nvSpPr>
          <p:spPr>
            <a:xfrm>
              <a:off x="1576275" y="2720275"/>
              <a:ext cx="2292000" cy="3426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Is it Monday today?</a:t>
              </a:r>
              <a:endParaRPr b="1" sz="1500">
                <a:latin typeface="Montserrat"/>
                <a:ea typeface="Montserrat"/>
                <a:cs typeface="Montserrat"/>
                <a:sym typeface="Montserrat"/>
              </a:endParaRPr>
            </a:p>
          </p:txBody>
        </p:sp>
        <p:sp>
          <p:nvSpPr>
            <p:cNvPr id="805" name="Google Shape;805;p83"/>
            <p:cNvSpPr/>
            <p:nvPr/>
          </p:nvSpPr>
          <p:spPr>
            <a:xfrm>
              <a:off x="4757175" y="2720175"/>
              <a:ext cx="3824700" cy="3426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How many products did they buy?</a:t>
              </a:r>
              <a:endParaRPr b="1" sz="1500">
                <a:latin typeface="Montserrat"/>
                <a:ea typeface="Montserrat"/>
                <a:cs typeface="Montserrat"/>
                <a:sym typeface="Montserrat"/>
              </a:endParaRPr>
            </a:p>
          </p:txBody>
        </p:sp>
        <p:cxnSp>
          <p:nvCxnSpPr>
            <p:cNvPr id="806" name="Google Shape;806;p83"/>
            <p:cNvCxnSpPr>
              <a:stCxn id="803" idx="2"/>
              <a:endCxn id="804" idx="0"/>
            </p:cNvCxnSpPr>
            <p:nvPr/>
          </p:nvCxnSpPr>
          <p:spPr>
            <a:xfrm flipH="1">
              <a:off x="2722375" y="2125575"/>
              <a:ext cx="1964100" cy="594600"/>
            </a:xfrm>
            <a:prstGeom prst="straightConnector1">
              <a:avLst/>
            </a:prstGeom>
            <a:noFill/>
            <a:ln cap="flat" cmpd="sng" w="28575">
              <a:solidFill>
                <a:schemeClr val="dk2"/>
              </a:solidFill>
              <a:prstDash val="solid"/>
              <a:round/>
              <a:headEnd len="med" w="med" type="none"/>
              <a:tailEnd len="med" w="med" type="triangle"/>
            </a:ln>
          </p:spPr>
        </p:cxnSp>
        <p:cxnSp>
          <p:nvCxnSpPr>
            <p:cNvPr id="807" name="Google Shape;807;p83"/>
            <p:cNvCxnSpPr>
              <a:stCxn id="803" idx="2"/>
              <a:endCxn id="805" idx="0"/>
            </p:cNvCxnSpPr>
            <p:nvPr/>
          </p:nvCxnSpPr>
          <p:spPr>
            <a:xfrm>
              <a:off x="4686475" y="2125575"/>
              <a:ext cx="1983000" cy="594600"/>
            </a:xfrm>
            <a:prstGeom prst="straightConnector1">
              <a:avLst/>
            </a:prstGeom>
            <a:noFill/>
            <a:ln cap="flat" cmpd="sng" w="28575">
              <a:solidFill>
                <a:schemeClr val="dk2"/>
              </a:solidFill>
              <a:prstDash val="solid"/>
              <a:round/>
              <a:headEnd len="med" w="med" type="none"/>
              <a:tailEnd len="med" w="med" type="triangle"/>
            </a:ln>
          </p:spPr>
        </p:cxnSp>
        <p:sp>
          <p:nvSpPr>
            <p:cNvPr id="808" name="Google Shape;808;p83"/>
            <p:cNvSpPr txBox="1"/>
            <p:nvPr/>
          </p:nvSpPr>
          <p:spPr>
            <a:xfrm>
              <a:off x="2798575" y="2137694"/>
              <a:ext cx="94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2"/>
                  </a:solidFill>
                  <a:latin typeface="Montserrat"/>
                  <a:ea typeface="Montserrat"/>
                  <a:cs typeface="Montserrat"/>
                  <a:sym typeface="Montserrat"/>
                </a:rPr>
                <a:t>Yes</a:t>
              </a:r>
              <a:endParaRPr b="1" sz="1600">
                <a:solidFill>
                  <a:schemeClr val="dk2"/>
                </a:solidFill>
                <a:latin typeface="Montserrat"/>
                <a:ea typeface="Montserrat"/>
                <a:cs typeface="Montserrat"/>
                <a:sym typeface="Montserrat"/>
              </a:endParaRPr>
            </a:p>
          </p:txBody>
        </p:sp>
        <p:sp>
          <p:nvSpPr>
            <p:cNvPr id="809" name="Google Shape;809;p83"/>
            <p:cNvSpPr txBox="1"/>
            <p:nvPr/>
          </p:nvSpPr>
          <p:spPr>
            <a:xfrm>
              <a:off x="6073500" y="2180988"/>
              <a:ext cx="94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2"/>
                  </a:solidFill>
                  <a:latin typeface="Montserrat"/>
                  <a:ea typeface="Montserrat"/>
                  <a:cs typeface="Montserrat"/>
                  <a:sym typeface="Montserrat"/>
                </a:rPr>
                <a:t>No</a:t>
              </a:r>
              <a:endParaRPr b="1" sz="1600">
                <a:solidFill>
                  <a:schemeClr val="dk2"/>
                </a:solidFill>
                <a:latin typeface="Montserrat"/>
                <a:ea typeface="Montserrat"/>
                <a:cs typeface="Montserrat"/>
                <a:sym typeface="Montserrat"/>
              </a:endParaRPr>
            </a:p>
          </p:txBody>
        </p:sp>
        <p:cxnSp>
          <p:nvCxnSpPr>
            <p:cNvPr id="810" name="Google Shape;810;p83"/>
            <p:cNvCxnSpPr>
              <a:stCxn id="804" idx="2"/>
              <a:endCxn id="811" idx="0"/>
            </p:cNvCxnSpPr>
            <p:nvPr/>
          </p:nvCxnSpPr>
          <p:spPr>
            <a:xfrm flipH="1">
              <a:off x="1270875" y="3062875"/>
              <a:ext cx="1451400" cy="684900"/>
            </a:xfrm>
            <a:prstGeom prst="straightConnector1">
              <a:avLst/>
            </a:prstGeom>
            <a:noFill/>
            <a:ln cap="flat" cmpd="sng" w="28575">
              <a:solidFill>
                <a:schemeClr val="dk2"/>
              </a:solidFill>
              <a:prstDash val="solid"/>
              <a:round/>
              <a:headEnd len="med" w="med" type="none"/>
              <a:tailEnd len="med" w="med" type="triangle"/>
            </a:ln>
          </p:spPr>
        </p:cxnSp>
        <p:sp>
          <p:nvSpPr>
            <p:cNvPr id="812" name="Google Shape;812;p83"/>
            <p:cNvSpPr txBox="1"/>
            <p:nvPr/>
          </p:nvSpPr>
          <p:spPr>
            <a:xfrm>
              <a:off x="1311075" y="3098844"/>
              <a:ext cx="94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2"/>
                  </a:solidFill>
                  <a:latin typeface="Montserrat"/>
                  <a:ea typeface="Montserrat"/>
                  <a:cs typeface="Montserrat"/>
                  <a:sym typeface="Montserrat"/>
                </a:rPr>
                <a:t>Yes</a:t>
              </a:r>
              <a:endParaRPr b="1" sz="1600">
                <a:solidFill>
                  <a:schemeClr val="dk2"/>
                </a:solidFill>
                <a:latin typeface="Montserrat"/>
                <a:ea typeface="Montserrat"/>
                <a:cs typeface="Montserrat"/>
                <a:sym typeface="Montserrat"/>
              </a:endParaRPr>
            </a:p>
          </p:txBody>
        </p:sp>
        <p:sp>
          <p:nvSpPr>
            <p:cNvPr id="811" name="Google Shape;811;p83"/>
            <p:cNvSpPr/>
            <p:nvPr/>
          </p:nvSpPr>
          <p:spPr>
            <a:xfrm>
              <a:off x="0" y="3747900"/>
              <a:ext cx="2541900" cy="342600"/>
            </a:xfrm>
            <a:prstGeom prst="rect">
              <a:avLst/>
            </a:prstGeom>
            <a:solidFill>
              <a:srgbClr val="FFFB6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Customer has high CLV</a:t>
              </a:r>
              <a:endParaRPr b="1" sz="1500">
                <a:latin typeface="Montserrat"/>
                <a:ea typeface="Montserrat"/>
                <a:cs typeface="Montserrat"/>
                <a:sym typeface="Montserrat"/>
              </a:endParaRPr>
            </a:p>
          </p:txBody>
        </p:sp>
        <p:cxnSp>
          <p:nvCxnSpPr>
            <p:cNvPr id="813" name="Google Shape;813;p83"/>
            <p:cNvCxnSpPr>
              <a:stCxn id="804" idx="2"/>
              <a:endCxn id="814" idx="0"/>
            </p:cNvCxnSpPr>
            <p:nvPr/>
          </p:nvCxnSpPr>
          <p:spPr>
            <a:xfrm>
              <a:off x="2722275" y="3062875"/>
              <a:ext cx="1310700" cy="684900"/>
            </a:xfrm>
            <a:prstGeom prst="straightConnector1">
              <a:avLst/>
            </a:prstGeom>
            <a:noFill/>
            <a:ln cap="flat" cmpd="sng" w="28575">
              <a:solidFill>
                <a:schemeClr val="dk2"/>
              </a:solidFill>
              <a:prstDash val="solid"/>
              <a:round/>
              <a:headEnd len="med" w="med" type="none"/>
              <a:tailEnd len="med" w="med" type="triangle"/>
            </a:ln>
          </p:spPr>
        </p:cxnSp>
        <p:sp>
          <p:nvSpPr>
            <p:cNvPr id="814" name="Google Shape;814;p83"/>
            <p:cNvSpPr/>
            <p:nvPr/>
          </p:nvSpPr>
          <p:spPr>
            <a:xfrm>
              <a:off x="2762125" y="3747900"/>
              <a:ext cx="2541900" cy="342600"/>
            </a:xfrm>
            <a:prstGeom prst="rect">
              <a:avLst/>
            </a:prstGeom>
            <a:solidFill>
              <a:srgbClr val="FFFB6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Customer has avg CLV</a:t>
              </a:r>
              <a:endParaRPr b="1" sz="1500">
                <a:latin typeface="Montserrat"/>
                <a:ea typeface="Montserrat"/>
                <a:cs typeface="Montserrat"/>
                <a:sym typeface="Montserrat"/>
              </a:endParaRPr>
            </a:p>
          </p:txBody>
        </p:sp>
        <p:sp>
          <p:nvSpPr>
            <p:cNvPr id="815" name="Google Shape;815;p83"/>
            <p:cNvSpPr txBox="1"/>
            <p:nvPr/>
          </p:nvSpPr>
          <p:spPr>
            <a:xfrm>
              <a:off x="3597604" y="3137610"/>
              <a:ext cx="94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2"/>
                  </a:solidFill>
                  <a:latin typeface="Montserrat"/>
                  <a:ea typeface="Montserrat"/>
                  <a:cs typeface="Montserrat"/>
                  <a:sym typeface="Montserrat"/>
                </a:rPr>
                <a:t>No</a:t>
              </a:r>
              <a:endParaRPr b="1" sz="1600">
                <a:solidFill>
                  <a:schemeClr val="dk2"/>
                </a:solidFill>
                <a:latin typeface="Montserrat"/>
                <a:ea typeface="Montserrat"/>
                <a:cs typeface="Montserrat"/>
                <a:sym typeface="Montserrat"/>
              </a:endParaRPr>
            </a:p>
          </p:txBody>
        </p:sp>
        <p:cxnSp>
          <p:nvCxnSpPr>
            <p:cNvPr id="816" name="Google Shape;816;p83"/>
            <p:cNvCxnSpPr>
              <a:stCxn id="805" idx="2"/>
              <a:endCxn id="817" idx="0"/>
            </p:cNvCxnSpPr>
            <p:nvPr/>
          </p:nvCxnSpPr>
          <p:spPr>
            <a:xfrm>
              <a:off x="6669525" y="3062775"/>
              <a:ext cx="1109700" cy="685200"/>
            </a:xfrm>
            <a:prstGeom prst="straightConnector1">
              <a:avLst/>
            </a:prstGeom>
            <a:noFill/>
            <a:ln cap="flat" cmpd="sng" w="28575">
              <a:solidFill>
                <a:schemeClr val="dk2"/>
              </a:solidFill>
              <a:prstDash val="solid"/>
              <a:round/>
              <a:headEnd len="med" w="med" type="none"/>
              <a:tailEnd len="med" w="med" type="triangle"/>
            </a:ln>
          </p:spPr>
        </p:cxnSp>
        <p:sp>
          <p:nvSpPr>
            <p:cNvPr id="817" name="Google Shape;817;p83"/>
            <p:cNvSpPr/>
            <p:nvPr/>
          </p:nvSpPr>
          <p:spPr>
            <a:xfrm>
              <a:off x="6414400" y="3747900"/>
              <a:ext cx="2729700" cy="342600"/>
            </a:xfrm>
            <a:prstGeom prst="rect">
              <a:avLst/>
            </a:prstGeom>
            <a:solidFill>
              <a:srgbClr val="FFFB6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Customer has low CLV</a:t>
              </a:r>
              <a:endParaRPr b="1" sz="1500">
                <a:latin typeface="Montserrat"/>
                <a:ea typeface="Montserrat"/>
                <a:cs typeface="Montserrat"/>
                <a:sym typeface="Montserrat"/>
              </a:endParaRPr>
            </a:p>
          </p:txBody>
        </p:sp>
        <p:sp>
          <p:nvSpPr>
            <p:cNvPr id="818" name="Google Shape;818;p83"/>
            <p:cNvSpPr txBox="1"/>
            <p:nvPr/>
          </p:nvSpPr>
          <p:spPr>
            <a:xfrm>
              <a:off x="7292700" y="3095388"/>
              <a:ext cx="94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2"/>
                  </a:solidFill>
                  <a:latin typeface="Montserrat"/>
                  <a:ea typeface="Montserrat"/>
                  <a:cs typeface="Montserrat"/>
                  <a:sym typeface="Montserrat"/>
                </a:rPr>
                <a:t>1</a:t>
              </a:r>
              <a:endParaRPr b="1" sz="1600">
                <a:solidFill>
                  <a:schemeClr val="dk2"/>
                </a:solidFill>
                <a:latin typeface="Montserrat"/>
                <a:ea typeface="Montserrat"/>
                <a:cs typeface="Montserrat"/>
                <a:sym typeface="Montserrat"/>
              </a:endParaRPr>
            </a:p>
          </p:txBody>
        </p:sp>
        <p:cxnSp>
          <p:nvCxnSpPr>
            <p:cNvPr id="819" name="Google Shape;819;p83"/>
            <p:cNvCxnSpPr>
              <a:stCxn id="805" idx="2"/>
            </p:cNvCxnSpPr>
            <p:nvPr/>
          </p:nvCxnSpPr>
          <p:spPr>
            <a:xfrm flipH="1">
              <a:off x="5443125" y="3062775"/>
              <a:ext cx="1226400" cy="1277400"/>
            </a:xfrm>
            <a:prstGeom prst="straightConnector1">
              <a:avLst/>
            </a:prstGeom>
            <a:noFill/>
            <a:ln cap="flat" cmpd="sng" w="28575">
              <a:solidFill>
                <a:schemeClr val="dk2"/>
              </a:solidFill>
              <a:prstDash val="solid"/>
              <a:round/>
              <a:headEnd len="med" w="med" type="none"/>
              <a:tailEnd len="med" w="med" type="triangle"/>
            </a:ln>
          </p:spPr>
        </p:cxnSp>
        <p:sp>
          <p:nvSpPr>
            <p:cNvPr id="820" name="Google Shape;820;p83"/>
            <p:cNvSpPr txBox="1"/>
            <p:nvPr/>
          </p:nvSpPr>
          <p:spPr>
            <a:xfrm>
              <a:off x="5768700" y="3095388"/>
              <a:ext cx="94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2"/>
                  </a:solidFill>
                  <a:latin typeface="Montserrat"/>
                  <a:ea typeface="Montserrat"/>
                  <a:cs typeface="Montserrat"/>
                  <a:sym typeface="Montserrat"/>
                </a:rPr>
                <a:t>&gt;1</a:t>
              </a:r>
              <a:endParaRPr b="1" sz="1600">
                <a:solidFill>
                  <a:schemeClr val="dk2"/>
                </a:solidFill>
                <a:latin typeface="Montserrat"/>
                <a:ea typeface="Montserrat"/>
                <a:cs typeface="Montserrat"/>
                <a:sym typeface="Montserrat"/>
              </a:endParaRPr>
            </a:p>
          </p:txBody>
        </p:sp>
        <p:sp>
          <p:nvSpPr>
            <p:cNvPr id="821" name="Google Shape;821;p83"/>
            <p:cNvSpPr txBox="1"/>
            <p:nvPr/>
          </p:nvSpPr>
          <p:spPr>
            <a:xfrm>
              <a:off x="5235300" y="4238388"/>
              <a:ext cx="94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2"/>
                  </a:solidFill>
                  <a:latin typeface="Montserrat"/>
                  <a:ea typeface="Montserrat"/>
                  <a:cs typeface="Montserrat"/>
                  <a:sym typeface="Montserrat"/>
                </a:rPr>
                <a:t>…</a:t>
              </a:r>
              <a:endParaRPr b="1" sz="1600">
                <a:solidFill>
                  <a:schemeClr val="dk2"/>
                </a:solidFill>
                <a:latin typeface="Montserrat"/>
                <a:ea typeface="Montserrat"/>
                <a:cs typeface="Montserrat"/>
                <a:sym typeface="Montserrat"/>
              </a:endParaRPr>
            </a:p>
          </p:txBody>
        </p:sp>
      </p:grpSp>
      <p:grpSp>
        <p:nvGrpSpPr>
          <p:cNvPr id="822" name="Google Shape;822;p83"/>
          <p:cNvGrpSpPr/>
          <p:nvPr/>
        </p:nvGrpSpPr>
        <p:grpSpPr>
          <a:xfrm>
            <a:off x="7494288" y="1806828"/>
            <a:ext cx="668887" cy="929940"/>
            <a:chOff x="3910637" y="3352690"/>
            <a:chExt cx="256800" cy="357024"/>
          </a:xfrm>
        </p:grpSpPr>
        <p:sp>
          <p:nvSpPr>
            <p:cNvPr id="823" name="Google Shape;823;p83"/>
            <p:cNvSpPr/>
            <p:nvPr/>
          </p:nvSpPr>
          <p:spPr>
            <a:xfrm>
              <a:off x="3910637" y="3352690"/>
              <a:ext cx="256800" cy="357024"/>
            </a:xfrm>
            <a:custGeom>
              <a:rect b="b" l="l" r="r" t="t"/>
              <a:pathLst>
                <a:path extrusionOk="0" h="11157" w="8025">
                  <a:moveTo>
                    <a:pt x="4001" y="310"/>
                  </a:moveTo>
                  <a:cubicBezTo>
                    <a:pt x="4596" y="310"/>
                    <a:pt x="5144" y="608"/>
                    <a:pt x="5477" y="1120"/>
                  </a:cubicBezTo>
                  <a:cubicBezTo>
                    <a:pt x="5501" y="1155"/>
                    <a:pt x="5560" y="1191"/>
                    <a:pt x="5608" y="1191"/>
                  </a:cubicBezTo>
                  <a:lnTo>
                    <a:pt x="5656" y="1191"/>
                  </a:lnTo>
                  <a:cubicBezTo>
                    <a:pt x="6668" y="1191"/>
                    <a:pt x="7501" y="2025"/>
                    <a:pt x="7501" y="3037"/>
                  </a:cubicBezTo>
                  <a:cubicBezTo>
                    <a:pt x="7501" y="3346"/>
                    <a:pt x="7418" y="3656"/>
                    <a:pt x="7263" y="3930"/>
                  </a:cubicBezTo>
                  <a:lnTo>
                    <a:pt x="7215" y="3882"/>
                  </a:lnTo>
                  <a:cubicBezTo>
                    <a:pt x="7186" y="3852"/>
                    <a:pt x="7144" y="3837"/>
                    <a:pt x="7101" y="3837"/>
                  </a:cubicBezTo>
                  <a:cubicBezTo>
                    <a:pt x="7058" y="3837"/>
                    <a:pt x="7013" y="3852"/>
                    <a:pt x="6977" y="3882"/>
                  </a:cubicBezTo>
                  <a:cubicBezTo>
                    <a:pt x="6918" y="3942"/>
                    <a:pt x="6918" y="4049"/>
                    <a:pt x="6977" y="4120"/>
                  </a:cubicBezTo>
                  <a:cubicBezTo>
                    <a:pt x="7418" y="4549"/>
                    <a:pt x="7656" y="5132"/>
                    <a:pt x="7656" y="5763"/>
                  </a:cubicBezTo>
                  <a:cubicBezTo>
                    <a:pt x="7692" y="7025"/>
                    <a:pt x="6668" y="8049"/>
                    <a:pt x="5418" y="8049"/>
                  </a:cubicBezTo>
                  <a:cubicBezTo>
                    <a:pt x="5179" y="8049"/>
                    <a:pt x="4953" y="8025"/>
                    <a:pt x="4727" y="7942"/>
                  </a:cubicBezTo>
                  <a:lnTo>
                    <a:pt x="4715" y="7513"/>
                  </a:lnTo>
                  <a:cubicBezTo>
                    <a:pt x="4763" y="7490"/>
                    <a:pt x="4810" y="7442"/>
                    <a:pt x="4834" y="7394"/>
                  </a:cubicBezTo>
                  <a:cubicBezTo>
                    <a:pt x="4894" y="7335"/>
                    <a:pt x="4894" y="7228"/>
                    <a:pt x="4834" y="7156"/>
                  </a:cubicBezTo>
                  <a:cubicBezTo>
                    <a:pt x="4804" y="7126"/>
                    <a:pt x="4763" y="7112"/>
                    <a:pt x="4720" y="7112"/>
                  </a:cubicBezTo>
                  <a:cubicBezTo>
                    <a:pt x="4676" y="7112"/>
                    <a:pt x="4632" y="7126"/>
                    <a:pt x="4596" y="7156"/>
                  </a:cubicBezTo>
                  <a:cubicBezTo>
                    <a:pt x="4382" y="7371"/>
                    <a:pt x="4120" y="7466"/>
                    <a:pt x="3834" y="7466"/>
                  </a:cubicBezTo>
                  <a:cubicBezTo>
                    <a:pt x="3667" y="7466"/>
                    <a:pt x="3524" y="7442"/>
                    <a:pt x="3370" y="7371"/>
                  </a:cubicBezTo>
                  <a:cubicBezTo>
                    <a:pt x="3350" y="7357"/>
                    <a:pt x="3327" y="7351"/>
                    <a:pt x="3304" y="7351"/>
                  </a:cubicBezTo>
                  <a:cubicBezTo>
                    <a:pt x="3244" y="7351"/>
                    <a:pt x="3181" y="7390"/>
                    <a:pt x="3155" y="7442"/>
                  </a:cubicBezTo>
                  <a:cubicBezTo>
                    <a:pt x="3108" y="7513"/>
                    <a:pt x="3155" y="7621"/>
                    <a:pt x="3227" y="7668"/>
                  </a:cubicBezTo>
                  <a:cubicBezTo>
                    <a:pt x="3358" y="7728"/>
                    <a:pt x="3489" y="7763"/>
                    <a:pt x="3644" y="7787"/>
                  </a:cubicBezTo>
                  <a:lnTo>
                    <a:pt x="3608" y="8347"/>
                  </a:lnTo>
                  <a:cubicBezTo>
                    <a:pt x="3513" y="8359"/>
                    <a:pt x="3405" y="8359"/>
                    <a:pt x="3298" y="8359"/>
                  </a:cubicBezTo>
                  <a:cubicBezTo>
                    <a:pt x="2036" y="8359"/>
                    <a:pt x="1024" y="7335"/>
                    <a:pt x="1024" y="6085"/>
                  </a:cubicBezTo>
                  <a:cubicBezTo>
                    <a:pt x="1024" y="6013"/>
                    <a:pt x="1024" y="5942"/>
                    <a:pt x="1036" y="5858"/>
                  </a:cubicBezTo>
                  <a:cubicBezTo>
                    <a:pt x="1036" y="5823"/>
                    <a:pt x="1024" y="5775"/>
                    <a:pt x="988" y="5739"/>
                  </a:cubicBezTo>
                  <a:cubicBezTo>
                    <a:pt x="560" y="5251"/>
                    <a:pt x="322" y="4644"/>
                    <a:pt x="322" y="3989"/>
                  </a:cubicBezTo>
                  <a:cubicBezTo>
                    <a:pt x="322" y="2906"/>
                    <a:pt x="988" y="1929"/>
                    <a:pt x="1989" y="1548"/>
                  </a:cubicBezTo>
                  <a:lnTo>
                    <a:pt x="1989" y="1548"/>
                  </a:lnTo>
                  <a:cubicBezTo>
                    <a:pt x="1965" y="1656"/>
                    <a:pt x="1941" y="1775"/>
                    <a:pt x="1929" y="1870"/>
                  </a:cubicBezTo>
                  <a:cubicBezTo>
                    <a:pt x="1917" y="1965"/>
                    <a:pt x="1989" y="2037"/>
                    <a:pt x="2084" y="2048"/>
                  </a:cubicBezTo>
                  <a:lnTo>
                    <a:pt x="2096" y="2048"/>
                  </a:lnTo>
                  <a:cubicBezTo>
                    <a:pt x="2179" y="2048"/>
                    <a:pt x="2239" y="1989"/>
                    <a:pt x="2262" y="1906"/>
                  </a:cubicBezTo>
                  <a:cubicBezTo>
                    <a:pt x="2274" y="1715"/>
                    <a:pt x="2322" y="1536"/>
                    <a:pt x="2393" y="1370"/>
                  </a:cubicBezTo>
                  <a:lnTo>
                    <a:pt x="2393" y="1358"/>
                  </a:lnTo>
                  <a:cubicBezTo>
                    <a:pt x="2679" y="715"/>
                    <a:pt x="3298" y="310"/>
                    <a:pt x="4001" y="310"/>
                  </a:cubicBezTo>
                  <a:close/>
                  <a:moveTo>
                    <a:pt x="4394" y="7704"/>
                  </a:moveTo>
                  <a:lnTo>
                    <a:pt x="4536" y="10847"/>
                  </a:lnTo>
                  <a:lnTo>
                    <a:pt x="3834" y="10847"/>
                  </a:lnTo>
                  <a:lnTo>
                    <a:pt x="3989" y="7811"/>
                  </a:lnTo>
                  <a:cubicBezTo>
                    <a:pt x="4120" y="7799"/>
                    <a:pt x="4251" y="7763"/>
                    <a:pt x="4394" y="7704"/>
                  </a:cubicBezTo>
                  <a:close/>
                  <a:moveTo>
                    <a:pt x="4013" y="1"/>
                  </a:moveTo>
                  <a:cubicBezTo>
                    <a:pt x="3215" y="1"/>
                    <a:pt x="2501" y="465"/>
                    <a:pt x="2143" y="1155"/>
                  </a:cubicBezTo>
                  <a:cubicBezTo>
                    <a:pt x="881" y="1536"/>
                    <a:pt x="0" y="2679"/>
                    <a:pt x="0" y="4001"/>
                  </a:cubicBezTo>
                  <a:cubicBezTo>
                    <a:pt x="0" y="4704"/>
                    <a:pt x="250" y="5382"/>
                    <a:pt x="703" y="5918"/>
                  </a:cubicBezTo>
                  <a:lnTo>
                    <a:pt x="703" y="6097"/>
                  </a:lnTo>
                  <a:cubicBezTo>
                    <a:pt x="703" y="7549"/>
                    <a:pt x="1869" y="8704"/>
                    <a:pt x="3298" y="8704"/>
                  </a:cubicBezTo>
                  <a:cubicBezTo>
                    <a:pt x="3405" y="8704"/>
                    <a:pt x="3501" y="8704"/>
                    <a:pt x="3596" y="8692"/>
                  </a:cubicBezTo>
                  <a:lnTo>
                    <a:pt x="3596" y="8692"/>
                  </a:lnTo>
                  <a:lnTo>
                    <a:pt x="3501" y="10835"/>
                  </a:lnTo>
                  <a:lnTo>
                    <a:pt x="3298" y="10835"/>
                  </a:lnTo>
                  <a:cubicBezTo>
                    <a:pt x="3215" y="10835"/>
                    <a:pt x="3143" y="10907"/>
                    <a:pt x="3143" y="11002"/>
                  </a:cubicBezTo>
                  <a:cubicBezTo>
                    <a:pt x="3143" y="11085"/>
                    <a:pt x="3215" y="11157"/>
                    <a:pt x="3298" y="11157"/>
                  </a:cubicBezTo>
                  <a:lnTo>
                    <a:pt x="5048" y="11157"/>
                  </a:lnTo>
                  <a:cubicBezTo>
                    <a:pt x="5132" y="11157"/>
                    <a:pt x="5203" y="11085"/>
                    <a:pt x="5203" y="11002"/>
                  </a:cubicBezTo>
                  <a:cubicBezTo>
                    <a:pt x="5203" y="10907"/>
                    <a:pt x="5132" y="10835"/>
                    <a:pt x="5048" y="10835"/>
                  </a:cubicBezTo>
                  <a:lnTo>
                    <a:pt x="4846" y="10835"/>
                  </a:lnTo>
                  <a:lnTo>
                    <a:pt x="4715" y="8275"/>
                  </a:lnTo>
                  <a:lnTo>
                    <a:pt x="4715" y="8275"/>
                  </a:lnTo>
                  <a:cubicBezTo>
                    <a:pt x="4941" y="8335"/>
                    <a:pt x="5168" y="8359"/>
                    <a:pt x="5382" y="8359"/>
                  </a:cubicBezTo>
                  <a:cubicBezTo>
                    <a:pt x="6834" y="8359"/>
                    <a:pt x="7989" y="7192"/>
                    <a:pt x="7989" y="5763"/>
                  </a:cubicBezTo>
                  <a:cubicBezTo>
                    <a:pt x="8025" y="5204"/>
                    <a:pt x="7846" y="4656"/>
                    <a:pt x="7513" y="4215"/>
                  </a:cubicBezTo>
                  <a:cubicBezTo>
                    <a:pt x="7739" y="3870"/>
                    <a:pt x="7858" y="3465"/>
                    <a:pt x="7858" y="3049"/>
                  </a:cubicBezTo>
                  <a:cubicBezTo>
                    <a:pt x="7858" y="1858"/>
                    <a:pt x="6906" y="894"/>
                    <a:pt x="5715" y="882"/>
                  </a:cubicBezTo>
                  <a:cubicBezTo>
                    <a:pt x="5322" y="322"/>
                    <a:pt x="4691" y="1"/>
                    <a:pt x="4013" y="1"/>
                  </a:cubicBezTo>
                  <a:close/>
                </a:path>
              </a:pathLst>
            </a:custGeom>
            <a:solidFill>
              <a:srgbClr val="00C3B1"/>
            </a:solidFill>
            <a:ln cap="flat" cmpd="sng" w="19050">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83"/>
            <p:cNvSpPr/>
            <p:nvPr/>
          </p:nvSpPr>
          <p:spPr>
            <a:xfrm>
              <a:off x="3960909" y="3498226"/>
              <a:ext cx="60992" cy="60992"/>
            </a:xfrm>
            <a:custGeom>
              <a:rect b="b" l="l" r="r" t="t"/>
              <a:pathLst>
                <a:path extrusionOk="0" h="1906" w="1906">
                  <a:moveTo>
                    <a:pt x="168" y="1"/>
                  </a:moveTo>
                  <a:cubicBezTo>
                    <a:pt x="84" y="1"/>
                    <a:pt x="1" y="84"/>
                    <a:pt x="1" y="167"/>
                  </a:cubicBezTo>
                  <a:cubicBezTo>
                    <a:pt x="1" y="1120"/>
                    <a:pt x="775" y="1906"/>
                    <a:pt x="1751" y="1906"/>
                  </a:cubicBezTo>
                  <a:cubicBezTo>
                    <a:pt x="1834" y="1906"/>
                    <a:pt x="1906" y="1834"/>
                    <a:pt x="1906" y="1751"/>
                  </a:cubicBezTo>
                  <a:cubicBezTo>
                    <a:pt x="1906" y="1656"/>
                    <a:pt x="1834" y="1584"/>
                    <a:pt x="1751" y="1584"/>
                  </a:cubicBezTo>
                  <a:cubicBezTo>
                    <a:pt x="977" y="1584"/>
                    <a:pt x="334" y="953"/>
                    <a:pt x="334" y="167"/>
                  </a:cubicBezTo>
                  <a:cubicBezTo>
                    <a:pt x="334" y="84"/>
                    <a:pt x="263" y="1"/>
                    <a:pt x="168" y="1"/>
                  </a:cubicBezTo>
                  <a:close/>
                </a:path>
              </a:pathLst>
            </a:custGeom>
            <a:solidFill>
              <a:srgbClr val="00C3B1"/>
            </a:solidFill>
            <a:ln cap="flat" cmpd="sng" w="19050">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83"/>
            <p:cNvSpPr/>
            <p:nvPr/>
          </p:nvSpPr>
          <p:spPr>
            <a:xfrm>
              <a:off x="4083981" y="3408690"/>
              <a:ext cx="44224" cy="43872"/>
            </a:xfrm>
            <a:custGeom>
              <a:rect b="b" l="l" r="r" t="t"/>
              <a:pathLst>
                <a:path extrusionOk="0" h="1371" w="1382">
                  <a:moveTo>
                    <a:pt x="167" y="1"/>
                  </a:moveTo>
                  <a:cubicBezTo>
                    <a:pt x="72" y="1"/>
                    <a:pt x="1" y="84"/>
                    <a:pt x="1" y="167"/>
                  </a:cubicBezTo>
                  <a:cubicBezTo>
                    <a:pt x="1" y="263"/>
                    <a:pt x="72" y="334"/>
                    <a:pt x="167" y="334"/>
                  </a:cubicBezTo>
                  <a:cubicBezTo>
                    <a:pt x="655" y="334"/>
                    <a:pt x="1036" y="739"/>
                    <a:pt x="1036" y="1215"/>
                  </a:cubicBezTo>
                  <a:cubicBezTo>
                    <a:pt x="1036" y="1299"/>
                    <a:pt x="1120" y="1370"/>
                    <a:pt x="1203" y="1370"/>
                  </a:cubicBezTo>
                  <a:cubicBezTo>
                    <a:pt x="1298" y="1370"/>
                    <a:pt x="1370" y="1299"/>
                    <a:pt x="1370" y="1215"/>
                  </a:cubicBezTo>
                  <a:cubicBezTo>
                    <a:pt x="1382" y="560"/>
                    <a:pt x="834" y="1"/>
                    <a:pt x="167" y="1"/>
                  </a:cubicBezTo>
                  <a:close/>
                </a:path>
              </a:pathLst>
            </a:custGeom>
            <a:solidFill>
              <a:srgbClr val="00C3B1"/>
            </a:solidFill>
            <a:ln cap="flat" cmpd="sng" w="19050">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6" name="Google Shape;826;p83"/>
          <p:cNvSpPr txBox="1"/>
          <p:nvPr/>
        </p:nvSpPr>
        <p:spPr>
          <a:xfrm>
            <a:off x="5380195" y="6519"/>
            <a:ext cx="3755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Montserrat"/>
                <a:ea typeface="Montserrat"/>
                <a:cs typeface="Montserrat"/>
                <a:sym typeface="Montserrat"/>
              </a:rPr>
              <a:t>Bryan Leow</a:t>
            </a:r>
            <a:endParaRPr>
              <a:solidFill>
                <a:schemeClr val="lt1"/>
              </a:solidFill>
              <a:latin typeface="Montserrat"/>
              <a:ea typeface="Montserrat"/>
              <a:cs typeface="Montserrat"/>
              <a:sym typeface="Montserra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84"/>
          <p:cNvSpPr txBox="1"/>
          <p:nvPr/>
        </p:nvSpPr>
        <p:spPr>
          <a:xfrm>
            <a:off x="0" y="0"/>
            <a:ext cx="7706400" cy="644700"/>
          </a:xfrm>
          <a:prstGeom prst="rect">
            <a:avLst/>
          </a:prstGeom>
          <a:noFill/>
          <a:ln>
            <a:noFill/>
          </a:ln>
          <a:effectLst>
            <a:outerShdw blurRad="57150" rotWithShape="0" algn="bl" dir="5400000" dist="19050">
              <a:srgbClr val="76A5AF">
                <a:alpha val="8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rgbClr val="FFFFFF"/>
                </a:solidFill>
                <a:latin typeface="Montserrat ExtraBold"/>
                <a:ea typeface="Montserrat ExtraBold"/>
                <a:cs typeface="Montserrat ExtraBold"/>
                <a:sym typeface="Montserrat ExtraBold"/>
              </a:rPr>
              <a:t>What is Random Forest?</a:t>
            </a:r>
            <a:endParaRPr b="1" sz="3600">
              <a:solidFill>
                <a:srgbClr val="FFFFFF"/>
              </a:solidFill>
              <a:latin typeface="Montserrat ExtraBold"/>
              <a:ea typeface="Montserrat ExtraBold"/>
              <a:cs typeface="Montserrat ExtraBold"/>
              <a:sym typeface="Montserrat ExtraBold"/>
            </a:endParaRPr>
          </a:p>
        </p:txBody>
      </p:sp>
      <p:sp>
        <p:nvSpPr>
          <p:cNvPr id="832" name="Google Shape;832;p84"/>
          <p:cNvSpPr txBox="1"/>
          <p:nvPr>
            <p:ph idx="1" type="body"/>
          </p:nvPr>
        </p:nvSpPr>
        <p:spPr>
          <a:xfrm>
            <a:off x="557500" y="886500"/>
            <a:ext cx="8194800" cy="439200"/>
          </a:xfrm>
          <a:prstGeom prst="rect">
            <a:avLst/>
          </a:prstGeom>
        </p:spPr>
        <p:txBody>
          <a:bodyPr anchorCtr="0" anchor="t" bIns="91425" lIns="91425" spcFirstLastPara="1" rIns="91425" wrap="square" tIns="91425">
            <a:noAutofit/>
          </a:bodyPr>
          <a:lstStyle/>
          <a:p>
            <a:pPr indent="-368300" lvl="0" marL="457200" rtl="0" algn="l">
              <a:lnSpc>
                <a:spcPct val="150000"/>
              </a:lnSpc>
              <a:spcBef>
                <a:spcPts val="0"/>
              </a:spcBef>
              <a:spcAft>
                <a:spcPts val="0"/>
              </a:spcAft>
              <a:buSzPts val="2200"/>
              <a:buAutoNum type="arabicPeriod" startAt="2"/>
            </a:pPr>
            <a:r>
              <a:rPr b="1" lang="en" sz="2200"/>
              <a:t>What is a Forest?</a:t>
            </a:r>
            <a:endParaRPr b="1" sz="2200"/>
          </a:p>
          <a:p>
            <a:pPr indent="0" lvl="0" marL="0" rtl="0" algn="l">
              <a:lnSpc>
                <a:spcPct val="150000"/>
              </a:lnSpc>
              <a:spcBef>
                <a:spcPts val="1600"/>
              </a:spcBef>
              <a:spcAft>
                <a:spcPts val="0"/>
              </a:spcAft>
              <a:buNone/>
            </a:pPr>
            <a:r>
              <a:t/>
            </a:r>
            <a:endParaRPr b="1" sz="2200"/>
          </a:p>
          <a:p>
            <a:pPr indent="0" lvl="0" marL="0" rtl="0" algn="l">
              <a:lnSpc>
                <a:spcPct val="150000"/>
              </a:lnSpc>
              <a:spcBef>
                <a:spcPts val="1600"/>
              </a:spcBef>
              <a:spcAft>
                <a:spcPts val="0"/>
              </a:spcAft>
              <a:buNone/>
            </a:pPr>
            <a:r>
              <a:t/>
            </a:r>
            <a:endParaRPr sz="1300"/>
          </a:p>
          <a:p>
            <a:pPr indent="0" lvl="0" marL="0" rtl="0" algn="ctr">
              <a:lnSpc>
                <a:spcPct val="150000"/>
              </a:lnSpc>
              <a:spcBef>
                <a:spcPts val="1600"/>
              </a:spcBef>
              <a:spcAft>
                <a:spcPts val="0"/>
              </a:spcAft>
              <a:buNone/>
            </a:pPr>
            <a:r>
              <a:t/>
            </a:r>
            <a:endParaRPr sz="1800"/>
          </a:p>
          <a:p>
            <a:pPr indent="0" lvl="0" marL="0" rtl="0" algn="l">
              <a:lnSpc>
                <a:spcPct val="150000"/>
              </a:lnSpc>
              <a:spcBef>
                <a:spcPts val="1600"/>
              </a:spcBef>
              <a:spcAft>
                <a:spcPts val="1600"/>
              </a:spcAft>
              <a:buNone/>
            </a:pPr>
            <a:r>
              <a:t/>
            </a:r>
            <a:endParaRPr sz="1800"/>
          </a:p>
        </p:txBody>
      </p:sp>
      <p:sp>
        <p:nvSpPr>
          <p:cNvPr id="833" name="Google Shape;833;p84"/>
          <p:cNvSpPr txBox="1"/>
          <p:nvPr/>
        </p:nvSpPr>
        <p:spPr>
          <a:xfrm>
            <a:off x="171325" y="1315125"/>
            <a:ext cx="8844900" cy="646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lt1"/>
              </a:buClr>
              <a:buSzPts val="1500"/>
              <a:buFont typeface="Montserrat"/>
              <a:buChar char="●"/>
            </a:pPr>
            <a:r>
              <a:rPr lang="en" sz="1500">
                <a:solidFill>
                  <a:schemeClr val="lt1"/>
                </a:solidFill>
                <a:latin typeface="Montserrat"/>
                <a:ea typeface="Montserrat"/>
                <a:cs typeface="Montserrat"/>
                <a:sym typeface="Montserrat"/>
              </a:rPr>
              <a:t>Multiple trees created for one prediction. For classification problems, we take the majority prediction as the answer.</a:t>
            </a:r>
            <a:endParaRPr sz="1500">
              <a:solidFill>
                <a:schemeClr val="lt1"/>
              </a:solidFill>
              <a:latin typeface="Montserrat"/>
              <a:ea typeface="Montserrat"/>
              <a:cs typeface="Montserrat"/>
              <a:sym typeface="Montserrat"/>
            </a:endParaRPr>
          </a:p>
        </p:txBody>
      </p:sp>
      <p:grpSp>
        <p:nvGrpSpPr>
          <p:cNvPr id="834" name="Google Shape;834;p84"/>
          <p:cNvGrpSpPr/>
          <p:nvPr/>
        </p:nvGrpSpPr>
        <p:grpSpPr>
          <a:xfrm>
            <a:off x="6809563" y="1769840"/>
            <a:ext cx="668887" cy="929940"/>
            <a:chOff x="3910637" y="3352690"/>
            <a:chExt cx="256800" cy="357024"/>
          </a:xfrm>
        </p:grpSpPr>
        <p:sp>
          <p:nvSpPr>
            <p:cNvPr id="835" name="Google Shape;835;p84"/>
            <p:cNvSpPr/>
            <p:nvPr/>
          </p:nvSpPr>
          <p:spPr>
            <a:xfrm>
              <a:off x="3910637" y="3352690"/>
              <a:ext cx="256800" cy="357024"/>
            </a:xfrm>
            <a:custGeom>
              <a:rect b="b" l="l" r="r" t="t"/>
              <a:pathLst>
                <a:path extrusionOk="0" h="11157" w="8025">
                  <a:moveTo>
                    <a:pt x="4001" y="310"/>
                  </a:moveTo>
                  <a:cubicBezTo>
                    <a:pt x="4596" y="310"/>
                    <a:pt x="5144" y="608"/>
                    <a:pt x="5477" y="1120"/>
                  </a:cubicBezTo>
                  <a:cubicBezTo>
                    <a:pt x="5501" y="1155"/>
                    <a:pt x="5560" y="1191"/>
                    <a:pt x="5608" y="1191"/>
                  </a:cubicBezTo>
                  <a:lnTo>
                    <a:pt x="5656" y="1191"/>
                  </a:lnTo>
                  <a:cubicBezTo>
                    <a:pt x="6668" y="1191"/>
                    <a:pt x="7501" y="2025"/>
                    <a:pt x="7501" y="3037"/>
                  </a:cubicBezTo>
                  <a:cubicBezTo>
                    <a:pt x="7501" y="3346"/>
                    <a:pt x="7418" y="3656"/>
                    <a:pt x="7263" y="3930"/>
                  </a:cubicBezTo>
                  <a:lnTo>
                    <a:pt x="7215" y="3882"/>
                  </a:lnTo>
                  <a:cubicBezTo>
                    <a:pt x="7186" y="3852"/>
                    <a:pt x="7144" y="3837"/>
                    <a:pt x="7101" y="3837"/>
                  </a:cubicBezTo>
                  <a:cubicBezTo>
                    <a:pt x="7058" y="3837"/>
                    <a:pt x="7013" y="3852"/>
                    <a:pt x="6977" y="3882"/>
                  </a:cubicBezTo>
                  <a:cubicBezTo>
                    <a:pt x="6918" y="3942"/>
                    <a:pt x="6918" y="4049"/>
                    <a:pt x="6977" y="4120"/>
                  </a:cubicBezTo>
                  <a:cubicBezTo>
                    <a:pt x="7418" y="4549"/>
                    <a:pt x="7656" y="5132"/>
                    <a:pt x="7656" y="5763"/>
                  </a:cubicBezTo>
                  <a:cubicBezTo>
                    <a:pt x="7692" y="7025"/>
                    <a:pt x="6668" y="8049"/>
                    <a:pt x="5418" y="8049"/>
                  </a:cubicBezTo>
                  <a:cubicBezTo>
                    <a:pt x="5179" y="8049"/>
                    <a:pt x="4953" y="8025"/>
                    <a:pt x="4727" y="7942"/>
                  </a:cubicBezTo>
                  <a:lnTo>
                    <a:pt x="4715" y="7513"/>
                  </a:lnTo>
                  <a:cubicBezTo>
                    <a:pt x="4763" y="7490"/>
                    <a:pt x="4810" y="7442"/>
                    <a:pt x="4834" y="7394"/>
                  </a:cubicBezTo>
                  <a:cubicBezTo>
                    <a:pt x="4894" y="7335"/>
                    <a:pt x="4894" y="7228"/>
                    <a:pt x="4834" y="7156"/>
                  </a:cubicBezTo>
                  <a:cubicBezTo>
                    <a:pt x="4804" y="7126"/>
                    <a:pt x="4763" y="7112"/>
                    <a:pt x="4720" y="7112"/>
                  </a:cubicBezTo>
                  <a:cubicBezTo>
                    <a:pt x="4676" y="7112"/>
                    <a:pt x="4632" y="7126"/>
                    <a:pt x="4596" y="7156"/>
                  </a:cubicBezTo>
                  <a:cubicBezTo>
                    <a:pt x="4382" y="7371"/>
                    <a:pt x="4120" y="7466"/>
                    <a:pt x="3834" y="7466"/>
                  </a:cubicBezTo>
                  <a:cubicBezTo>
                    <a:pt x="3667" y="7466"/>
                    <a:pt x="3524" y="7442"/>
                    <a:pt x="3370" y="7371"/>
                  </a:cubicBezTo>
                  <a:cubicBezTo>
                    <a:pt x="3350" y="7357"/>
                    <a:pt x="3327" y="7351"/>
                    <a:pt x="3304" y="7351"/>
                  </a:cubicBezTo>
                  <a:cubicBezTo>
                    <a:pt x="3244" y="7351"/>
                    <a:pt x="3181" y="7390"/>
                    <a:pt x="3155" y="7442"/>
                  </a:cubicBezTo>
                  <a:cubicBezTo>
                    <a:pt x="3108" y="7513"/>
                    <a:pt x="3155" y="7621"/>
                    <a:pt x="3227" y="7668"/>
                  </a:cubicBezTo>
                  <a:cubicBezTo>
                    <a:pt x="3358" y="7728"/>
                    <a:pt x="3489" y="7763"/>
                    <a:pt x="3644" y="7787"/>
                  </a:cubicBezTo>
                  <a:lnTo>
                    <a:pt x="3608" y="8347"/>
                  </a:lnTo>
                  <a:cubicBezTo>
                    <a:pt x="3513" y="8359"/>
                    <a:pt x="3405" y="8359"/>
                    <a:pt x="3298" y="8359"/>
                  </a:cubicBezTo>
                  <a:cubicBezTo>
                    <a:pt x="2036" y="8359"/>
                    <a:pt x="1024" y="7335"/>
                    <a:pt x="1024" y="6085"/>
                  </a:cubicBezTo>
                  <a:cubicBezTo>
                    <a:pt x="1024" y="6013"/>
                    <a:pt x="1024" y="5942"/>
                    <a:pt x="1036" y="5858"/>
                  </a:cubicBezTo>
                  <a:cubicBezTo>
                    <a:pt x="1036" y="5823"/>
                    <a:pt x="1024" y="5775"/>
                    <a:pt x="988" y="5739"/>
                  </a:cubicBezTo>
                  <a:cubicBezTo>
                    <a:pt x="560" y="5251"/>
                    <a:pt x="322" y="4644"/>
                    <a:pt x="322" y="3989"/>
                  </a:cubicBezTo>
                  <a:cubicBezTo>
                    <a:pt x="322" y="2906"/>
                    <a:pt x="988" y="1929"/>
                    <a:pt x="1989" y="1548"/>
                  </a:cubicBezTo>
                  <a:lnTo>
                    <a:pt x="1989" y="1548"/>
                  </a:lnTo>
                  <a:cubicBezTo>
                    <a:pt x="1965" y="1656"/>
                    <a:pt x="1941" y="1775"/>
                    <a:pt x="1929" y="1870"/>
                  </a:cubicBezTo>
                  <a:cubicBezTo>
                    <a:pt x="1917" y="1965"/>
                    <a:pt x="1989" y="2037"/>
                    <a:pt x="2084" y="2048"/>
                  </a:cubicBezTo>
                  <a:lnTo>
                    <a:pt x="2096" y="2048"/>
                  </a:lnTo>
                  <a:cubicBezTo>
                    <a:pt x="2179" y="2048"/>
                    <a:pt x="2239" y="1989"/>
                    <a:pt x="2262" y="1906"/>
                  </a:cubicBezTo>
                  <a:cubicBezTo>
                    <a:pt x="2274" y="1715"/>
                    <a:pt x="2322" y="1536"/>
                    <a:pt x="2393" y="1370"/>
                  </a:cubicBezTo>
                  <a:lnTo>
                    <a:pt x="2393" y="1358"/>
                  </a:lnTo>
                  <a:cubicBezTo>
                    <a:pt x="2679" y="715"/>
                    <a:pt x="3298" y="310"/>
                    <a:pt x="4001" y="310"/>
                  </a:cubicBezTo>
                  <a:close/>
                  <a:moveTo>
                    <a:pt x="4394" y="7704"/>
                  </a:moveTo>
                  <a:lnTo>
                    <a:pt x="4536" y="10847"/>
                  </a:lnTo>
                  <a:lnTo>
                    <a:pt x="3834" y="10847"/>
                  </a:lnTo>
                  <a:lnTo>
                    <a:pt x="3989" y="7811"/>
                  </a:lnTo>
                  <a:cubicBezTo>
                    <a:pt x="4120" y="7799"/>
                    <a:pt x="4251" y="7763"/>
                    <a:pt x="4394" y="7704"/>
                  </a:cubicBezTo>
                  <a:close/>
                  <a:moveTo>
                    <a:pt x="4013" y="1"/>
                  </a:moveTo>
                  <a:cubicBezTo>
                    <a:pt x="3215" y="1"/>
                    <a:pt x="2501" y="465"/>
                    <a:pt x="2143" y="1155"/>
                  </a:cubicBezTo>
                  <a:cubicBezTo>
                    <a:pt x="881" y="1536"/>
                    <a:pt x="0" y="2679"/>
                    <a:pt x="0" y="4001"/>
                  </a:cubicBezTo>
                  <a:cubicBezTo>
                    <a:pt x="0" y="4704"/>
                    <a:pt x="250" y="5382"/>
                    <a:pt x="703" y="5918"/>
                  </a:cubicBezTo>
                  <a:lnTo>
                    <a:pt x="703" y="6097"/>
                  </a:lnTo>
                  <a:cubicBezTo>
                    <a:pt x="703" y="7549"/>
                    <a:pt x="1869" y="8704"/>
                    <a:pt x="3298" y="8704"/>
                  </a:cubicBezTo>
                  <a:cubicBezTo>
                    <a:pt x="3405" y="8704"/>
                    <a:pt x="3501" y="8704"/>
                    <a:pt x="3596" y="8692"/>
                  </a:cubicBezTo>
                  <a:lnTo>
                    <a:pt x="3596" y="8692"/>
                  </a:lnTo>
                  <a:lnTo>
                    <a:pt x="3501" y="10835"/>
                  </a:lnTo>
                  <a:lnTo>
                    <a:pt x="3298" y="10835"/>
                  </a:lnTo>
                  <a:cubicBezTo>
                    <a:pt x="3215" y="10835"/>
                    <a:pt x="3143" y="10907"/>
                    <a:pt x="3143" y="11002"/>
                  </a:cubicBezTo>
                  <a:cubicBezTo>
                    <a:pt x="3143" y="11085"/>
                    <a:pt x="3215" y="11157"/>
                    <a:pt x="3298" y="11157"/>
                  </a:cubicBezTo>
                  <a:lnTo>
                    <a:pt x="5048" y="11157"/>
                  </a:lnTo>
                  <a:cubicBezTo>
                    <a:pt x="5132" y="11157"/>
                    <a:pt x="5203" y="11085"/>
                    <a:pt x="5203" y="11002"/>
                  </a:cubicBezTo>
                  <a:cubicBezTo>
                    <a:pt x="5203" y="10907"/>
                    <a:pt x="5132" y="10835"/>
                    <a:pt x="5048" y="10835"/>
                  </a:cubicBezTo>
                  <a:lnTo>
                    <a:pt x="4846" y="10835"/>
                  </a:lnTo>
                  <a:lnTo>
                    <a:pt x="4715" y="8275"/>
                  </a:lnTo>
                  <a:lnTo>
                    <a:pt x="4715" y="8275"/>
                  </a:lnTo>
                  <a:cubicBezTo>
                    <a:pt x="4941" y="8335"/>
                    <a:pt x="5168" y="8359"/>
                    <a:pt x="5382" y="8359"/>
                  </a:cubicBezTo>
                  <a:cubicBezTo>
                    <a:pt x="6834" y="8359"/>
                    <a:pt x="7989" y="7192"/>
                    <a:pt x="7989" y="5763"/>
                  </a:cubicBezTo>
                  <a:cubicBezTo>
                    <a:pt x="8025" y="5204"/>
                    <a:pt x="7846" y="4656"/>
                    <a:pt x="7513" y="4215"/>
                  </a:cubicBezTo>
                  <a:cubicBezTo>
                    <a:pt x="7739" y="3870"/>
                    <a:pt x="7858" y="3465"/>
                    <a:pt x="7858" y="3049"/>
                  </a:cubicBezTo>
                  <a:cubicBezTo>
                    <a:pt x="7858" y="1858"/>
                    <a:pt x="6906" y="894"/>
                    <a:pt x="5715" y="882"/>
                  </a:cubicBezTo>
                  <a:cubicBezTo>
                    <a:pt x="5322" y="322"/>
                    <a:pt x="4691" y="1"/>
                    <a:pt x="4013" y="1"/>
                  </a:cubicBezTo>
                  <a:close/>
                </a:path>
              </a:pathLst>
            </a:custGeom>
            <a:solidFill>
              <a:srgbClr val="00C3B1"/>
            </a:solidFill>
            <a:ln cap="flat" cmpd="sng" w="19050">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84"/>
            <p:cNvSpPr/>
            <p:nvPr/>
          </p:nvSpPr>
          <p:spPr>
            <a:xfrm>
              <a:off x="3960909" y="3498226"/>
              <a:ext cx="60992" cy="60992"/>
            </a:xfrm>
            <a:custGeom>
              <a:rect b="b" l="l" r="r" t="t"/>
              <a:pathLst>
                <a:path extrusionOk="0" h="1906" w="1906">
                  <a:moveTo>
                    <a:pt x="168" y="1"/>
                  </a:moveTo>
                  <a:cubicBezTo>
                    <a:pt x="84" y="1"/>
                    <a:pt x="1" y="84"/>
                    <a:pt x="1" y="167"/>
                  </a:cubicBezTo>
                  <a:cubicBezTo>
                    <a:pt x="1" y="1120"/>
                    <a:pt x="775" y="1906"/>
                    <a:pt x="1751" y="1906"/>
                  </a:cubicBezTo>
                  <a:cubicBezTo>
                    <a:pt x="1834" y="1906"/>
                    <a:pt x="1906" y="1834"/>
                    <a:pt x="1906" y="1751"/>
                  </a:cubicBezTo>
                  <a:cubicBezTo>
                    <a:pt x="1906" y="1656"/>
                    <a:pt x="1834" y="1584"/>
                    <a:pt x="1751" y="1584"/>
                  </a:cubicBezTo>
                  <a:cubicBezTo>
                    <a:pt x="977" y="1584"/>
                    <a:pt x="334" y="953"/>
                    <a:pt x="334" y="167"/>
                  </a:cubicBezTo>
                  <a:cubicBezTo>
                    <a:pt x="334" y="84"/>
                    <a:pt x="263" y="1"/>
                    <a:pt x="168" y="1"/>
                  </a:cubicBezTo>
                  <a:close/>
                </a:path>
              </a:pathLst>
            </a:custGeom>
            <a:solidFill>
              <a:srgbClr val="00C3B1"/>
            </a:solidFill>
            <a:ln cap="flat" cmpd="sng" w="19050">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84"/>
            <p:cNvSpPr/>
            <p:nvPr/>
          </p:nvSpPr>
          <p:spPr>
            <a:xfrm>
              <a:off x="4083981" y="3408690"/>
              <a:ext cx="44224" cy="43872"/>
            </a:xfrm>
            <a:custGeom>
              <a:rect b="b" l="l" r="r" t="t"/>
              <a:pathLst>
                <a:path extrusionOk="0" h="1371" w="1382">
                  <a:moveTo>
                    <a:pt x="167" y="1"/>
                  </a:moveTo>
                  <a:cubicBezTo>
                    <a:pt x="72" y="1"/>
                    <a:pt x="1" y="84"/>
                    <a:pt x="1" y="167"/>
                  </a:cubicBezTo>
                  <a:cubicBezTo>
                    <a:pt x="1" y="263"/>
                    <a:pt x="72" y="334"/>
                    <a:pt x="167" y="334"/>
                  </a:cubicBezTo>
                  <a:cubicBezTo>
                    <a:pt x="655" y="334"/>
                    <a:pt x="1036" y="739"/>
                    <a:pt x="1036" y="1215"/>
                  </a:cubicBezTo>
                  <a:cubicBezTo>
                    <a:pt x="1036" y="1299"/>
                    <a:pt x="1120" y="1370"/>
                    <a:pt x="1203" y="1370"/>
                  </a:cubicBezTo>
                  <a:cubicBezTo>
                    <a:pt x="1298" y="1370"/>
                    <a:pt x="1370" y="1299"/>
                    <a:pt x="1370" y="1215"/>
                  </a:cubicBezTo>
                  <a:cubicBezTo>
                    <a:pt x="1382" y="560"/>
                    <a:pt x="834" y="1"/>
                    <a:pt x="167" y="1"/>
                  </a:cubicBezTo>
                  <a:close/>
                </a:path>
              </a:pathLst>
            </a:custGeom>
            <a:solidFill>
              <a:srgbClr val="00C3B1"/>
            </a:solidFill>
            <a:ln cap="flat" cmpd="sng" w="19050">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 name="Google Shape;838;p84"/>
          <p:cNvGrpSpPr/>
          <p:nvPr/>
        </p:nvGrpSpPr>
        <p:grpSpPr>
          <a:xfrm>
            <a:off x="7249838" y="1998440"/>
            <a:ext cx="668887" cy="929940"/>
            <a:chOff x="3910637" y="3352690"/>
            <a:chExt cx="256800" cy="357024"/>
          </a:xfrm>
        </p:grpSpPr>
        <p:sp>
          <p:nvSpPr>
            <p:cNvPr id="839" name="Google Shape;839;p84"/>
            <p:cNvSpPr/>
            <p:nvPr/>
          </p:nvSpPr>
          <p:spPr>
            <a:xfrm>
              <a:off x="3910637" y="3352690"/>
              <a:ext cx="256800" cy="357024"/>
            </a:xfrm>
            <a:custGeom>
              <a:rect b="b" l="l" r="r" t="t"/>
              <a:pathLst>
                <a:path extrusionOk="0" h="11157" w="8025">
                  <a:moveTo>
                    <a:pt x="4001" y="310"/>
                  </a:moveTo>
                  <a:cubicBezTo>
                    <a:pt x="4596" y="310"/>
                    <a:pt x="5144" y="608"/>
                    <a:pt x="5477" y="1120"/>
                  </a:cubicBezTo>
                  <a:cubicBezTo>
                    <a:pt x="5501" y="1155"/>
                    <a:pt x="5560" y="1191"/>
                    <a:pt x="5608" y="1191"/>
                  </a:cubicBezTo>
                  <a:lnTo>
                    <a:pt x="5656" y="1191"/>
                  </a:lnTo>
                  <a:cubicBezTo>
                    <a:pt x="6668" y="1191"/>
                    <a:pt x="7501" y="2025"/>
                    <a:pt x="7501" y="3037"/>
                  </a:cubicBezTo>
                  <a:cubicBezTo>
                    <a:pt x="7501" y="3346"/>
                    <a:pt x="7418" y="3656"/>
                    <a:pt x="7263" y="3930"/>
                  </a:cubicBezTo>
                  <a:lnTo>
                    <a:pt x="7215" y="3882"/>
                  </a:lnTo>
                  <a:cubicBezTo>
                    <a:pt x="7186" y="3852"/>
                    <a:pt x="7144" y="3837"/>
                    <a:pt x="7101" y="3837"/>
                  </a:cubicBezTo>
                  <a:cubicBezTo>
                    <a:pt x="7058" y="3837"/>
                    <a:pt x="7013" y="3852"/>
                    <a:pt x="6977" y="3882"/>
                  </a:cubicBezTo>
                  <a:cubicBezTo>
                    <a:pt x="6918" y="3942"/>
                    <a:pt x="6918" y="4049"/>
                    <a:pt x="6977" y="4120"/>
                  </a:cubicBezTo>
                  <a:cubicBezTo>
                    <a:pt x="7418" y="4549"/>
                    <a:pt x="7656" y="5132"/>
                    <a:pt x="7656" y="5763"/>
                  </a:cubicBezTo>
                  <a:cubicBezTo>
                    <a:pt x="7692" y="7025"/>
                    <a:pt x="6668" y="8049"/>
                    <a:pt x="5418" y="8049"/>
                  </a:cubicBezTo>
                  <a:cubicBezTo>
                    <a:pt x="5179" y="8049"/>
                    <a:pt x="4953" y="8025"/>
                    <a:pt x="4727" y="7942"/>
                  </a:cubicBezTo>
                  <a:lnTo>
                    <a:pt x="4715" y="7513"/>
                  </a:lnTo>
                  <a:cubicBezTo>
                    <a:pt x="4763" y="7490"/>
                    <a:pt x="4810" y="7442"/>
                    <a:pt x="4834" y="7394"/>
                  </a:cubicBezTo>
                  <a:cubicBezTo>
                    <a:pt x="4894" y="7335"/>
                    <a:pt x="4894" y="7228"/>
                    <a:pt x="4834" y="7156"/>
                  </a:cubicBezTo>
                  <a:cubicBezTo>
                    <a:pt x="4804" y="7126"/>
                    <a:pt x="4763" y="7112"/>
                    <a:pt x="4720" y="7112"/>
                  </a:cubicBezTo>
                  <a:cubicBezTo>
                    <a:pt x="4676" y="7112"/>
                    <a:pt x="4632" y="7126"/>
                    <a:pt x="4596" y="7156"/>
                  </a:cubicBezTo>
                  <a:cubicBezTo>
                    <a:pt x="4382" y="7371"/>
                    <a:pt x="4120" y="7466"/>
                    <a:pt x="3834" y="7466"/>
                  </a:cubicBezTo>
                  <a:cubicBezTo>
                    <a:pt x="3667" y="7466"/>
                    <a:pt x="3524" y="7442"/>
                    <a:pt x="3370" y="7371"/>
                  </a:cubicBezTo>
                  <a:cubicBezTo>
                    <a:pt x="3350" y="7357"/>
                    <a:pt x="3327" y="7351"/>
                    <a:pt x="3304" y="7351"/>
                  </a:cubicBezTo>
                  <a:cubicBezTo>
                    <a:pt x="3244" y="7351"/>
                    <a:pt x="3181" y="7390"/>
                    <a:pt x="3155" y="7442"/>
                  </a:cubicBezTo>
                  <a:cubicBezTo>
                    <a:pt x="3108" y="7513"/>
                    <a:pt x="3155" y="7621"/>
                    <a:pt x="3227" y="7668"/>
                  </a:cubicBezTo>
                  <a:cubicBezTo>
                    <a:pt x="3358" y="7728"/>
                    <a:pt x="3489" y="7763"/>
                    <a:pt x="3644" y="7787"/>
                  </a:cubicBezTo>
                  <a:lnTo>
                    <a:pt x="3608" y="8347"/>
                  </a:lnTo>
                  <a:cubicBezTo>
                    <a:pt x="3513" y="8359"/>
                    <a:pt x="3405" y="8359"/>
                    <a:pt x="3298" y="8359"/>
                  </a:cubicBezTo>
                  <a:cubicBezTo>
                    <a:pt x="2036" y="8359"/>
                    <a:pt x="1024" y="7335"/>
                    <a:pt x="1024" y="6085"/>
                  </a:cubicBezTo>
                  <a:cubicBezTo>
                    <a:pt x="1024" y="6013"/>
                    <a:pt x="1024" y="5942"/>
                    <a:pt x="1036" y="5858"/>
                  </a:cubicBezTo>
                  <a:cubicBezTo>
                    <a:pt x="1036" y="5823"/>
                    <a:pt x="1024" y="5775"/>
                    <a:pt x="988" y="5739"/>
                  </a:cubicBezTo>
                  <a:cubicBezTo>
                    <a:pt x="560" y="5251"/>
                    <a:pt x="322" y="4644"/>
                    <a:pt x="322" y="3989"/>
                  </a:cubicBezTo>
                  <a:cubicBezTo>
                    <a:pt x="322" y="2906"/>
                    <a:pt x="988" y="1929"/>
                    <a:pt x="1989" y="1548"/>
                  </a:cubicBezTo>
                  <a:lnTo>
                    <a:pt x="1989" y="1548"/>
                  </a:lnTo>
                  <a:cubicBezTo>
                    <a:pt x="1965" y="1656"/>
                    <a:pt x="1941" y="1775"/>
                    <a:pt x="1929" y="1870"/>
                  </a:cubicBezTo>
                  <a:cubicBezTo>
                    <a:pt x="1917" y="1965"/>
                    <a:pt x="1989" y="2037"/>
                    <a:pt x="2084" y="2048"/>
                  </a:cubicBezTo>
                  <a:lnTo>
                    <a:pt x="2096" y="2048"/>
                  </a:lnTo>
                  <a:cubicBezTo>
                    <a:pt x="2179" y="2048"/>
                    <a:pt x="2239" y="1989"/>
                    <a:pt x="2262" y="1906"/>
                  </a:cubicBezTo>
                  <a:cubicBezTo>
                    <a:pt x="2274" y="1715"/>
                    <a:pt x="2322" y="1536"/>
                    <a:pt x="2393" y="1370"/>
                  </a:cubicBezTo>
                  <a:lnTo>
                    <a:pt x="2393" y="1358"/>
                  </a:lnTo>
                  <a:cubicBezTo>
                    <a:pt x="2679" y="715"/>
                    <a:pt x="3298" y="310"/>
                    <a:pt x="4001" y="310"/>
                  </a:cubicBezTo>
                  <a:close/>
                  <a:moveTo>
                    <a:pt x="4394" y="7704"/>
                  </a:moveTo>
                  <a:lnTo>
                    <a:pt x="4536" y="10847"/>
                  </a:lnTo>
                  <a:lnTo>
                    <a:pt x="3834" y="10847"/>
                  </a:lnTo>
                  <a:lnTo>
                    <a:pt x="3989" y="7811"/>
                  </a:lnTo>
                  <a:cubicBezTo>
                    <a:pt x="4120" y="7799"/>
                    <a:pt x="4251" y="7763"/>
                    <a:pt x="4394" y="7704"/>
                  </a:cubicBezTo>
                  <a:close/>
                  <a:moveTo>
                    <a:pt x="4013" y="1"/>
                  </a:moveTo>
                  <a:cubicBezTo>
                    <a:pt x="3215" y="1"/>
                    <a:pt x="2501" y="465"/>
                    <a:pt x="2143" y="1155"/>
                  </a:cubicBezTo>
                  <a:cubicBezTo>
                    <a:pt x="881" y="1536"/>
                    <a:pt x="0" y="2679"/>
                    <a:pt x="0" y="4001"/>
                  </a:cubicBezTo>
                  <a:cubicBezTo>
                    <a:pt x="0" y="4704"/>
                    <a:pt x="250" y="5382"/>
                    <a:pt x="703" y="5918"/>
                  </a:cubicBezTo>
                  <a:lnTo>
                    <a:pt x="703" y="6097"/>
                  </a:lnTo>
                  <a:cubicBezTo>
                    <a:pt x="703" y="7549"/>
                    <a:pt x="1869" y="8704"/>
                    <a:pt x="3298" y="8704"/>
                  </a:cubicBezTo>
                  <a:cubicBezTo>
                    <a:pt x="3405" y="8704"/>
                    <a:pt x="3501" y="8704"/>
                    <a:pt x="3596" y="8692"/>
                  </a:cubicBezTo>
                  <a:lnTo>
                    <a:pt x="3596" y="8692"/>
                  </a:lnTo>
                  <a:lnTo>
                    <a:pt x="3501" y="10835"/>
                  </a:lnTo>
                  <a:lnTo>
                    <a:pt x="3298" y="10835"/>
                  </a:lnTo>
                  <a:cubicBezTo>
                    <a:pt x="3215" y="10835"/>
                    <a:pt x="3143" y="10907"/>
                    <a:pt x="3143" y="11002"/>
                  </a:cubicBezTo>
                  <a:cubicBezTo>
                    <a:pt x="3143" y="11085"/>
                    <a:pt x="3215" y="11157"/>
                    <a:pt x="3298" y="11157"/>
                  </a:cubicBezTo>
                  <a:lnTo>
                    <a:pt x="5048" y="11157"/>
                  </a:lnTo>
                  <a:cubicBezTo>
                    <a:pt x="5132" y="11157"/>
                    <a:pt x="5203" y="11085"/>
                    <a:pt x="5203" y="11002"/>
                  </a:cubicBezTo>
                  <a:cubicBezTo>
                    <a:pt x="5203" y="10907"/>
                    <a:pt x="5132" y="10835"/>
                    <a:pt x="5048" y="10835"/>
                  </a:cubicBezTo>
                  <a:lnTo>
                    <a:pt x="4846" y="10835"/>
                  </a:lnTo>
                  <a:lnTo>
                    <a:pt x="4715" y="8275"/>
                  </a:lnTo>
                  <a:lnTo>
                    <a:pt x="4715" y="8275"/>
                  </a:lnTo>
                  <a:cubicBezTo>
                    <a:pt x="4941" y="8335"/>
                    <a:pt x="5168" y="8359"/>
                    <a:pt x="5382" y="8359"/>
                  </a:cubicBezTo>
                  <a:cubicBezTo>
                    <a:pt x="6834" y="8359"/>
                    <a:pt x="7989" y="7192"/>
                    <a:pt x="7989" y="5763"/>
                  </a:cubicBezTo>
                  <a:cubicBezTo>
                    <a:pt x="8025" y="5204"/>
                    <a:pt x="7846" y="4656"/>
                    <a:pt x="7513" y="4215"/>
                  </a:cubicBezTo>
                  <a:cubicBezTo>
                    <a:pt x="7739" y="3870"/>
                    <a:pt x="7858" y="3465"/>
                    <a:pt x="7858" y="3049"/>
                  </a:cubicBezTo>
                  <a:cubicBezTo>
                    <a:pt x="7858" y="1858"/>
                    <a:pt x="6906" y="894"/>
                    <a:pt x="5715" y="882"/>
                  </a:cubicBezTo>
                  <a:cubicBezTo>
                    <a:pt x="5322" y="322"/>
                    <a:pt x="4691" y="1"/>
                    <a:pt x="4013" y="1"/>
                  </a:cubicBezTo>
                  <a:close/>
                </a:path>
              </a:pathLst>
            </a:custGeom>
            <a:solidFill>
              <a:srgbClr val="00C3B1"/>
            </a:solidFill>
            <a:ln cap="flat" cmpd="sng" w="19050">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84"/>
            <p:cNvSpPr/>
            <p:nvPr/>
          </p:nvSpPr>
          <p:spPr>
            <a:xfrm>
              <a:off x="3960909" y="3498226"/>
              <a:ext cx="60992" cy="60992"/>
            </a:xfrm>
            <a:custGeom>
              <a:rect b="b" l="l" r="r" t="t"/>
              <a:pathLst>
                <a:path extrusionOk="0" h="1906" w="1906">
                  <a:moveTo>
                    <a:pt x="168" y="1"/>
                  </a:moveTo>
                  <a:cubicBezTo>
                    <a:pt x="84" y="1"/>
                    <a:pt x="1" y="84"/>
                    <a:pt x="1" y="167"/>
                  </a:cubicBezTo>
                  <a:cubicBezTo>
                    <a:pt x="1" y="1120"/>
                    <a:pt x="775" y="1906"/>
                    <a:pt x="1751" y="1906"/>
                  </a:cubicBezTo>
                  <a:cubicBezTo>
                    <a:pt x="1834" y="1906"/>
                    <a:pt x="1906" y="1834"/>
                    <a:pt x="1906" y="1751"/>
                  </a:cubicBezTo>
                  <a:cubicBezTo>
                    <a:pt x="1906" y="1656"/>
                    <a:pt x="1834" y="1584"/>
                    <a:pt x="1751" y="1584"/>
                  </a:cubicBezTo>
                  <a:cubicBezTo>
                    <a:pt x="977" y="1584"/>
                    <a:pt x="334" y="953"/>
                    <a:pt x="334" y="167"/>
                  </a:cubicBezTo>
                  <a:cubicBezTo>
                    <a:pt x="334" y="84"/>
                    <a:pt x="263" y="1"/>
                    <a:pt x="168" y="1"/>
                  </a:cubicBezTo>
                  <a:close/>
                </a:path>
              </a:pathLst>
            </a:custGeom>
            <a:solidFill>
              <a:srgbClr val="00C3B1"/>
            </a:solidFill>
            <a:ln cap="flat" cmpd="sng" w="19050">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84"/>
            <p:cNvSpPr/>
            <p:nvPr/>
          </p:nvSpPr>
          <p:spPr>
            <a:xfrm>
              <a:off x="4083981" y="3408690"/>
              <a:ext cx="44224" cy="43872"/>
            </a:xfrm>
            <a:custGeom>
              <a:rect b="b" l="l" r="r" t="t"/>
              <a:pathLst>
                <a:path extrusionOk="0" h="1371" w="1382">
                  <a:moveTo>
                    <a:pt x="167" y="1"/>
                  </a:moveTo>
                  <a:cubicBezTo>
                    <a:pt x="72" y="1"/>
                    <a:pt x="1" y="84"/>
                    <a:pt x="1" y="167"/>
                  </a:cubicBezTo>
                  <a:cubicBezTo>
                    <a:pt x="1" y="263"/>
                    <a:pt x="72" y="334"/>
                    <a:pt x="167" y="334"/>
                  </a:cubicBezTo>
                  <a:cubicBezTo>
                    <a:pt x="655" y="334"/>
                    <a:pt x="1036" y="739"/>
                    <a:pt x="1036" y="1215"/>
                  </a:cubicBezTo>
                  <a:cubicBezTo>
                    <a:pt x="1036" y="1299"/>
                    <a:pt x="1120" y="1370"/>
                    <a:pt x="1203" y="1370"/>
                  </a:cubicBezTo>
                  <a:cubicBezTo>
                    <a:pt x="1298" y="1370"/>
                    <a:pt x="1370" y="1299"/>
                    <a:pt x="1370" y="1215"/>
                  </a:cubicBezTo>
                  <a:cubicBezTo>
                    <a:pt x="1382" y="560"/>
                    <a:pt x="834" y="1"/>
                    <a:pt x="167" y="1"/>
                  </a:cubicBezTo>
                  <a:close/>
                </a:path>
              </a:pathLst>
            </a:custGeom>
            <a:solidFill>
              <a:srgbClr val="00C3B1"/>
            </a:solidFill>
            <a:ln cap="flat" cmpd="sng" w="19050">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 name="Google Shape;842;p84"/>
          <p:cNvGrpSpPr/>
          <p:nvPr/>
        </p:nvGrpSpPr>
        <p:grpSpPr>
          <a:xfrm>
            <a:off x="7650313" y="1708465"/>
            <a:ext cx="668887" cy="929940"/>
            <a:chOff x="3910637" y="3352690"/>
            <a:chExt cx="256800" cy="357024"/>
          </a:xfrm>
        </p:grpSpPr>
        <p:sp>
          <p:nvSpPr>
            <p:cNvPr id="843" name="Google Shape;843;p84"/>
            <p:cNvSpPr/>
            <p:nvPr/>
          </p:nvSpPr>
          <p:spPr>
            <a:xfrm>
              <a:off x="3910637" y="3352690"/>
              <a:ext cx="256800" cy="357024"/>
            </a:xfrm>
            <a:custGeom>
              <a:rect b="b" l="l" r="r" t="t"/>
              <a:pathLst>
                <a:path extrusionOk="0" h="11157" w="8025">
                  <a:moveTo>
                    <a:pt x="4001" y="310"/>
                  </a:moveTo>
                  <a:cubicBezTo>
                    <a:pt x="4596" y="310"/>
                    <a:pt x="5144" y="608"/>
                    <a:pt x="5477" y="1120"/>
                  </a:cubicBezTo>
                  <a:cubicBezTo>
                    <a:pt x="5501" y="1155"/>
                    <a:pt x="5560" y="1191"/>
                    <a:pt x="5608" y="1191"/>
                  </a:cubicBezTo>
                  <a:lnTo>
                    <a:pt x="5656" y="1191"/>
                  </a:lnTo>
                  <a:cubicBezTo>
                    <a:pt x="6668" y="1191"/>
                    <a:pt x="7501" y="2025"/>
                    <a:pt x="7501" y="3037"/>
                  </a:cubicBezTo>
                  <a:cubicBezTo>
                    <a:pt x="7501" y="3346"/>
                    <a:pt x="7418" y="3656"/>
                    <a:pt x="7263" y="3930"/>
                  </a:cubicBezTo>
                  <a:lnTo>
                    <a:pt x="7215" y="3882"/>
                  </a:lnTo>
                  <a:cubicBezTo>
                    <a:pt x="7186" y="3852"/>
                    <a:pt x="7144" y="3837"/>
                    <a:pt x="7101" y="3837"/>
                  </a:cubicBezTo>
                  <a:cubicBezTo>
                    <a:pt x="7058" y="3837"/>
                    <a:pt x="7013" y="3852"/>
                    <a:pt x="6977" y="3882"/>
                  </a:cubicBezTo>
                  <a:cubicBezTo>
                    <a:pt x="6918" y="3942"/>
                    <a:pt x="6918" y="4049"/>
                    <a:pt x="6977" y="4120"/>
                  </a:cubicBezTo>
                  <a:cubicBezTo>
                    <a:pt x="7418" y="4549"/>
                    <a:pt x="7656" y="5132"/>
                    <a:pt x="7656" y="5763"/>
                  </a:cubicBezTo>
                  <a:cubicBezTo>
                    <a:pt x="7692" y="7025"/>
                    <a:pt x="6668" y="8049"/>
                    <a:pt x="5418" y="8049"/>
                  </a:cubicBezTo>
                  <a:cubicBezTo>
                    <a:pt x="5179" y="8049"/>
                    <a:pt x="4953" y="8025"/>
                    <a:pt x="4727" y="7942"/>
                  </a:cubicBezTo>
                  <a:lnTo>
                    <a:pt x="4715" y="7513"/>
                  </a:lnTo>
                  <a:cubicBezTo>
                    <a:pt x="4763" y="7490"/>
                    <a:pt x="4810" y="7442"/>
                    <a:pt x="4834" y="7394"/>
                  </a:cubicBezTo>
                  <a:cubicBezTo>
                    <a:pt x="4894" y="7335"/>
                    <a:pt x="4894" y="7228"/>
                    <a:pt x="4834" y="7156"/>
                  </a:cubicBezTo>
                  <a:cubicBezTo>
                    <a:pt x="4804" y="7126"/>
                    <a:pt x="4763" y="7112"/>
                    <a:pt x="4720" y="7112"/>
                  </a:cubicBezTo>
                  <a:cubicBezTo>
                    <a:pt x="4676" y="7112"/>
                    <a:pt x="4632" y="7126"/>
                    <a:pt x="4596" y="7156"/>
                  </a:cubicBezTo>
                  <a:cubicBezTo>
                    <a:pt x="4382" y="7371"/>
                    <a:pt x="4120" y="7466"/>
                    <a:pt x="3834" y="7466"/>
                  </a:cubicBezTo>
                  <a:cubicBezTo>
                    <a:pt x="3667" y="7466"/>
                    <a:pt x="3524" y="7442"/>
                    <a:pt x="3370" y="7371"/>
                  </a:cubicBezTo>
                  <a:cubicBezTo>
                    <a:pt x="3350" y="7357"/>
                    <a:pt x="3327" y="7351"/>
                    <a:pt x="3304" y="7351"/>
                  </a:cubicBezTo>
                  <a:cubicBezTo>
                    <a:pt x="3244" y="7351"/>
                    <a:pt x="3181" y="7390"/>
                    <a:pt x="3155" y="7442"/>
                  </a:cubicBezTo>
                  <a:cubicBezTo>
                    <a:pt x="3108" y="7513"/>
                    <a:pt x="3155" y="7621"/>
                    <a:pt x="3227" y="7668"/>
                  </a:cubicBezTo>
                  <a:cubicBezTo>
                    <a:pt x="3358" y="7728"/>
                    <a:pt x="3489" y="7763"/>
                    <a:pt x="3644" y="7787"/>
                  </a:cubicBezTo>
                  <a:lnTo>
                    <a:pt x="3608" y="8347"/>
                  </a:lnTo>
                  <a:cubicBezTo>
                    <a:pt x="3513" y="8359"/>
                    <a:pt x="3405" y="8359"/>
                    <a:pt x="3298" y="8359"/>
                  </a:cubicBezTo>
                  <a:cubicBezTo>
                    <a:pt x="2036" y="8359"/>
                    <a:pt x="1024" y="7335"/>
                    <a:pt x="1024" y="6085"/>
                  </a:cubicBezTo>
                  <a:cubicBezTo>
                    <a:pt x="1024" y="6013"/>
                    <a:pt x="1024" y="5942"/>
                    <a:pt x="1036" y="5858"/>
                  </a:cubicBezTo>
                  <a:cubicBezTo>
                    <a:pt x="1036" y="5823"/>
                    <a:pt x="1024" y="5775"/>
                    <a:pt x="988" y="5739"/>
                  </a:cubicBezTo>
                  <a:cubicBezTo>
                    <a:pt x="560" y="5251"/>
                    <a:pt x="322" y="4644"/>
                    <a:pt x="322" y="3989"/>
                  </a:cubicBezTo>
                  <a:cubicBezTo>
                    <a:pt x="322" y="2906"/>
                    <a:pt x="988" y="1929"/>
                    <a:pt x="1989" y="1548"/>
                  </a:cubicBezTo>
                  <a:lnTo>
                    <a:pt x="1989" y="1548"/>
                  </a:lnTo>
                  <a:cubicBezTo>
                    <a:pt x="1965" y="1656"/>
                    <a:pt x="1941" y="1775"/>
                    <a:pt x="1929" y="1870"/>
                  </a:cubicBezTo>
                  <a:cubicBezTo>
                    <a:pt x="1917" y="1965"/>
                    <a:pt x="1989" y="2037"/>
                    <a:pt x="2084" y="2048"/>
                  </a:cubicBezTo>
                  <a:lnTo>
                    <a:pt x="2096" y="2048"/>
                  </a:lnTo>
                  <a:cubicBezTo>
                    <a:pt x="2179" y="2048"/>
                    <a:pt x="2239" y="1989"/>
                    <a:pt x="2262" y="1906"/>
                  </a:cubicBezTo>
                  <a:cubicBezTo>
                    <a:pt x="2274" y="1715"/>
                    <a:pt x="2322" y="1536"/>
                    <a:pt x="2393" y="1370"/>
                  </a:cubicBezTo>
                  <a:lnTo>
                    <a:pt x="2393" y="1358"/>
                  </a:lnTo>
                  <a:cubicBezTo>
                    <a:pt x="2679" y="715"/>
                    <a:pt x="3298" y="310"/>
                    <a:pt x="4001" y="310"/>
                  </a:cubicBezTo>
                  <a:close/>
                  <a:moveTo>
                    <a:pt x="4394" y="7704"/>
                  </a:moveTo>
                  <a:lnTo>
                    <a:pt x="4536" y="10847"/>
                  </a:lnTo>
                  <a:lnTo>
                    <a:pt x="3834" y="10847"/>
                  </a:lnTo>
                  <a:lnTo>
                    <a:pt x="3989" y="7811"/>
                  </a:lnTo>
                  <a:cubicBezTo>
                    <a:pt x="4120" y="7799"/>
                    <a:pt x="4251" y="7763"/>
                    <a:pt x="4394" y="7704"/>
                  </a:cubicBezTo>
                  <a:close/>
                  <a:moveTo>
                    <a:pt x="4013" y="1"/>
                  </a:moveTo>
                  <a:cubicBezTo>
                    <a:pt x="3215" y="1"/>
                    <a:pt x="2501" y="465"/>
                    <a:pt x="2143" y="1155"/>
                  </a:cubicBezTo>
                  <a:cubicBezTo>
                    <a:pt x="881" y="1536"/>
                    <a:pt x="0" y="2679"/>
                    <a:pt x="0" y="4001"/>
                  </a:cubicBezTo>
                  <a:cubicBezTo>
                    <a:pt x="0" y="4704"/>
                    <a:pt x="250" y="5382"/>
                    <a:pt x="703" y="5918"/>
                  </a:cubicBezTo>
                  <a:lnTo>
                    <a:pt x="703" y="6097"/>
                  </a:lnTo>
                  <a:cubicBezTo>
                    <a:pt x="703" y="7549"/>
                    <a:pt x="1869" y="8704"/>
                    <a:pt x="3298" y="8704"/>
                  </a:cubicBezTo>
                  <a:cubicBezTo>
                    <a:pt x="3405" y="8704"/>
                    <a:pt x="3501" y="8704"/>
                    <a:pt x="3596" y="8692"/>
                  </a:cubicBezTo>
                  <a:lnTo>
                    <a:pt x="3596" y="8692"/>
                  </a:lnTo>
                  <a:lnTo>
                    <a:pt x="3501" y="10835"/>
                  </a:lnTo>
                  <a:lnTo>
                    <a:pt x="3298" y="10835"/>
                  </a:lnTo>
                  <a:cubicBezTo>
                    <a:pt x="3215" y="10835"/>
                    <a:pt x="3143" y="10907"/>
                    <a:pt x="3143" y="11002"/>
                  </a:cubicBezTo>
                  <a:cubicBezTo>
                    <a:pt x="3143" y="11085"/>
                    <a:pt x="3215" y="11157"/>
                    <a:pt x="3298" y="11157"/>
                  </a:cubicBezTo>
                  <a:lnTo>
                    <a:pt x="5048" y="11157"/>
                  </a:lnTo>
                  <a:cubicBezTo>
                    <a:pt x="5132" y="11157"/>
                    <a:pt x="5203" y="11085"/>
                    <a:pt x="5203" y="11002"/>
                  </a:cubicBezTo>
                  <a:cubicBezTo>
                    <a:pt x="5203" y="10907"/>
                    <a:pt x="5132" y="10835"/>
                    <a:pt x="5048" y="10835"/>
                  </a:cubicBezTo>
                  <a:lnTo>
                    <a:pt x="4846" y="10835"/>
                  </a:lnTo>
                  <a:lnTo>
                    <a:pt x="4715" y="8275"/>
                  </a:lnTo>
                  <a:lnTo>
                    <a:pt x="4715" y="8275"/>
                  </a:lnTo>
                  <a:cubicBezTo>
                    <a:pt x="4941" y="8335"/>
                    <a:pt x="5168" y="8359"/>
                    <a:pt x="5382" y="8359"/>
                  </a:cubicBezTo>
                  <a:cubicBezTo>
                    <a:pt x="6834" y="8359"/>
                    <a:pt x="7989" y="7192"/>
                    <a:pt x="7989" y="5763"/>
                  </a:cubicBezTo>
                  <a:cubicBezTo>
                    <a:pt x="8025" y="5204"/>
                    <a:pt x="7846" y="4656"/>
                    <a:pt x="7513" y="4215"/>
                  </a:cubicBezTo>
                  <a:cubicBezTo>
                    <a:pt x="7739" y="3870"/>
                    <a:pt x="7858" y="3465"/>
                    <a:pt x="7858" y="3049"/>
                  </a:cubicBezTo>
                  <a:cubicBezTo>
                    <a:pt x="7858" y="1858"/>
                    <a:pt x="6906" y="894"/>
                    <a:pt x="5715" y="882"/>
                  </a:cubicBezTo>
                  <a:cubicBezTo>
                    <a:pt x="5322" y="322"/>
                    <a:pt x="4691" y="1"/>
                    <a:pt x="4013" y="1"/>
                  </a:cubicBezTo>
                  <a:close/>
                </a:path>
              </a:pathLst>
            </a:custGeom>
            <a:solidFill>
              <a:srgbClr val="00C3B1"/>
            </a:solidFill>
            <a:ln cap="flat" cmpd="sng" w="19050">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84"/>
            <p:cNvSpPr/>
            <p:nvPr/>
          </p:nvSpPr>
          <p:spPr>
            <a:xfrm>
              <a:off x="3960909" y="3498226"/>
              <a:ext cx="60992" cy="60992"/>
            </a:xfrm>
            <a:custGeom>
              <a:rect b="b" l="l" r="r" t="t"/>
              <a:pathLst>
                <a:path extrusionOk="0" h="1906" w="1906">
                  <a:moveTo>
                    <a:pt x="168" y="1"/>
                  </a:moveTo>
                  <a:cubicBezTo>
                    <a:pt x="84" y="1"/>
                    <a:pt x="1" y="84"/>
                    <a:pt x="1" y="167"/>
                  </a:cubicBezTo>
                  <a:cubicBezTo>
                    <a:pt x="1" y="1120"/>
                    <a:pt x="775" y="1906"/>
                    <a:pt x="1751" y="1906"/>
                  </a:cubicBezTo>
                  <a:cubicBezTo>
                    <a:pt x="1834" y="1906"/>
                    <a:pt x="1906" y="1834"/>
                    <a:pt x="1906" y="1751"/>
                  </a:cubicBezTo>
                  <a:cubicBezTo>
                    <a:pt x="1906" y="1656"/>
                    <a:pt x="1834" y="1584"/>
                    <a:pt x="1751" y="1584"/>
                  </a:cubicBezTo>
                  <a:cubicBezTo>
                    <a:pt x="977" y="1584"/>
                    <a:pt x="334" y="953"/>
                    <a:pt x="334" y="167"/>
                  </a:cubicBezTo>
                  <a:cubicBezTo>
                    <a:pt x="334" y="84"/>
                    <a:pt x="263" y="1"/>
                    <a:pt x="168" y="1"/>
                  </a:cubicBezTo>
                  <a:close/>
                </a:path>
              </a:pathLst>
            </a:custGeom>
            <a:solidFill>
              <a:srgbClr val="00C3B1"/>
            </a:solidFill>
            <a:ln cap="flat" cmpd="sng" w="19050">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84"/>
            <p:cNvSpPr/>
            <p:nvPr/>
          </p:nvSpPr>
          <p:spPr>
            <a:xfrm>
              <a:off x="4083981" y="3408690"/>
              <a:ext cx="44224" cy="43872"/>
            </a:xfrm>
            <a:custGeom>
              <a:rect b="b" l="l" r="r" t="t"/>
              <a:pathLst>
                <a:path extrusionOk="0" h="1371" w="1382">
                  <a:moveTo>
                    <a:pt x="167" y="1"/>
                  </a:moveTo>
                  <a:cubicBezTo>
                    <a:pt x="72" y="1"/>
                    <a:pt x="1" y="84"/>
                    <a:pt x="1" y="167"/>
                  </a:cubicBezTo>
                  <a:cubicBezTo>
                    <a:pt x="1" y="263"/>
                    <a:pt x="72" y="334"/>
                    <a:pt x="167" y="334"/>
                  </a:cubicBezTo>
                  <a:cubicBezTo>
                    <a:pt x="655" y="334"/>
                    <a:pt x="1036" y="739"/>
                    <a:pt x="1036" y="1215"/>
                  </a:cubicBezTo>
                  <a:cubicBezTo>
                    <a:pt x="1036" y="1299"/>
                    <a:pt x="1120" y="1370"/>
                    <a:pt x="1203" y="1370"/>
                  </a:cubicBezTo>
                  <a:cubicBezTo>
                    <a:pt x="1298" y="1370"/>
                    <a:pt x="1370" y="1299"/>
                    <a:pt x="1370" y="1215"/>
                  </a:cubicBezTo>
                  <a:cubicBezTo>
                    <a:pt x="1382" y="560"/>
                    <a:pt x="834" y="1"/>
                    <a:pt x="167" y="1"/>
                  </a:cubicBezTo>
                  <a:close/>
                </a:path>
              </a:pathLst>
            </a:custGeom>
            <a:solidFill>
              <a:srgbClr val="00C3B1"/>
            </a:solidFill>
            <a:ln cap="flat" cmpd="sng" w="19050">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6" name="Google Shape;846;p84"/>
          <p:cNvSpPr txBox="1"/>
          <p:nvPr/>
        </p:nvSpPr>
        <p:spPr>
          <a:xfrm>
            <a:off x="5380195" y="6519"/>
            <a:ext cx="3755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Montserrat"/>
                <a:ea typeface="Montserrat"/>
                <a:cs typeface="Montserrat"/>
                <a:sym typeface="Montserrat"/>
              </a:rPr>
              <a:t>Bryan Leow</a:t>
            </a:r>
            <a:endParaRPr>
              <a:solidFill>
                <a:schemeClr val="lt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40"/>
          <p:cNvSpPr txBox="1"/>
          <p:nvPr>
            <p:ph idx="4" type="title"/>
          </p:nvPr>
        </p:nvSpPr>
        <p:spPr>
          <a:xfrm>
            <a:off x="938500" y="445025"/>
            <a:ext cx="79908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APPEAL OF DTC MODEL</a:t>
            </a:r>
            <a:endParaRPr/>
          </a:p>
        </p:txBody>
      </p:sp>
      <p:cxnSp>
        <p:nvCxnSpPr>
          <p:cNvPr id="211" name="Google Shape;211;p4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12" name="Google Shape;212;p40"/>
          <p:cNvSpPr/>
          <p:nvPr/>
        </p:nvSpPr>
        <p:spPr>
          <a:xfrm>
            <a:off x="1354938" y="1600938"/>
            <a:ext cx="872400" cy="872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40"/>
          <p:cNvSpPr/>
          <p:nvPr/>
        </p:nvSpPr>
        <p:spPr>
          <a:xfrm>
            <a:off x="4207350" y="1600950"/>
            <a:ext cx="872400" cy="872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40"/>
          <p:cNvSpPr txBox="1"/>
          <p:nvPr>
            <p:ph type="title"/>
          </p:nvPr>
        </p:nvSpPr>
        <p:spPr>
          <a:xfrm>
            <a:off x="615450" y="2617150"/>
            <a:ext cx="2351400" cy="259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latin typeface="Montserrat"/>
                <a:ea typeface="Montserrat"/>
                <a:cs typeface="Montserrat"/>
                <a:sym typeface="Montserrat"/>
              </a:rPr>
              <a:t>Flexibility to Expand and Enhance Brand’s Presence</a:t>
            </a:r>
            <a:endParaRPr sz="1900">
              <a:latin typeface="Montserrat"/>
              <a:ea typeface="Montserrat"/>
              <a:cs typeface="Montserrat"/>
              <a:sym typeface="Montserrat"/>
            </a:endParaRPr>
          </a:p>
        </p:txBody>
      </p:sp>
      <p:sp>
        <p:nvSpPr>
          <p:cNvPr id="215" name="Google Shape;215;p40"/>
          <p:cNvSpPr txBox="1"/>
          <p:nvPr>
            <p:ph type="title"/>
          </p:nvPr>
        </p:nvSpPr>
        <p:spPr>
          <a:xfrm>
            <a:off x="3441000" y="2617150"/>
            <a:ext cx="2414400" cy="242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latin typeface="Montserrat"/>
                <a:ea typeface="Montserrat"/>
                <a:cs typeface="Montserrat"/>
                <a:sym typeface="Montserrat"/>
              </a:rPr>
              <a:t>Greater Opportunities to Build Positive Customer Relationships</a:t>
            </a:r>
            <a:endParaRPr sz="1900">
              <a:latin typeface="Montserrat"/>
              <a:ea typeface="Montserrat"/>
              <a:cs typeface="Montserrat"/>
              <a:sym typeface="Montserrat"/>
            </a:endParaRPr>
          </a:p>
        </p:txBody>
      </p:sp>
      <p:sp>
        <p:nvSpPr>
          <p:cNvPr id="216" name="Google Shape;216;p40"/>
          <p:cNvSpPr/>
          <p:nvPr/>
        </p:nvSpPr>
        <p:spPr>
          <a:xfrm>
            <a:off x="7059750" y="1600950"/>
            <a:ext cx="872400" cy="872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40"/>
          <p:cNvSpPr txBox="1"/>
          <p:nvPr>
            <p:ph type="title"/>
          </p:nvPr>
        </p:nvSpPr>
        <p:spPr>
          <a:xfrm>
            <a:off x="6391050" y="2617150"/>
            <a:ext cx="2209800" cy="8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latin typeface="Montserrat"/>
                <a:ea typeface="Montserrat"/>
                <a:cs typeface="Montserrat"/>
                <a:sym typeface="Montserrat"/>
              </a:rPr>
              <a:t>Increased Margins</a:t>
            </a:r>
            <a:endParaRPr sz="1900">
              <a:latin typeface="Montserrat"/>
              <a:ea typeface="Montserrat"/>
              <a:cs typeface="Montserrat"/>
              <a:sym typeface="Montserrat"/>
            </a:endParaRPr>
          </a:p>
        </p:txBody>
      </p:sp>
      <p:grpSp>
        <p:nvGrpSpPr>
          <p:cNvPr id="218" name="Google Shape;218;p40"/>
          <p:cNvGrpSpPr/>
          <p:nvPr/>
        </p:nvGrpSpPr>
        <p:grpSpPr>
          <a:xfrm>
            <a:off x="4345422" y="1805853"/>
            <a:ext cx="596256" cy="462590"/>
            <a:chOff x="5776798" y="3409778"/>
            <a:chExt cx="346379" cy="264518"/>
          </a:xfrm>
        </p:grpSpPr>
        <p:sp>
          <p:nvSpPr>
            <p:cNvPr id="219" name="Google Shape;219;p40"/>
            <p:cNvSpPr/>
            <p:nvPr/>
          </p:nvSpPr>
          <p:spPr>
            <a:xfrm>
              <a:off x="5890104" y="3642055"/>
              <a:ext cx="10248" cy="32241"/>
            </a:xfrm>
            <a:custGeom>
              <a:rect b="b" l="l" r="r" t="t"/>
              <a:pathLst>
                <a:path extrusionOk="0" h="1013" w="322">
                  <a:moveTo>
                    <a:pt x="167" y="1"/>
                  </a:moveTo>
                  <a:cubicBezTo>
                    <a:pt x="71" y="1"/>
                    <a:pt x="0" y="72"/>
                    <a:pt x="0" y="155"/>
                  </a:cubicBezTo>
                  <a:lnTo>
                    <a:pt x="0" y="846"/>
                  </a:lnTo>
                  <a:cubicBezTo>
                    <a:pt x="0" y="929"/>
                    <a:pt x="71" y="1013"/>
                    <a:pt x="167" y="1013"/>
                  </a:cubicBezTo>
                  <a:cubicBezTo>
                    <a:pt x="250" y="1013"/>
                    <a:pt x="321" y="929"/>
                    <a:pt x="321" y="846"/>
                  </a:cubicBezTo>
                  <a:lnTo>
                    <a:pt x="321" y="143"/>
                  </a:lnTo>
                  <a:cubicBezTo>
                    <a:pt x="321" y="60"/>
                    <a:pt x="250" y="1"/>
                    <a:pt x="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40"/>
            <p:cNvSpPr/>
            <p:nvPr/>
          </p:nvSpPr>
          <p:spPr>
            <a:xfrm>
              <a:off x="5998094" y="3642055"/>
              <a:ext cx="10248" cy="32241"/>
            </a:xfrm>
            <a:custGeom>
              <a:rect b="b" l="l" r="r" t="t"/>
              <a:pathLst>
                <a:path extrusionOk="0" h="1013" w="322">
                  <a:moveTo>
                    <a:pt x="167" y="1"/>
                  </a:moveTo>
                  <a:cubicBezTo>
                    <a:pt x="72" y="1"/>
                    <a:pt x="0" y="72"/>
                    <a:pt x="0" y="155"/>
                  </a:cubicBezTo>
                  <a:lnTo>
                    <a:pt x="0" y="846"/>
                  </a:lnTo>
                  <a:cubicBezTo>
                    <a:pt x="0" y="929"/>
                    <a:pt x="72" y="1013"/>
                    <a:pt x="167" y="1013"/>
                  </a:cubicBezTo>
                  <a:cubicBezTo>
                    <a:pt x="250" y="1013"/>
                    <a:pt x="322" y="929"/>
                    <a:pt x="322" y="846"/>
                  </a:cubicBezTo>
                  <a:lnTo>
                    <a:pt x="322" y="143"/>
                  </a:lnTo>
                  <a:cubicBezTo>
                    <a:pt x="310" y="60"/>
                    <a:pt x="250" y="1"/>
                    <a:pt x="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40"/>
            <p:cNvSpPr/>
            <p:nvPr/>
          </p:nvSpPr>
          <p:spPr>
            <a:xfrm>
              <a:off x="5814673" y="3528367"/>
              <a:ext cx="43222" cy="15564"/>
            </a:xfrm>
            <a:custGeom>
              <a:rect b="b" l="l" r="r" t="t"/>
              <a:pathLst>
                <a:path extrusionOk="0" h="489" w="1358">
                  <a:moveTo>
                    <a:pt x="167" y="1"/>
                  </a:moveTo>
                  <a:cubicBezTo>
                    <a:pt x="72" y="1"/>
                    <a:pt x="1" y="72"/>
                    <a:pt x="1" y="156"/>
                  </a:cubicBezTo>
                  <a:cubicBezTo>
                    <a:pt x="1" y="251"/>
                    <a:pt x="72" y="322"/>
                    <a:pt x="167" y="322"/>
                  </a:cubicBezTo>
                  <a:cubicBezTo>
                    <a:pt x="346" y="322"/>
                    <a:pt x="870" y="358"/>
                    <a:pt x="1120" y="477"/>
                  </a:cubicBezTo>
                  <a:cubicBezTo>
                    <a:pt x="1144" y="489"/>
                    <a:pt x="1167" y="489"/>
                    <a:pt x="1191" y="489"/>
                  </a:cubicBezTo>
                  <a:cubicBezTo>
                    <a:pt x="1251" y="489"/>
                    <a:pt x="1310" y="453"/>
                    <a:pt x="1346" y="394"/>
                  </a:cubicBezTo>
                  <a:cubicBezTo>
                    <a:pt x="1358" y="322"/>
                    <a:pt x="1322" y="239"/>
                    <a:pt x="1251" y="191"/>
                  </a:cubicBezTo>
                  <a:cubicBezTo>
                    <a:pt x="882" y="13"/>
                    <a:pt x="191" y="1"/>
                    <a:pt x="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40"/>
            <p:cNvSpPr/>
            <p:nvPr/>
          </p:nvSpPr>
          <p:spPr>
            <a:xfrm>
              <a:off x="5797995" y="3631074"/>
              <a:ext cx="10662" cy="42458"/>
            </a:xfrm>
            <a:custGeom>
              <a:rect b="b" l="l" r="r" t="t"/>
              <a:pathLst>
                <a:path extrusionOk="0" h="1334" w="335">
                  <a:moveTo>
                    <a:pt x="167" y="0"/>
                  </a:moveTo>
                  <a:cubicBezTo>
                    <a:pt x="84" y="0"/>
                    <a:pt x="1" y="72"/>
                    <a:pt x="1" y="167"/>
                  </a:cubicBezTo>
                  <a:lnTo>
                    <a:pt x="1" y="1179"/>
                  </a:lnTo>
                  <a:cubicBezTo>
                    <a:pt x="1" y="1262"/>
                    <a:pt x="84" y="1334"/>
                    <a:pt x="167" y="1334"/>
                  </a:cubicBezTo>
                  <a:cubicBezTo>
                    <a:pt x="251" y="1334"/>
                    <a:pt x="334" y="1262"/>
                    <a:pt x="334" y="1179"/>
                  </a:cubicBezTo>
                  <a:lnTo>
                    <a:pt x="334" y="167"/>
                  </a:lnTo>
                  <a:cubicBezTo>
                    <a:pt x="334" y="72"/>
                    <a:pt x="263"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40"/>
            <p:cNvSpPr/>
            <p:nvPr/>
          </p:nvSpPr>
          <p:spPr>
            <a:xfrm>
              <a:off x="5776798" y="3409778"/>
              <a:ext cx="346379" cy="264136"/>
            </a:xfrm>
            <a:custGeom>
              <a:rect b="b" l="l" r="r" t="t"/>
              <a:pathLst>
                <a:path extrusionOk="0" h="8299" w="10883">
                  <a:moveTo>
                    <a:pt x="9144" y="2512"/>
                  </a:moveTo>
                  <a:cubicBezTo>
                    <a:pt x="9418" y="2512"/>
                    <a:pt x="9656" y="2715"/>
                    <a:pt x="9656" y="2953"/>
                  </a:cubicBezTo>
                  <a:lnTo>
                    <a:pt x="9656" y="2977"/>
                  </a:lnTo>
                  <a:cubicBezTo>
                    <a:pt x="9501" y="2917"/>
                    <a:pt x="9335" y="2869"/>
                    <a:pt x="9144" y="2869"/>
                  </a:cubicBezTo>
                  <a:cubicBezTo>
                    <a:pt x="8965" y="2869"/>
                    <a:pt x="8787" y="2905"/>
                    <a:pt x="8620" y="2977"/>
                  </a:cubicBezTo>
                  <a:lnTo>
                    <a:pt x="8620" y="2953"/>
                  </a:lnTo>
                  <a:cubicBezTo>
                    <a:pt x="8620" y="2727"/>
                    <a:pt x="8858" y="2512"/>
                    <a:pt x="9144" y="2512"/>
                  </a:cubicBezTo>
                  <a:close/>
                  <a:moveTo>
                    <a:pt x="2869" y="3203"/>
                  </a:moveTo>
                  <a:lnTo>
                    <a:pt x="2869" y="3858"/>
                  </a:lnTo>
                  <a:cubicBezTo>
                    <a:pt x="2869" y="3965"/>
                    <a:pt x="2846" y="4060"/>
                    <a:pt x="2798" y="4167"/>
                  </a:cubicBezTo>
                  <a:lnTo>
                    <a:pt x="2727" y="4334"/>
                  </a:lnTo>
                  <a:cubicBezTo>
                    <a:pt x="2715" y="4346"/>
                    <a:pt x="2715" y="4382"/>
                    <a:pt x="2715" y="4405"/>
                  </a:cubicBezTo>
                  <a:lnTo>
                    <a:pt x="2715" y="4751"/>
                  </a:lnTo>
                  <a:cubicBezTo>
                    <a:pt x="2715" y="4989"/>
                    <a:pt x="2619" y="5191"/>
                    <a:pt x="2441" y="5358"/>
                  </a:cubicBezTo>
                  <a:cubicBezTo>
                    <a:pt x="2298" y="5525"/>
                    <a:pt x="2072" y="5596"/>
                    <a:pt x="1834" y="5596"/>
                  </a:cubicBezTo>
                  <a:cubicBezTo>
                    <a:pt x="1369" y="5584"/>
                    <a:pt x="1000" y="5179"/>
                    <a:pt x="1000" y="4703"/>
                  </a:cubicBezTo>
                  <a:lnTo>
                    <a:pt x="1000" y="4405"/>
                  </a:lnTo>
                  <a:cubicBezTo>
                    <a:pt x="1000" y="4382"/>
                    <a:pt x="1000" y="4358"/>
                    <a:pt x="988" y="4334"/>
                  </a:cubicBezTo>
                  <a:lnTo>
                    <a:pt x="881" y="4143"/>
                  </a:lnTo>
                  <a:cubicBezTo>
                    <a:pt x="845" y="4060"/>
                    <a:pt x="822" y="3989"/>
                    <a:pt x="822" y="3905"/>
                  </a:cubicBezTo>
                  <a:lnTo>
                    <a:pt x="822" y="3882"/>
                  </a:lnTo>
                  <a:cubicBezTo>
                    <a:pt x="822" y="3501"/>
                    <a:pt x="1131" y="3203"/>
                    <a:pt x="1500" y="3203"/>
                  </a:cubicBezTo>
                  <a:close/>
                  <a:moveTo>
                    <a:pt x="9144" y="3215"/>
                  </a:moveTo>
                  <a:cubicBezTo>
                    <a:pt x="9704" y="3215"/>
                    <a:pt x="10168" y="3679"/>
                    <a:pt x="10168" y="4239"/>
                  </a:cubicBezTo>
                  <a:cubicBezTo>
                    <a:pt x="10168" y="4346"/>
                    <a:pt x="10156" y="4465"/>
                    <a:pt x="10108" y="4572"/>
                  </a:cubicBezTo>
                  <a:cubicBezTo>
                    <a:pt x="9656" y="4108"/>
                    <a:pt x="8870" y="3929"/>
                    <a:pt x="8823" y="3929"/>
                  </a:cubicBezTo>
                  <a:cubicBezTo>
                    <a:pt x="8814" y="3926"/>
                    <a:pt x="8804" y="3925"/>
                    <a:pt x="8794" y="3925"/>
                  </a:cubicBezTo>
                  <a:cubicBezTo>
                    <a:pt x="8763" y="3925"/>
                    <a:pt x="8727" y="3938"/>
                    <a:pt x="8692" y="3965"/>
                  </a:cubicBezTo>
                  <a:cubicBezTo>
                    <a:pt x="8644" y="3989"/>
                    <a:pt x="8632" y="4036"/>
                    <a:pt x="8632" y="4084"/>
                  </a:cubicBezTo>
                  <a:cubicBezTo>
                    <a:pt x="8632" y="4084"/>
                    <a:pt x="8632" y="4179"/>
                    <a:pt x="8513" y="4298"/>
                  </a:cubicBezTo>
                  <a:cubicBezTo>
                    <a:pt x="8453" y="4358"/>
                    <a:pt x="8453" y="4465"/>
                    <a:pt x="8513" y="4524"/>
                  </a:cubicBezTo>
                  <a:cubicBezTo>
                    <a:pt x="8543" y="4554"/>
                    <a:pt x="8584" y="4569"/>
                    <a:pt x="8626" y="4569"/>
                  </a:cubicBezTo>
                  <a:cubicBezTo>
                    <a:pt x="8668" y="4569"/>
                    <a:pt x="8709" y="4554"/>
                    <a:pt x="8739" y="4524"/>
                  </a:cubicBezTo>
                  <a:cubicBezTo>
                    <a:pt x="8823" y="4441"/>
                    <a:pt x="8882" y="4346"/>
                    <a:pt x="8918" y="4274"/>
                  </a:cubicBezTo>
                  <a:cubicBezTo>
                    <a:pt x="9180" y="4346"/>
                    <a:pt x="9739" y="4560"/>
                    <a:pt x="9989" y="4894"/>
                  </a:cubicBezTo>
                  <a:cubicBezTo>
                    <a:pt x="9906" y="5298"/>
                    <a:pt x="9573" y="5596"/>
                    <a:pt x="9144" y="5596"/>
                  </a:cubicBezTo>
                  <a:cubicBezTo>
                    <a:pt x="8704" y="5596"/>
                    <a:pt x="8334" y="5275"/>
                    <a:pt x="8287" y="4834"/>
                  </a:cubicBezTo>
                  <a:cubicBezTo>
                    <a:pt x="8287" y="4810"/>
                    <a:pt x="8275" y="4798"/>
                    <a:pt x="8263" y="4774"/>
                  </a:cubicBezTo>
                  <a:cubicBezTo>
                    <a:pt x="8156" y="4620"/>
                    <a:pt x="8108" y="4441"/>
                    <a:pt x="8108" y="4239"/>
                  </a:cubicBezTo>
                  <a:cubicBezTo>
                    <a:pt x="8108" y="3679"/>
                    <a:pt x="8573" y="3215"/>
                    <a:pt x="9144" y="3215"/>
                  </a:cubicBezTo>
                  <a:close/>
                  <a:moveTo>
                    <a:pt x="5441" y="298"/>
                  </a:moveTo>
                  <a:cubicBezTo>
                    <a:pt x="6013" y="298"/>
                    <a:pt x="6489" y="488"/>
                    <a:pt x="6858" y="845"/>
                  </a:cubicBezTo>
                  <a:cubicBezTo>
                    <a:pt x="7227" y="1226"/>
                    <a:pt x="7453" y="1738"/>
                    <a:pt x="7501" y="2369"/>
                  </a:cubicBezTo>
                  <a:cubicBezTo>
                    <a:pt x="7620" y="4060"/>
                    <a:pt x="7763" y="5001"/>
                    <a:pt x="7822" y="5334"/>
                  </a:cubicBezTo>
                  <a:lnTo>
                    <a:pt x="7822" y="5346"/>
                  </a:lnTo>
                  <a:cubicBezTo>
                    <a:pt x="7632" y="5453"/>
                    <a:pt x="7310" y="5632"/>
                    <a:pt x="6787" y="5763"/>
                  </a:cubicBezTo>
                  <a:lnTo>
                    <a:pt x="6525" y="5644"/>
                  </a:lnTo>
                  <a:cubicBezTo>
                    <a:pt x="6453" y="5608"/>
                    <a:pt x="6418" y="5548"/>
                    <a:pt x="6418" y="5477"/>
                  </a:cubicBezTo>
                  <a:lnTo>
                    <a:pt x="6418" y="4929"/>
                  </a:lnTo>
                  <a:cubicBezTo>
                    <a:pt x="6918" y="4596"/>
                    <a:pt x="7263" y="4024"/>
                    <a:pt x="7263" y="3370"/>
                  </a:cubicBezTo>
                  <a:lnTo>
                    <a:pt x="7263" y="3072"/>
                  </a:lnTo>
                  <a:cubicBezTo>
                    <a:pt x="7263" y="2869"/>
                    <a:pt x="7180" y="2691"/>
                    <a:pt x="7037" y="2560"/>
                  </a:cubicBezTo>
                  <a:cubicBezTo>
                    <a:pt x="6727" y="2274"/>
                    <a:pt x="6001" y="1798"/>
                    <a:pt x="4751" y="1667"/>
                  </a:cubicBezTo>
                  <a:cubicBezTo>
                    <a:pt x="4744" y="1666"/>
                    <a:pt x="4737" y="1666"/>
                    <a:pt x="4730" y="1666"/>
                  </a:cubicBezTo>
                  <a:cubicBezTo>
                    <a:pt x="4645" y="1666"/>
                    <a:pt x="4583" y="1733"/>
                    <a:pt x="4572" y="1822"/>
                  </a:cubicBezTo>
                  <a:cubicBezTo>
                    <a:pt x="4548" y="1905"/>
                    <a:pt x="4632" y="1977"/>
                    <a:pt x="4715" y="2000"/>
                  </a:cubicBezTo>
                  <a:cubicBezTo>
                    <a:pt x="5882" y="2119"/>
                    <a:pt x="6537" y="2548"/>
                    <a:pt x="6834" y="2798"/>
                  </a:cubicBezTo>
                  <a:cubicBezTo>
                    <a:pt x="6906" y="2858"/>
                    <a:pt x="6953" y="2965"/>
                    <a:pt x="6953" y="3072"/>
                  </a:cubicBezTo>
                  <a:lnTo>
                    <a:pt x="6953" y="3370"/>
                  </a:lnTo>
                  <a:cubicBezTo>
                    <a:pt x="6953" y="4215"/>
                    <a:pt x="6263" y="4894"/>
                    <a:pt x="5417" y="4894"/>
                  </a:cubicBezTo>
                  <a:cubicBezTo>
                    <a:pt x="4572" y="4894"/>
                    <a:pt x="3881" y="4215"/>
                    <a:pt x="3881" y="3370"/>
                  </a:cubicBezTo>
                  <a:lnTo>
                    <a:pt x="3881" y="3227"/>
                  </a:lnTo>
                  <a:cubicBezTo>
                    <a:pt x="3881" y="3167"/>
                    <a:pt x="3917" y="3108"/>
                    <a:pt x="3977" y="3084"/>
                  </a:cubicBezTo>
                  <a:cubicBezTo>
                    <a:pt x="4167" y="2965"/>
                    <a:pt x="4429" y="2750"/>
                    <a:pt x="4548" y="2393"/>
                  </a:cubicBezTo>
                  <a:cubicBezTo>
                    <a:pt x="4584" y="2310"/>
                    <a:pt x="4536" y="2215"/>
                    <a:pt x="4453" y="2203"/>
                  </a:cubicBezTo>
                  <a:cubicBezTo>
                    <a:pt x="4434" y="2198"/>
                    <a:pt x="4415" y="2196"/>
                    <a:pt x="4398" y="2196"/>
                  </a:cubicBezTo>
                  <a:cubicBezTo>
                    <a:pt x="4327" y="2196"/>
                    <a:pt x="4270" y="2234"/>
                    <a:pt x="4251" y="2310"/>
                  </a:cubicBezTo>
                  <a:cubicBezTo>
                    <a:pt x="4167" y="2572"/>
                    <a:pt x="3977" y="2727"/>
                    <a:pt x="3822" y="2810"/>
                  </a:cubicBezTo>
                  <a:cubicBezTo>
                    <a:pt x="3679" y="2905"/>
                    <a:pt x="3572" y="3072"/>
                    <a:pt x="3572" y="3227"/>
                  </a:cubicBezTo>
                  <a:lnTo>
                    <a:pt x="3572" y="3370"/>
                  </a:lnTo>
                  <a:cubicBezTo>
                    <a:pt x="3572" y="4024"/>
                    <a:pt x="3917" y="4584"/>
                    <a:pt x="4417" y="4929"/>
                  </a:cubicBezTo>
                  <a:lnTo>
                    <a:pt x="4417" y="5477"/>
                  </a:lnTo>
                  <a:cubicBezTo>
                    <a:pt x="4417" y="5548"/>
                    <a:pt x="4370" y="5608"/>
                    <a:pt x="4310" y="5644"/>
                  </a:cubicBezTo>
                  <a:lnTo>
                    <a:pt x="4048" y="5763"/>
                  </a:lnTo>
                  <a:cubicBezTo>
                    <a:pt x="3536" y="5632"/>
                    <a:pt x="3215" y="5453"/>
                    <a:pt x="3060" y="5346"/>
                  </a:cubicBezTo>
                  <a:lnTo>
                    <a:pt x="3060" y="5334"/>
                  </a:lnTo>
                  <a:cubicBezTo>
                    <a:pt x="3131" y="5001"/>
                    <a:pt x="3262" y="4060"/>
                    <a:pt x="3393" y="2369"/>
                  </a:cubicBezTo>
                  <a:cubicBezTo>
                    <a:pt x="3441" y="1738"/>
                    <a:pt x="3655" y="1226"/>
                    <a:pt x="4036" y="845"/>
                  </a:cubicBezTo>
                  <a:cubicBezTo>
                    <a:pt x="4393" y="488"/>
                    <a:pt x="4882" y="298"/>
                    <a:pt x="5441" y="298"/>
                  </a:cubicBezTo>
                  <a:close/>
                  <a:moveTo>
                    <a:pt x="2750" y="5465"/>
                  </a:moveTo>
                  <a:cubicBezTo>
                    <a:pt x="2786" y="5501"/>
                    <a:pt x="2810" y="5572"/>
                    <a:pt x="2869" y="5596"/>
                  </a:cubicBezTo>
                  <a:cubicBezTo>
                    <a:pt x="3000" y="5691"/>
                    <a:pt x="3239" y="5822"/>
                    <a:pt x="3584" y="5941"/>
                  </a:cubicBezTo>
                  <a:lnTo>
                    <a:pt x="3155" y="6144"/>
                  </a:lnTo>
                  <a:lnTo>
                    <a:pt x="2655" y="6001"/>
                  </a:lnTo>
                  <a:cubicBezTo>
                    <a:pt x="2512" y="5953"/>
                    <a:pt x="2512" y="5953"/>
                    <a:pt x="2512" y="5906"/>
                  </a:cubicBezTo>
                  <a:lnTo>
                    <a:pt x="2512" y="5691"/>
                  </a:lnTo>
                  <a:cubicBezTo>
                    <a:pt x="2572" y="5656"/>
                    <a:pt x="2619" y="5608"/>
                    <a:pt x="2667" y="5572"/>
                  </a:cubicBezTo>
                  <a:cubicBezTo>
                    <a:pt x="2691" y="5536"/>
                    <a:pt x="2727" y="5513"/>
                    <a:pt x="2750" y="5465"/>
                  </a:cubicBezTo>
                  <a:close/>
                  <a:moveTo>
                    <a:pt x="8096" y="5239"/>
                  </a:moveTo>
                  <a:cubicBezTo>
                    <a:pt x="8180" y="5417"/>
                    <a:pt x="8323" y="5572"/>
                    <a:pt x="8477" y="5691"/>
                  </a:cubicBezTo>
                  <a:lnTo>
                    <a:pt x="8477" y="6025"/>
                  </a:lnTo>
                  <a:lnTo>
                    <a:pt x="8489" y="6025"/>
                  </a:lnTo>
                  <a:lnTo>
                    <a:pt x="7977" y="6287"/>
                  </a:lnTo>
                  <a:cubicBezTo>
                    <a:pt x="7977" y="6287"/>
                    <a:pt x="7965" y="6287"/>
                    <a:pt x="7965" y="6263"/>
                  </a:cubicBezTo>
                  <a:lnTo>
                    <a:pt x="7227" y="5941"/>
                  </a:lnTo>
                  <a:cubicBezTo>
                    <a:pt x="7596" y="5822"/>
                    <a:pt x="7822" y="5667"/>
                    <a:pt x="7942" y="5596"/>
                  </a:cubicBezTo>
                  <a:cubicBezTo>
                    <a:pt x="8049" y="5525"/>
                    <a:pt x="8108" y="5406"/>
                    <a:pt x="8096" y="5275"/>
                  </a:cubicBezTo>
                  <a:lnTo>
                    <a:pt x="8096" y="5239"/>
                  </a:lnTo>
                  <a:close/>
                  <a:moveTo>
                    <a:pt x="2203" y="5870"/>
                  </a:moveTo>
                  <a:lnTo>
                    <a:pt x="2203" y="5929"/>
                  </a:lnTo>
                  <a:cubicBezTo>
                    <a:pt x="2203" y="5953"/>
                    <a:pt x="2203" y="5989"/>
                    <a:pt x="2215" y="6013"/>
                  </a:cubicBezTo>
                  <a:lnTo>
                    <a:pt x="1857" y="6370"/>
                  </a:lnTo>
                  <a:lnTo>
                    <a:pt x="1500" y="6013"/>
                  </a:lnTo>
                  <a:cubicBezTo>
                    <a:pt x="1512" y="5989"/>
                    <a:pt x="1512" y="5953"/>
                    <a:pt x="1512" y="5929"/>
                  </a:cubicBezTo>
                  <a:lnTo>
                    <a:pt x="1512" y="5870"/>
                  </a:lnTo>
                  <a:cubicBezTo>
                    <a:pt x="1619" y="5894"/>
                    <a:pt x="1726" y="5929"/>
                    <a:pt x="1834" y="5929"/>
                  </a:cubicBezTo>
                  <a:lnTo>
                    <a:pt x="1857" y="5929"/>
                  </a:lnTo>
                  <a:cubicBezTo>
                    <a:pt x="1976" y="5929"/>
                    <a:pt x="2096" y="5906"/>
                    <a:pt x="2203" y="5870"/>
                  </a:cubicBezTo>
                  <a:close/>
                  <a:moveTo>
                    <a:pt x="9525" y="5882"/>
                  </a:moveTo>
                  <a:lnTo>
                    <a:pt x="9525" y="6048"/>
                  </a:lnTo>
                  <a:cubicBezTo>
                    <a:pt x="9525" y="6108"/>
                    <a:pt x="9537" y="6144"/>
                    <a:pt x="9573" y="6191"/>
                  </a:cubicBezTo>
                  <a:lnTo>
                    <a:pt x="9394" y="6322"/>
                  </a:lnTo>
                  <a:cubicBezTo>
                    <a:pt x="9323" y="6394"/>
                    <a:pt x="9236" y="6429"/>
                    <a:pt x="9151" y="6429"/>
                  </a:cubicBezTo>
                  <a:cubicBezTo>
                    <a:pt x="9067" y="6429"/>
                    <a:pt x="8983" y="6394"/>
                    <a:pt x="8918" y="6322"/>
                  </a:cubicBezTo>
                  <a:lnTo>
                    <a:pt x="8763" y="6191"/>
                  </a:lnTo>
                  <a:cubicBezTo>
                    <a:pt x="8799" y="6144"/>
                    <a:pt x="8811" y="6084"/>
                    <a:pt x="8811" y="6048"/>
                  </a:cubicBezTo>
                  <a:lnTo>
                    <a:pt x="8811" y="5882"/>
                  </a:lnTo>
                  <a:cubicBezTo>
                    <a:pt x="8918" y="5906"/>
                    <a:pt x="9037" y="5941"/>
                    <a:pt x="9168" y="5941"/>
                  </a:cubicBezTo>
                  <a:cubicBezTo>
                    <a:pt x="9287" y="5941"/>
                    <a:pt x="9406" y="5929"/>
                    <a:pt x="9525" y="5882"/>
                  </a:cubicBezTo>
                  <a:close/>
                  <a:moveTo>
                    <a:pt x="6096" y="5096"/>
                  </a:moveTo>
                  <a:lnTo>
                    <a:pt x="6096" y="5477"/>
                  </a:lnTo>
                  <a:cubicBezTo>
                    <a:pt x="6096" y="5667"/>
                    <a:pt x="6215" y="5846"/>
                    <a:pt x="6394" y="5941"/>
                  </a:cubicBezTo>
                  <a:lnTo>
                    <a:pt x="6632" y="6048"/>
                  </a:lnTo>
                  <a:cubicBezTo>
                    <a:pt x="6406" y="6489"/>
                    <a:pt x="5941" y="6787"/>
                    <a:pt x="5417" y="6787"/>
                  </a:cubicBezTo>
                  <a:cubicBezTo>
                    <a:pt x="4894" y="6787"/>
                    <a:pt x="4441" y="6501"/>
                    <a:pt x="4203" y="6048"/>
                  </a:cubicBezTo>
                  <a:lnTo>
                    <a:pt x="4441" y="5941"/>
                  </a:lnTo>
                  <a:cubicBezTo>
                    <a:pt x="4620" y="5870"/>
                    <a:pt x="4739" y="5691"/>
                    <a:pt x="4739" y="5477"/>
                  </a:cubicBezTo>
                  <a:lnTo>
                    <a:pt x="4739" y="5096"/>
                  </a:lnTo>
                  <a:cubicBezTo>
                    <a:pt x="4941" y="5179"/>
                    <a:pt x="5179" y="5227"/>
                    <a:pt x="5417" y="5227"/>
                  </a:cubicBezTo>
                  <a:cubicBezTo>
                    <a:pt x="5656" y="5227"/>
                    <a:pt x="5894" y="5179"/>
                    <a:pt x="6096" y="5096"/>
                  </a:cubicBezTo>
                  <a:close/>
                  <a:moveTo>
                    <a:pt x="5417" y="0"/>
                  </a:moveTo>
                  <a:cubicBezTo>
                    <a:pt x="4763" y="0"/>
                    <a:pt x="4215" y="226"/>
                    <a:pt x="3786" y="643"/>
                  </a:cubicBezTo>
                  <a:cubicBezTo>
                    <a:pt x="3346" y="1060"/>
                    <a:pt x="3096" y="1655"/>
                    <a:pt x="3048" y="2346"/>
                  </a:cubicBezTo>
                  <a:cubicBezTo>
                    <a:pt x="3036" y="2548"/>
                    <a:pt x="3024" y="2703"/>
                    <a:pt x="3012" y="2881"/>
                  </a:cubicBezTo>
                  <a:lnTo>
                    <a:pt x="1524" y="2881"/>
                  </a:lnTo>
                  <a:cubicBezTo>
                    <a:pt x="964" y="2881"/>
                    <a:pt x="512" y="3334"/>
                    <a:pt x="512" y="3893"/>
                  </a:cubicBezTo>
                  <a:lnTo>
                    <a:pt x="512" y="3917"/>
                  </a:lnTo>
                  <a:cubicBezTo>
                    <a:pt x="512" y="4048"/>
                    <a:pt x="536" y="4167"/>
                    <a:pt x="595" y="4286"/>
                  </a:cubicBezTo>
                  <a:lnTo>
                    <a:pt x="667" y="4453"/>
                  </a:lnTo>
                  <a:lnTo>
                    <a:pt x="667" y="4703"/>
                  </a:lnTo>
                  <a:cubicBezTo>
                    <a:pt x="667" y="5120"/>
                    <a:pt x="881" y="5477"/>
                    <a:pt x="1179" y="5703"/>
                  </a:cubicBezTo>
                  <a:lnTo>
                    <a:pt x="1179" y="5929"/>
                  </a:lnTo>
                  <a:cubicBezTo>
                    <a:pt x="1179" y="5953"/>
                    <a:pt x="1167" y="5989"/>
                    <a:pt x="1131" y="5989"/>
                  </a:cubicBezTo>
                  <a:lnTo>
                    <a:pt x="476" y="6179"/>
                  </a:lnTo>
                  <a:cubicBezTo>
                    <a:pt x="191" y="6251"/>
                    <a:pt x="0" y="6513"/>
                    <a:pt x="0" y="6810"/>
                  </a:cubicBezTo>
                  <a:lnTo>
                    <a:pt x="0" y="8120"/>
                  </a:lnTo>
                  <a:cubicBezTo>
                    <a:pt x="0" y="8215"/>
                    <a:pt x="71" y="8287"/>
                    <a:pt x="167" y="8287"/>
                  </a:cubicBezTo>
                  <a:cubicBezTo>
                    <a:pt x="250" y="8287"/>
                    <a:pt x="333" y="8215"/>
                    <a:pt x="333" y="8120"/>
                  </a:cubicBezTo>
                  <a:lnTo>
                    <a:pt x="333" y="6810"/>
                  </a:lnTo>
                  <a:cubicBezTo>
                    <a:pt x="333" y="6668"/>
                    <a:pt x="429" y="6513"/>
                    <a:pt x="583" y="6477"/>
                  </a:cubicBezTo>
                  <a:lnTo>
                    <a:pt x="1238" y="6287"/>
                  </a:lnTo>
                  <a:cubicBezTo>
                    <a:pt x="1262" y="6287"/>
                    <a:pt x="1286" y="6263"/>
                    <a:pt x="1310" y="6251"/>
                  </a:cubicBezTo>
                  <a:lnTo>
                    <a:pt x="1715" y="6656"/>
                  </a:lnTo>
                  <a:lnTo>
                    <a:pt x="1715" y="8108"/>
                  </a:lnTo>
                  <a:cubicBezTo>
                    <a:pt x="1715" y="8203"/>
                    <a:pt x="1786" y="8275"/>
                    <a:pt x="1881" y="8275"/>
                  </a:cubicBezTo>
                  <a:cubicBezTo>
                    <a:pt x="1965" y="8275"/>
                    <a:pt x="2036" y="8203"/>
                    <a:pt x="2036" y="8108"/>
                  </a:cubicBezTo>
                  <a:lnTo>
                    <a:pt x="2036" y="6656"/>
                  </a:lnTo>
                  <a:lnTo>
                    <a:pt x="2441" y="6251"/>
                  </a:lnTo>
                  <a:cubicBezTo>
                    <a:pt x="2500" y="6287"/>
                    <a:pt x="2548" y="6298"/>
                    <a:pt x="2596" y="6310"/>
                  </a:cubicBezTo>
                  <a:lnTo>
                    <a:pt x="2750" y="6358"/>
                  </a:lnTo>
                  <a:cubicBezTo>
                    <a:pt x="2536" y="6501"/>
                    <a:pt x="2393" y="6751"/>
                    <a:pt x="2393" y="7037"/>
                  </a:cubicBezTo>
                  <a:lnTo>
                    <a:pt x="2393" y="8120"/>
                  </a:lnTo>
                  <a:cubicBezTo>
                    <a:pt x="2393" y="8215"/>
                    <a:pt x="2465" y="8287"/>
                    <a:pt x="2560" y="8287"/>
                  </a:cubicBezTo>
                  <a:cubicBezTo>
                    <a:pt x="2643" y="8287"/>
                    <a:pt x="2727" y="8215"/>
                    <a:pt x="2727" y="8120"/>
                  </a:cubicBezTo>
                  <a:lnTo>
                    <a:pt x="2727" y="7037"/>
                  </a:lnTo>
                  <a:cubicBezTo>
                    <a:pt x="2727" y="6834"/>
                    <a:pt x="2846" y="6656"/>
                    <a:pt x="3036" y="6560"/>
                  </a:cubicBezTo>
                  <a:lnTo>
                    <a:pt x="3941" y="6156"/>
                  </a:lnTo>
                  <a:cubicBezTo>
                    <a:pt x="4227" y="6727"/>
                    <a:pt x="4810" y="7096"/>
                    <a:pt x="5441" y="7096"/>
                  </a:cubicBezTo>
                  <a:cubicBezTo>
                    <a:pt x="6084" y="7096"/>
                    <a:pt x="6668" y="6739"/>
                    <a:pt x="6953" y="6156"/>
                  </a:cubicBezTo>
                  <a:lnTo>
                    <a:pt x="7858" y="6560"/>
                  </a:lnTo>
                  <a:cubicBezTo>
                    <a:pt x="8049" y="6656"/>
                    <a:pt x="8168" y="6834"/>
                    <a:pt x="8168" y="7037"/>
                  </a:cubicBezTo>
                  <a:lnTo>
                    <a:pt x="8168" y="8120"/>
                  </a:lnTo>
                  <a:cubicBezTo>
                    <a:pt x="8168" y="8215"/>
                    <a:pt x="8239" y="8287"/>
                    <a:pt x="8334" y="8287"/>
                  </a:cubicBezTo>
                  <a:cubicBezTo>
                    <a:pt x="8418" y="8287"/>
                    <a:pt x="8501" y="8215"/>
                    <a:pt x="8501" y="8120"/>
                  </a:cubicBezTo>
                  <a:lnTo>
                    <a:pt x="8501" y="7037"/>
                  </a:lnTo>
                  <a:cubicBezTo>
                    <a:pt x="8501" y="6834"/>
                    <a:pt x="8418" y="6656"/>
                    <a:pt x="8299" y="6501"/>
                  </a:cubicBezTo>
                  <a:lnTo>
                    <a:pt x="8537" y="6382"/>
                  </a:lnTo>
                  <a:lnTo>
                    <a:pt x="8715" y="6560"/>
                  </a:lnTo>
                  <a:cubicBezTo>
                    <a:pt x="8858" y="6679"/>
                    <a:pt x="9013" y="6739"/>
                    <a:pt x="9180" y="6739"/>
                  </a:cubicBezTo>
                  <a:cubicBezTo>
                    <a:pt x="9346" y="6739"/>
                    <a:pt x="9513" y="6679"/>
                    <a:pt x="9644" y="6560"/>
                  </a:cubicBezTo>
                  <a:lnTo>
                    <a:pt x="9823" y="6382"/>
                  </a:lnTo>
                  <a:lnTo>
                    <a:pt x="10358" y="6656"/>
                  </a:lnTo>
                  <a:cubicBezTo>
                    <a:pt x="10478" y="6715"/>
                    <a:pt x="10549" y="6834"/>
                    <a:pt x="10549" y="6965"/>
                  </a:cubicBezTo>
                  <a:lnTo>
                    <a:pt x="10549" y="8144"/>
                  </a:lnTo>
                  <a:cubicBezTo>
                    <a:pt x="10549" y="8227"/>
                    <a:pt x="10620" y="8299"/>
                    <a:pt x="10716" y="8299"/>
                  </a:cubicBezTo>
                  <a:cubicBezTo>
                    <a:pt x="10799" y="8299"/>
                    <a:pt x="10882" y="8227"/>
                    <a:pt x="10882" y="8144"/>
                  </a:cubicBezTo>
                  <a:lnTo>
                    <a:pt x="10882" y="6965"/>
                  </a:lnTo>
                  <a:cubicBezTo>
                    <a:pt x="10823" y="6703"/>
                    <a:pt x="10692" y="6477"/>
                    <a:pt x="10466" y="6358"/>
                  </a:cubicBezTo>
                  <a:lnTo>
                    <a:pt x="9823" y="6025"/>
                  </a:lnTo>
                  <a:lnTo>
                    <a:pt x="9823" y="6013"/>
                  </a:lnTo>
                  <a:lnTo>
                    <a:pt x="9823" y="5691"/>
                  </a:lnTo>
                  <a:cubicBezTo>
                    <a:pt x="10097" y="5501"/>
                    <a:pt x="10275" y="5227"/>
                    <a:pt x="10311" y="4882"/>
                  </a:cubicBezTo>
                  <a:cubicBezTo>
                    <a:pt x="10430" y="4679"/>
                    <a:pt x="10489" y="4453"/>
                    <a:pt x="10489" y="4215"/>
                  </a:cubicBezTo>
                  <a:cubicBezTo>
                    <a:pt x="10489" y="3786"/>
                    <a:pt x="10287" y="3381"/>
                    <a:pt x="9954" y="3143"/>
                  </a:cubicBezTo>
                  <a:cubicBezTo>
                    <a:pt x="9977" y="3084"/>
                    <a:pt x="9989" y="3012"/>
                    <a:pt x="9989" y="2953"/>
                  </a:cubicBezTo>
                  <a:cubicBezTo>
                    <a:pt x="9989" y="2536"/>
                    <a:pt x="9620" y="2191"/>
                    <a:pt x="9156" y="2191"/>
                  </a:cubicBezTo>
                  <a:cubicBezTo>
                    <a:pt x="8692" y="2191"/>
                    <a:pt x="8323" y="2524"/>
                    <a:pt x="8323" y="2953"/>
                  </a:cubicBezTo>
                  <a:cubicBezTo>
                    <a:pt x="8323" y="3024"/>
                    <a:pt x="8334" y="3084"/>
                    <a:pt x="8346" y="3143"/>
                  </a:cubicBezTo>
                  <a:cubicBezTo>
                    <a:pt x="8156" y="3286"/>
                    <a:pt x="8013" y="3477"/>
                    <a:pt x="7906" y="3715"/>
                  </a:cubicBezTo>
                  <a:cubicBezTo>
                    <a:pt x="7858" y="3334"/>
                    <a:pt x="7834" y="2869"/>
                    <a:pt x="7787" y="2346"/>
                  </a:cubicBezTo>
                  <a:cubicBezTo>
                    <a:pt x="7739" y="1655"/>
                    <a:pt x="7489" y="1060"/>
                    <a:pt x="7060" y="643"/>
                  </a:cubicBezTo>
                  <a:cubicBezTo>
                    <a:pt x="6644" y="226"/>
                    <a:pt x="6072" y="0"/>
                    <a:pt x="54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40"/>
            <p:cNvSpPr/>
            <p:nvPr/>
          </p:nvSpPr>
          <p:spPr>
            <a:xfrm>
              <a:off x="6089408" y="3637503"/>
              <a:ext cx="10662" cy="36029"/>
            </a:xfrm>
            <a:custGeom>
              <a:rect b="b" l="l" r="r" t="t"/>
              <a:pathLst>
                <a:path extrusionOk="0" h="1132" w="335">
                  <a:moveTo>
                    <a:pt x="167" y="1"/>
                  </a:moveTo>
                  <a:cubicBezTo>
                    <a:pt x="72" y="1"/>
                    <a:pt x="1" y="84"/>
                    <a:pt x="1" y="167"/>
                  </a:cubicBezTo>
                  <a:lnTo>
                    <a:pt x="1" y="977"/>
                  </a:lnTo>
                  <a:cubicBezTo>
                    <a:pt x="1" y="1060"/>
                    <a:pt x="72" y="1132"/>
                    <a:pt x="167" y="1132"/>
                  </a:cubicBezTo>
                  <a:cubicBezTo>
                    <a:pt x="251" y="1132"/>
                    <a:pt x="322" y="1060"/>
                    <a:pt x="322" y="977"/>
                  </a:cubicBezTo>
                  <a:lnTo>
                    <a:pt x="322" y="167"/>
                  </a:lnTo>
                  <a:cubicBezTo>
                    <a:pt x="334" y="84"/>
                    <a:pt x="251" y="1"/>
                    <a:pt x="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 name="Google Shape;225;p40"/>
          <p:cNvGrpSpPr/>
          <p:nvPr/>
        </p:nvGrpSpPr>
        <p:grpSpPr>
          <a:xfrm>
            <a:off x="1523664" y="1805852"/>
            <a:ext cx="534982" cy="462595"/>
            <a:chOff x="6639652" y="4323777"/>
            <a:chExt cx="426315" cy="332826"/>
          </a:xfrm>
        </p:grpSpPr>
        <p:sp>
          <p:nvSpPr>
            <p:cNvPr id="226" name="Google Shape;226;p40"/>
            <p:cNvSpPr/>
            <p:nvPr/>
          </p:nvSpPr>
          <p:spPr>
            <a:xfrm>
              <a:off x="6639652" y="4323777"/>
              <a:ext cx="426315" cy="332826"/>
            </a:xfrm>
            <a:custGeom>
              <a:rect b="b" l="l" r="r" t="t"/>
              <a:pathLst>
                <a:path extrusionOk="0" h="8562" w="10967">
                  <a:moveTo>
                    <a:pt x="10585" y="382"/>
                  </a:moveTo>
                  <a:lnTo>
                    <a:pt x="10609" y="727"/>
                  </a:lnTo>
                  <a:lnTo>
                    <a:pt x="9335" y="727"/>
                  </a:lnTo>
                  <a:cubicBezTo>
                    <a:pt x="9252" y="727"/>
                    <a:pt x="9156" y="799"/>
                    <a:pt x="9156" y="906"/>
                  </a:cubicBezTo>
                  <a:cubicBezTo>
                    <a:pt x="9156" y="989"/>
                    <a:pt x="9240" y="1084"/>
                    <a:pt x="9335" y="1084"/>
                  </a:cubicBezTo>
                  <a:lnTo>
                    <a:pt x="10323" y="1084"/>
                  </a:lnTo>
                  <a:lnTo>
                    <a:pt x="10323" y="6168"/>
                  </a:lnTo>
                  <a:lnTo>
                    <a:pt x="4442" y="6168"/>
                  </a:lnTo>
                  <a:lnTo>
                    <a:pt x="4442" y="6002"/>
                  </a:lnTo>
                  <a:cubicBezTo>
                    <a:pt x="4442" y="5918"/>
                    <a:pt x="4370" y="5823"/>
                    <a:pt x="4263" y="5823"/>
                  </a:cubicBezTo>
                  <a:lnTo>
                    <a:pt x="3977" y="5823"/>
                  </a:lnTo>
                  <a:cubicBezTo>
                    <a:pt x="3953" y="5728"/>
                    <a:pt x="3906" y="5621"/>
                    <a:pt x="3846" y="5513"/>
                  </a:cubicBezTo>
                  <a:lnTo>
                    <a:pt x="4037" y="5323"/>
                  </a:lnTo>
                  <a:cubicBezTo>
                    <a:pt x="4108" y="5252"/>
                    <a:pt x="4108" y="5144"/>
                    <a:pt x="4037" y="5085"/>
                  </a:cubicBezTo>
                  <a:lnTo>
                    <a:pt x="3513" y="4561"/>
                  </a:lnTo>
                  <a:cubicBezTo>
                    <a:pt x="3489" y="4537"/>
                    <a:pt x="3441" y="4513"/>
                    <a:pt x="3394" y="4513"/>
                  </a:cubicBezTo>
                  <a:cubicBezTo>
                    <a:pt x="3358" y="4513"/>
                    <a:pt x="3311" y="4537"/>
                    <a:pt x="3275" y="4561"/>
                  </a:cubicBezTo>
                  <a:lnTo>
                    <a:pt x="3084" y="4751"/>
                  </a:lnTo>
                  <a:cubicBezTo>
                    <a:pt x="2977" y="4692"/>
                    <a:pt x="2882" y="4668"/>
                    <a:pt x="2775" y="4621"/>
                  </a:cubicBezTo>
                  <a:lnTo>
                    <a:pt x="2775" y="4335"/>
                  </a:lnTo>
                  <a:cubicBezTo>
                    <a:pt x="2775" y="4251"/>
                    <a:pt x="2703" y="4156"/>
                    <a:pt x="2596" y="4156"/>
                  </a:cubicBezTo>
                  <a:lnTo>
                    <a:pt x="2168" y="4156"/>
                  </a:lnTo>
                  <a:lnTo>
                    <a:pt x="2168" y="1084"/>
                  </a:lnTo>
                  <a:lnTo>
                    <a:pt x="8728" y="1084"/>
                  </a:lnTo>
                  <a:cubicBezTo>
                    <a:pt x="8811" y="1084"/>
                    <a:pt x="8906" y="1001"/>
                    <a:pt x="8906" y="894"/>
                  </a:cubicBezTo>
                  <a:cubicBezTo>
                    <a:pt x="8906" y="799"/>
                    <a:pt x="8835" y="715"/>
                    <a:pt x="8728" y="715"/>
                  </a:cubicBezTo>
                  <a:lnTo>
                    <a:pt x="1882" y="715"/>
                  </a:lnTo>
                  <a:lnTo>
                    <a:pt x="1882" y="382"/>
                  </a:lnTo>
                  <a:close/>
                  <a:moveTo>
                    <a:pt x="10609" y="6502"/>
                  </a:moveTo>
                  <a:lnTo>
                    <a:pt x="10609" y="6835"/>
                  </a:lnTo>
                  <a:lnTo>
                    <a:pt x="4394" y="6835"/>
                  </a:lnTo>
                  <a:cubicBezTo>
                    <a:pt x="4430" y="6811"/>
                    <a:pt x="4442" y="6764"/>
                    <a:pt x="4442" y="6716"/>
                  </a:cubicBezTo>
                  <a:lnTo>
                    <a:pt x="4442" y="6526"/>
                  </a:lnTo>
                  <a:lnTo>
                    <a:pt x="10490" y="6526"/>
                  </a:lnTo>
                  <a:cubicBezTo>
                    <a:pt x="10526" y="6526"/>
                    <a:pt x="10561" y="6514"/>
                    <a:pt x="10585" y="6502"/>
                  </a:cubicBezTo>
                  <a:close/>
                  <a:moveTo>
                    <a:pt x="2453" y="4501"/>
                  </a:moveTo>
                  <a:lnTo>
                    <a:pt x="2453" y="4740"/>
                  </a:lnTo>
                  <a:cubicBezTo>
                    <a:pt x="2453" y="4811"/>
                    <a:pt x="2513" y="4894"/>
                    <a:pt x="2584" y="4906"/>
                  </a:cubicBezTo>
                  <a:cubicBezTo>
                    <a:pt x="2751" y="4930"/>
                    <a:pt x="2894" y="5013"/>
                    <a:pt x="3049" y="5097"/>
                  </a:cubicBezTo>
                  <a:cubicBezTo>
                    <a:pt x="3078" y="5117"/>
                    <a:pt x="3110" y="5126"/>
                    <a:pt x="3141" y="5126"/>
                  </a:cubicBezTo>
                  <a:cubicBezTo>
                    <a:pt x="3183" y="5126"/>
                    <a:pt x="3223" y="5108"/>
                    <a:pt x="3251" y="5073"/>
                  </a:cubicBezTo>
                  <a:lnTo>
                    <a:pt x="3430" y="4894"/>
                  </a:lnTo>
                  <a:lnTo>
                    <a:pt x="3715" y="5168"/>
                  </a:lnTo>
                  <a:lnTo>
                    <a:pt x="3537" y="5347"/>
                  </a:lnTo>
                  <a:cubicBezTo>
                    <a:pt x="3477" y="5406"/>
                    <a:pt x="3477" y="5502"/>
                    <a:pt x="3501" y="5561"/>
                  </a:cubicBezTo>
                  <a:cubicBezTo>
                    <a:pt x="3596" y="5704"/>
                    <a:pt x="3656" y="5859"/>
                    <a:pt x="3703" y="6025"/>
                  </a:cubicBezTo>
                  <a:cubicBezTo>
                    <a:pt x="3715" y="6097"/>
                    <a:pt x="3787" y="6156"/>
                    <a:pt x="3858" y="6156"/>
                  </a:cubicBezTo>
                  <a:lnTo>
                    <a:pt x="4096" y="6156"/>
                  </a:lnTo>
                  <a:lnTo>
                    <a:pt x="4096" y="6561"/>
                  </a:lnTo>
                  <a:lnTo>
                    <a:pt x="3858" y="6561"/>
                  </a:lnTo>
                  <a:cubicBezTo>
                    <a:pt x="3787" y="6561"/>
                    <a:pt x="3715" y="6621"/>
                    <a:pt x="3703" y="6692"/>
                  </a:cubicBezTo>
                  <a:cubicBezTo>
                    <a:pt x="3656" y="6859"/>
                    <a:pt x="3596" y="7002"/>
                    <a:pt x="3501" y="7157"/>
                  </a:cubicBezTo>
                  <a:cubicBezTo>
                    <a:pt x="3465" y="7228"/>
                    <a:pt x="3477" y="7311"/>
                    <a:pt x="3537" y="7359"/>
                  </a:cubicBezTo>
                  <a:lnTo>
                    <a:pt x="3715" y="7538"/>
                  </a:lnTo>
                  <a:lnTo>
                    <a:pt x="3430" y="7823"/>
                  </a:lnTo>
                  <a:lnTo>
                    <a:pt x="3251" y="7645"/>
                  </a:lnTo>
                  <a:cubicBezTo>
                    <a:pt x="3215" y="7608"/>
                    <a:pt x="3169" y="7594"/>
                    <a:pt x="3126" y="7594"/>
                  </a:cubicBezTo>
                  <a:cubicBezTo>
                    <a:pt x="3098" y="7594"/>
                    <a:pt x="3072" y="7600"/>
                    <a:pt x="3049" y="7609"/>
                  </a:cubicBezTo>
                  <a:cubicBezTo>
                    <a:pt x="2894" y="7704"/>
                    <a:pt x="2751" y="7764"/>
                    <a:pt x="2584" y="7799"/>
                  </a:cubicBezTo>
                  <a:cubicBezTo>
                    <a:pt x="2513" y="7823"/>
                    <a:pt x="2453" y="7895"/>
                    <a:pt x="2453" y="7966"/>
                  </a:cubicBezTo>
                  <a:lnTo>
                    <a:pt x="2453" y="8204"/>
                  </a:lnTo>
                  <a:lnTo>
                    <a:pt x="2048" y="8204"/>
                  </a:lnTo>
                  <a:lnTo>
                    <a:pt x="2048" y="7966"/>
                  </a:lnTo>
                  <a:cubicBezTo>
                    <a:pt x="2048" y="7895"/>
                    <a:pt x="1989" y="7823"/>
                    <a:pt x="1917" y="7799"/>
                  </a:cubicBezTo>
                  <a:cubicBezTo>
                    <a:pt x="1751" y="7764"/>
                    <a:pt x="1596" y="7704"/>
                    <a:pt x="1453" y="7609"/>
                  </a:cubicBezTo>
                  <a:cubicBezTo>
                    <a:pt x="1426" y="7596"/>
                    <a:pt x="1396" y="7589"/>
                    <a:pt x="1366" y="7589"/>
                  </a:cubicBezTo>
                  <a:cubicBezTo>
                    <a:pt x="1317" y="7589"/>
                    <a:pt x="1269" y="7607"/>
                    <a:pt x="1239" y="7645"/>
                  </a:cubicBezTo>
                  <a:lnTo>
                    <a:pt x="1060" y="7823"/>
                  </a:lnTo>
                  <a:lnTo>
                    <a:pt x="786" y="7538"/>
                  </a:lnTo>
                  <a:lnTo>
                    <a:pt x="965" y="7359"/>
                  </a:lnTo>
                  <a:cubicBezTo>
                    <a:pt x="1025" y="7299"/>
                    <a:pt x="1025" y="7216"/>
                    <a:pt x="989" y="7157"/>
                  </a:cubicBezTo>
                  <a:cubicBezTo>
                    <a:pt x="905" y="7002"/>
                    <a:pt x="846" y="6859"/>
                    <a:pt x="798" y="6692"/>
                  </a:cubicBezTo>
                  <a:cubicBezTo>
                    <a:pt x="786" y="6621"/>
                    <a:pt x="703" y="6561"/>
                    <a:pt x="632" y="6561"/>
                  </a:cubicBezTo>
                  <a:lnTo>
                    <a:pt x="393" y="6561"/>
                  </a:lnTo>
                  <a:lnTo>
                    <a:pt x="393" y="6156"/>
                  </a:lnTo>
                  <a:lnTo>
                    <a:pt x="632" y="6156"/>
                  </a:lnTo>
                  <a:cubicBezTo>
                    <a:pt x="703" y="6156"/>
                    <a:pt x="786" y="6097"/>
                    <a:pt x="798" y="6025"/>
                  </a:cubicBezTo>
                  <a:cubicBezTo>
                    <a:pt x="822" y="5859"/>
                    <a:pt x="905" y="5704"/>
                    <a:pt x="989" y="5561"/>
                  </a:cubicBezTo>
                  <a:cubicBezTo>
                    <a:pt x="1036" y="5490"/>
                    <a:pt x="1025" y="5394"/>
                    <a:pt x="965" y="5347"/>
                  </a:cubicBezTo>
                  <a:lnTo>
                    <a:pt x="786" y="5168"/>
                  </a:lnTo>
                  <a:lnTo>
                    <a:pt x="1060" y="4894"/>
                  </a:lnTo>
                  <a:lnTo>
                    <a:pt x="1239" y="5073"/>
                  </a:lnTo>
                  <a:cubicBezTo>
                    <a:pt x="1272" y="5106"/>
                    <a:pt x="1317" y="5121"/>
                    <a:pt x="1361" y="5121"/>
                  </a:cubicBezTo>
                  <a:cubicBezTo>
                    <a:pt x="1394" y="5121"/>
                    <a:pt x="1427" y="5112"/>
                    <a:pt x="1453" y="5097"/>
                  </a:cubicBezTo>
                  <a:cubicBezTo>
                    <a:pt x="1596" y="5013"/>
                    <a:pt x="1751" y="4954"/>
                    <a:pt x="1917" y="4906"/>
                  </a:cubicBezTo>
                  <a:cubicBezTo>
                    <a:pt x="1989" y="4894"/>
                    <a:pt x="2048" y="4811"/>
                    <a:pt x="2048" y="4740"/>
                  </a:cubicBezTo>
                  <a:lnTo>
                    <a:pt x="2048" y="4501"/>
                  </a:lnTo>
                  <a:close/>
                  <a:moveTo>
                    <a:pt x="1715" y="1"/>
                  </a:moveTo>
                  <a:cubicBezTo>
                    <a:pt x="1632" y="1"/>
                    <a:pt x="1536" y="84"/>
                    <a:pt x="1536" y="191"/>
                  </a:cubicBezTo>
                  <a:lnTo>
                    <a:pt x="1536" y="882"/>
                  </a:lnTo>
                  <a:cubicBezTo>
                    <a:pt x="1536" y="977"/>
                    <a:pt x="1608" y="1061"/>
                    <a:pt x="1715" y="1061"/>
                  </a:cubicBezTo>
                  <a:lnTo>
                    <a:pt x="1822" y="1061"/>
                  </a:lnTo>
                  <a:lnTo>
                    <a:pt x="1822" y="4144"/>
                  </a:lnTo>
                  <a:cubicBezTo>
                    <a:pt x="1751" y="4156"/>
                    <a:pt x="1679" y="4240"/>
                    <a:pt x="1679" y="4311"/>
                  </a:cubicBezTo>
                  <a:lnTo>
                    <a:pt x="1679" y="4597"/>
                  </a:lnTo>
                  <a:cubicBezTo>
                    <a:pt x="1572" y="4621"/>
                    <a:pt x="1465" y="4668"/>
                    <a:pt x="1358" y="4728"/>
                  </a:cubicBezTo>
                  <a:lnTo>
                    <a:pt x="1167" y="4537"/>
                  </a:lnTo>
                  <a:cubicBezTo>
                    <a:pt x="1144" y="4501"/>
                    <a:pt x="1096" y="4490"/>
                    <a:pt x="1048" y="4490"/>
                  </a:cubicBezTo>
                  <a:cubicBezTo>
                    <a:pt x="1001" y="4490"/>
                    <a:pt x="965" y="4501"/>
                    <a:pt x="929" y="4537"/>
                  </a:cubicBezTo>
                  <a:lnTo>
                    <a:pt x="405" y="5049"/>
                  </a:lnTo>
                  <a:cubicBezTo>
                    <a:pt x="334" y="5132"/>
                    <a:pt x="334" y="5228"/>
                    <a:pt x="405" y="5287"/>
                  </a:cubicBezTo>
                  <a:lnTo>
                    <a:pt x="608" y="5490"/>
                  </a:lnTo>
                  <a:cubicBezTo>
                    <a:pt x="548" y="5585"/>
                    <a:pt x="513" y="5692"/>
                    <a:pt x="465" y="5799"/>
                  </a:cubicBezTo>
                  <a:lnTo>
                    <a:pt x="191" y="5799"/>
                  </a:lnTo>
                  <a:cubicBezTo>
                    <a:pt x="96" y="5799"/>
                    <a:pt x="1" y="5871"/>
                    <a:pt x="1" y="5978"/>
                  </a:cubicBezTo>
                  <a:lnTo>
                    <a:pt x="1" y="6716"/>
                  </a:lnTo>
                  <a:cubicBezTo>
                    <a:pt x="1" y="6811"/>
                    <a:pt x="84" y="6895"/>
                    <a:pt x="191" y="6895"/>
                  </a:cubicBezTo>
                  <a:lnTo>
                    <a:pt x="465" y="6895"/>
                  </a:lnTo>
                  <a:cubicBezTo>
                    <a:pt x="501" y="7002"/>
                    <a:pt x="548" y="7109"/>
                    <a:pt x="608" y="7216"/>
                  </a:cubicBezTo>
                  <a:lnTo>
                    <a:pt x="405" y="7407"/>
                  </a:lnTo>
                  <a:cubicBezTo>
                    <a:pt x="334" y="7478"/>
                    <a:pt x="334" y="7585"/>
                    <a:pt x="405" y="7645"/>
                  </a:cubicBezTo>
                  <a:lnTo>
                    <a:pt x="929" y="8169"/>
                  </a:lnTo>
                  <a:cubicBezTo>
                    <a:pt x="965" y="8204"/>
                    <a:pt x="1010" y="8222"/>
                    <a:pt x="1053" y="8222"/>
                  </a:cubicBezTo>
                  <a:cubicBezTo>
                    <a:pt x="1096" y="8222"/>
                    <a:pt x="1138" y="8204"/>
                    <a:pt x="1167" y="8169"/>
                  </a:cubicBezTo>
                  <a:lnTo>
                    <a:pt x="1358" y="7966"/>
                  </a:lnTo>
                  <a:cubicBezTo>
                    <a:pt x="1465" y="8026"/>
                    <a:pt x="1572" y="8061"/>
                    <a:pt x="1679" y="8109"/>
                  </a:cubicBezTo>
                  <a:lnTo>
                    <a:pt x="1679" y="8383"/>
                  </a:lnTo>
                  <a:cubicBezTo>
                    <a:pt x="1679" y="8478"/>
                    <a:pt x="1751" y="8561"/>
                    <a:pt x="1858" y="8561"/>
                  </a:cubicBezTo>
                  <a:lnTo>
                    <a:pt x="2596" y="8561"/>
                  </a:lnTo>
                  <a:cubicBezTo>
                    <a:pt x="2679" y="8561"/>
                    <a:pt x="2775" y="8490"/>
                    <a:pt x="2775" y="8383"/>
                  </a:cubicBezTo>
                  <a:lnTo>
                    <a:pt x="2775" y="8109"/>
                  </a:lnTo>
                  <a:cubicBezTo>
                    <a:pt x="2882" y="8073"/>
                    <a:pt x="2989" y="8026"/>
                    <a:pt x="3084" y="7966"/>
                  </a:cubicBezTo>
                  <a:lnTo>
                    <a:pt x="3275" y="8169"/>
                  </a:lnTo>
                  <a:cubicBezTo>
                    <a:pt x="3316" y="8204"/>
                    <a:pt x="3364" y="8222"/>
                    <a:pt x="3407" y="8222"/>
                  </a:cubicBezTo>
                  <a:cubicBezTo>
                    <a:pt x="3450" y="8222"/>
                    <a:pt x="3489" y="8204"/>
                    <a:pt x="3513" y="8169"/>
                  </a:cubicBezTo>
                  <a:lnTo>
                    <a:pt x="4037" y="7645"/>
                  </a:lnTo>
                  <a:cubicBezTo>
                    <a:pt x="4108" y="7573"/>
                    <a:pt x="4108" y="7466"/>
                    <a:pt x="4037" y="7407"/>
                  </a:cubicBezTo>
                  <a:lnTo>
                    <a:pt x="3846" y="7216"/>
                  </a:lnTo>
                  <a:cubicBezTo>
                    <a:pt x="3846" y="7192"/>
                    <a:pt x="3858" y="7192"/>
                    <a:pt x="3858" y="7180"/>
                  </a:cubicBezTo>
                  <a:lnTo>
                    <a:pt x="10764" y="7180"/>
                  </a:lnTo>
                  <a:cubicBezTo>
                    <a:pt x="10859" y="7180"/>
                    <a:pt x="10942" y="7109"/>
                    <a:pt x="10942" y="7002"/>
                  </a:cubicBezTo>
                  <a:lnTo>
                    <a:pt x="10942" y="6299"/>
                  </a:lnTo>
                  <a:cubicBezTo>
                    <a:pt x="10942" y="6216"/>
                    <a:pt x="10871" y="6121"/>
                    <a:pt x="10764" y="6121"/>
                  </a:cubicBezTo>
                  <a:lnTo>
                    <a:pt x="10657" y="6121"/>
                  </a:lnTo>
                  <a:lnTo>
                    <a:pt x="10657" y="1037"/>
                  </a:lnTo>
                  <a:lnTo>
                    <a:pt x="10788" y="1037"/>
                  </a:lnTo>
                  <a:lnTo>
                    <a:pt x="10788" y="1061"/>
                  </a:lnTo>
                  <a:cubicBezTo>
                    <a:pt x="10871" y="1061"/>
                    <a:pt x="10966" y="989"/>
                    <a:pt x="10966" y="882"/>
                  </a:cubicBezTo>
                  <a:lnTo>
                    <a:pt x="10966" y="191"/>
                  </a:lnTo>
                  <a:cubicBezTo>
                    <a:pt x="10966" y="96"/>
                    <a:pt x="10883" y="1"/>
                    <a:pt x="107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40"/>
            <p:cNvSpPr/>
            <p:nvPr/>
          </p:nvSpPr>
          <p:spPr>
            <a:xfrm>
              <a:off x="6830793" y="4458937"/>
              <a:ext cx="41244" cy="85675"/>
            </a:xfrm>
            <a:custGeom>
              <a:rect b="b" l="l" r="r" t="t"/>
              <a:pathLst>
                <a:path extrusionOk="0" h="2204" w="1061">
                  <a:moveTo>
                    <a:pt x="715" y="358"/>
                  </a:moveTo>
                  <a:lnTo>
                    <a:pt x="715" y="1858"/>
                  </a:lnTo>
                  <a:lnTo>
                    <a:pt x="370" y="1858"/>
                  </a:lnTo>
                  <a:lnTo>
                    <a:pt x="370" y="358"/>
                  </a:lnTo>
                  <a:close/>
                  <a:moveTo>
                    <a:pt x="179" y="1"/>
                  </a:moveTo>
                  <a:cubicBezTo>
                    <a:pt x="96" y="1"/>
                    <a:pt x="1" y="72"/>
                    <a:pt x="1" y="179"/>
                  </a:cubicBezTo>
                  <a:lnTo>
                    <a:pt x="1" y="2025"/>
                  </a:lnTo>
                  <a:cubicBezTo>
                    <a:pt x="1" y="2108"/>
                    <a:pt x="72" y="2203"/>
                    <a:pt x="179" y="2203"/>
                  </a:cubicBezTo>
                  <a:lnTo>
                    <a:pt x="882" y="2203"/>
                  </a:lnTo>
                  <a:cubicBezTo>
                    <a:pt x="965" y="2203"/>
                    <a:pt x="1061" y="2132"/>
                    <a:pt x="1061" y="2025"/>
                  </a:cubicBezTo>
                  <a:lnTo>
                    <a:pt x="1061" y="179"/>
                  </a:lnTo>
                  <a:cubicBezTo>
                    <a:pt x="1061" y="84"/>
                    <a:pt x="989" y="1"/>
                    <a:pt x="8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40"/>
            <p:cNvSpPr/>
            <p:nvPr/>
          </p:nvSpPr>
          <p:spPr>
            <a:xfrm>
              <a:off x="6879423" y="4426556"/>
              <a:ext cx="41205" cy="118522"/>
            </a:xfrm>
            <a:custGeom>
              <a:rect b="b" l="l" r="r" t="t"/>
              <a:pathLst>
                <a:path extrusionOk="0" h="3049" w="1060">
                  <a:moveTo>
                    <a:pt x="702" y="345"/>
                  </a:moveTo>
                  <a:lnTo>
                    <a:pt x="702" y="2691"/>
                  </a:lnTo>
                  <a:lnTo>
                    <a:pt x="357" y="2691"/>
                  </a:lnTo>
                  <a:lnTo>
                    <a:pt x="357" y="345"/>
                  </a:lnTo>
                  <a:close/>
                  <a:moveTo>
                    <a:pt x="179" y="0"/>
                  </a:moveTo>
                  <a:cubicBezTo>
                    <a:pt x="95" y="0"/>
                    <a:pt x="0" y="72"/>
                    <a:pt x="0" y="179"/>
                  </a:cubicBezTo>
                  <a:lnTo>
                    <a:pt x="0" y="2869"/>
                  </a:lnTo>
                  <a:cubicBezTo>
                    <a:pt x="0" y="2965"/>
                    <a:pt x="71" y="3048"/>
                    <a:pt x="179" y="3048"/>
                  </a:cubicBezTo>
                  <a:lnTo>
                    <a:pt x="881" y="3048"/>
                  </a:lnTo>
                  <a:cubicBezTo>
                    <a:pt x="964" y="3048"/>
                    <a:pt x="1060" y="2977"/>
                    <a:pt x="1060" y="2869"/>
                  </a:cubicBezTo>
                  <a:lnTo>
                    <a:pt x="1060" y="179"/>
                  </a:lnTo>
                  <a:cubicBezTo>
                    <a:pt x="1048" y="72"/>
                    <a:pt x="964" y="0"/>
                    <a:pt x="8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40"/>
            <p:cNvSpPr/>
            <p:nvPr/>
          </p:nvSpPr>
          <p:spPr>
            <a:xfrm>
              <a:off x="6927549" y="4443194"/>
              <a:ext cx="41205" cy="101418"/>
            </a:xfrm>
            <a:custGeom>
              <a:rect b="b" l="l" r="r" t="t"/>
              <a:pathLst>
                <a:path extrusionOk="0" h="2609" w="1060">
                  <a:moveTo>
                    <a:pt x="715" y="358"/>
                  </a:moveTo>
                  <a:lnTo>
                    <a:pt x="715" y="2263"/>
                  </a:lnTo>
                  <a:lnTo>
                    <a:pt x="369" y="2263"/>
                  </a:lnTo>
                  <a:lnTo>
                    <a:pt x="369" y="358"/>
                  </a:lnTo>
                  <a:close/>
                  <a:moveTo>
                    <a:pt x="179" y="1"/>
                  </a:moveTo>
                  <a:cubicBezTo>
                    <a:pt x="84" y="1"/>
                    <a:pt x="0" y="72"/>
                    <a:pt x="0" y="179"/>
                  </a:cubicBezTo>
                  <a:lnTo>
                    <a:pt x="0" y="2430"/>
                  </a:lnTo>
                  <a:cubicBezTo>
                    <a:pt x="0" y="2513"/>
                    <a:pt x="72" y="2608"/>
                    <a:pt x="179" y="2608"/>
                  </a:cubicBezTo>
                  <a:lnTo>
                    <a:pt x="881" y="2608"/>
                  </a:lnTo>
                  <a:cubicBezTo>
                    <a:pt x="965" y="2608"/>
                    <a:pt x="1060" y="2537"/>
                    <a:pt x="1060" y="2430"/>
                  </a:cubicBezTo>
                  <a:lnTo>
                    <a:pt x="1060" y="179"/>
                  </a:lnTo>
                  <a:cubicBezTo>
                    <a:pt x="1060" y="72"/>
                    <a:pt x="977" y="1"/>
                    <a:pt x="8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40"/>
            <p:cNvSpPr/>
            <p:nvPr/>
          </p:nvSpPr>
          <p:spPr>
            <a:xfrm>
              <a:off x="6976141" y="4387645"/>
              <a:ext cx="41244" cy="156967"/>
            </a:xfrm>
            <a:custGeom>
              <a:rect b="b" l="l" r="r" t="t"/>
              <a:pathLst>
                <a:path extrusionOk="0" h="4038" w="1061">
                  <a:moveTo>
                    <a:pt x="679" y="358"/>
                  </a:moveTo>
                  <a:lnTo>
                    <a:pt x="679" y="3692"/>
                  </a:lnTo>
                  <a:lnTo>
                    <a:pt x="346" y="3692"/>
                  </a:lnTo>
                  <a:lnTo>
                    <a:pt x="346" y="358"/>
                  </a:lnTo>
                  <a:close/>
                  <a:moveTo>
                    <a:pt x="179" y="1"/>
                  </a:moveTo>
                  <a:cubicBezTo>
                    <a:pt x="72" y="1"/>
                    <a:pt x="0" y="96"/>
                    <a:pt x="0" y="180"/>
                  </a:cubicBezTo>
                  <a:lnTo>
                    <a:pt x="0" y="3859"/>
                  </a:lnTo>
                  <a:cubicBezTo>
                    <a:pt x="0" y="3942"/>
                    <a:pt x="72" y="4037"/>
                    <a:pt x="179" y="4037"/>
                  </a:cubicBezTo>
                  <a:lnTo>
                    <a:pt x="881" y="4037"/>
                  </a:lnTo>
                  <a:cubicBezTo>
                    <a:pt x="965" y="4037"/>
                    <a:pt x="1060" y="3966"/>
                    <a:pt x="1060" y="3859"/>
                  </a:cubicBezTo>
                  <a:lnTo>
                    <a:pt x="1060" y="180"/>
                  </a:lnTo>
                  <a:cubicBezTo>
                    <a:pt x="1060" y="96"/>
                    <a:pt x="977" y="1"/>
                    <a:pt x="8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0"/>
            <p:cNvSpPr/>
            <p:nvPr/>
          </p:nvSpPr>
          <p:spPr>
            <a:xfrm>
              <a:off x="6745193" y="4404321"/>
              <a:ext cx="50029" cy="13916"/>
            </a:xfrm>
            <a:custGeom>
              <a:rect b="b" l="l" r="r" t="t"/>
              <a:pathLst>
                <a:path extrusionOk="0" h="358" w="1287">
                  <a:moveTo>
                    <a:pt x="179" y="1"/>
                  </a:moveTo>
                  <a:cubicBezTo>
                    <a:pt x="95" y="1"/>
                    <a:pt x="0" y="72"/>
                    <a:pt x="0" y="179"/>
                  </a:cubicBezTo>
                  <a:cubicBezTo>
                    <a:pt x="12" y="274"/>
                    <a:pt x="95" y="358"/>
                    <a:pt x="179" y="358"/>
                  </a:cubicBezTo>
                  <a:lnTo>
                    <a:pt x="1107" y="358"/>
                  </a:lnTo>
                  <a:cubicBezTo>
                    <a:pt x="1191" y="358"/>
                    <a:pt x="1286" y="286"/>
                    <a:pt x="1286" y="179"/>
                  </a:cubicBezTo>
                  <a:cubicBezTo>
                    <a:pt x="1286" y="96"/>
                    <a:pt x="1203" y="1"/>
                    <a:pt x="1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40"/>
            <p:cNvSpPr/>
            <p:nvPr/>
          </p:nvSpPr>
          <p:spPr>
            <a:xfrm>
              <a:off x="6745193" y="4426090"/>
              <a:ext cx="69465" cy="13916"/>
            </a:xfrm>
            <a:custGeom>
              <a:rect b="b" l="l" r="r" t="t"/>
              <a:pathLst>
                <a:path extrusionOk="0" h="358" w="1787">
                  <a:moveTo>
                    <a:pt x="179" y="0"/>
                  </a:moveTo>
                  <a:cubicBezTo>
                    <a:pt x="95" y="0"/>
                    <a:pt x="0" y="72"/>
                    <a:pt x="0" y="179"/>
                  </a:cubicBezTo>
                  <a:cubicBezTo>
                    <a:pt x="0" y="274"/>
                    <a:pt x="72" y="357"/>
                    <a:pt x="179" y="357"/>
                  </a:cubicBezTo>
                  <a:lnTo>
                    <a:pt x="1608" y="357"/>
                  </a:lnTo>
                  <a:cubicBezTo>
                    <a:pt x="1703" y="357"/>
                    <a:pt x="1786" y="274"/>
                    <a:pt x="1786" y="179"/>
                  </a:cubicBezTo>
                  <a:cubicBezTo>
                    <a:pt x="1786" y="72"/>
                    <a:pt x="1703" y="0"/>
                    <a:pt x="16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0"/>
            <p:cNvSpPr/>
            <p:nvPr/>
          </p:nvSpPr>
          <p:spPr>
            <a:xfrm>
              <a:off x="6745193" y="4447353"/>
              <a:ext cx="69465" cy="13955"/>
            </a:xfrm>
            <a:custGeom>
              <a:rect b="b" l="l" r="r" t="t"/>
              <a:pathLst>
                <a:path extrusionOk="0" h="359" w="1787">
                  <a:moveTo>
                    <a:pt x="179" y="1"/>
                  </a:moveTo>
                  <a:cubicBezTo>
                    <a:pt x="95" y="1"/>
                    <a:pt x="0" y="72"/>
                    <a:pt x="0" y="179"/>
                  </a:cubicBezTo>
                  <a:cubicBezTo>
                    <a:pt x="0" y="287"/>
                    <a:pt x="72" y="358"/>
                    <a:pt x="179" y="358"/>
                  </a:cubicBezTo>
                  <a:lnTo>
                    <a:pt x="1608" y="358"/>
                  </a:lnTo>
                  <a:cubicBezTo>
                    <a:pt x="1703" y="358"/>
                    <a:pt x="1786" y="287"/>
                    <a:pt x="1786" y="179"/>
                  </a:cubicBezTo>
                  <a:cubicBezTo>
                    <a:pt x="1774" y="72"/>
                    <a:pt x="1703" y="1"/>
                    <a:pt x="16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40"/>
            <p:cNvSpPr/>
            <p:nvPr/>
          </p:nvSpPr>
          <p:spPr>
            <a:xfrm>
              <a:off x="6745193" y="4468189"/>
              <a:ext cx="69465" cy="13916"/>
            </a:xfrm>
            <a:custGeom>
              <a:rect b="b" l="l" r="r" t="t"/>
              <a:pathLst>
                <a:path extrusionOk="0" h="358" w="1787">
                  <a:moveTo>
                    <a:pt x="179" y="1"/>
                  </a:moveTo>
                  <a:cubicBezTo>
                    <a:pt x="95" y="1"/>
                    <a:pt x="0" y="72"/>
                    <a:pt x="0" y="179"/>
                  </a:cubicBezTo>
                  <a:cubicBezTo>
                    <a:pt x="0" y="263"/>
                    <a:pt x="72" y="358"/>
                    <a:pt x="179" y="358"/>
                  </a:cubicBezTo>
                  <a:lnTo>
                    <a:pt x="1608" y="358"/>
                  </a:lnTo>
                  <a:cubicBezTo>
                    <a:pt x="1703" y="358"/>
                    <a:pt x="1786" y="286"/>
                    <a:pt x="1786" y="179"/>
                  </a:cubicBezTo>
                  <a:cubicBezTo>
                    <a:pt x="1774" y="72"/>
                    <a:pt x="1703" y="1"/>
                    <a:pt x="16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40"/>
            <p:cNvSpPr/>
            <p:nvPr/>
          </p:nvSpPr>
          <p:spPr>
            <a:xfrm>
              <a:off x="6684551" y="4528830"/>
              <a:ext cx="83809" cy="83809"/>
            </a:xfrm>
            <a:custGeom>
              <a:rect b="b" l="l" r="r" t="t"/>
              <a:pathLst>
                <a:path extrusionOk="0" h="2156" w="2156">
                  <a:moveTo>
                    <a:pt x="1084" y="0"/>
                  </a:moveTo>
                  <a:cubicBezTo>
                    <a:pt x="489" y="0"/>
                    <a:pt x="0" y="489"/>
                    <a:pt x="0" y="1084"/>
                  </a:cubicBezTo>
                  <a:cubicBezTo>
                    <a:pt x="0" y="1322"/>
                    <a:pt x="72" y="1548"/>
                    <a:pt x="227" y="1739"/>
                  </a:cubicBezTo>
                  <a:cubicBezTo>
                    <a:pt x="263" y="1782"/>
                    <a:pt x="313" y="1808"/>
                    <a:pt x="365" y="1808"/>
                  </a:cubicBezTo>
                  <a:cubicBezTo>
                    <a:pt x="398" y="1808"/>
                    <a:pt x="432" y="1798"/>
                    <a:pt x="465" y="1774"/>
                  </a:cubicBezTo>
                  <a:cubicBezTo>
                    <a:pt x="536" y="1715"/>
                    <a:pt x="548" y="1608"/>
                    <a:pt x="489" y="1536"/>
                  </a:cubicBezTo>
                  <a:cubicBezTo>
                    <a:pt x="381" y="1405"/>
                    <a:pt x="346" y="1251"/>
                    <a:pt x="346" y="1084"/>
                  </a:cubicBezTo>
                  <a:cubicBezTo>
                    <a:pt x="346" y="679"/>
                    <a:pt x="667" y="358"/>
                    <a:pt x="1072" y="358"/>
                  </a:cubicBezTo>
                  <a:cubicBezTo>
                    <a:pt x="1477" y="358"/>
                    <a:pt x="1798" y="691"/>
                    <a:pt x="1798" y="1084"/>
                  </a:cubicBezTo>
                  <a:cubicBezTo>
                    <a:pt x="1798" y="1322"/>
                    <a:pt x="1679" y="1560"/>
                    <a:pt x="1477" y="1703"/>
                  </a:cubicBezTo>
                  <a:cubicBezTo>
                    <a:pt x="1453" y="1703"/>
                    <a:pt x="1453" y="1715"/>
                    <a:pt x="1441" y="1715"/>
                  </a:cubicBezTo>
                  <a:lnTo>
                    <a:pt x="1429" y="1715"/>
                  </a:lnTo>
                  <a:lnTo>
                    <a:pt x="1417" y="1727"/>
                  </a:lnTo>
                  <a:lnTo>
                    <a:pt x="1394" y="1727"/>
                  </a:lnTo>
                  <a:cubicBezTo>
                    <a:pt x="1382" y="1727"/>
                    <a:pt x="1382" y="1739"/>
                    <a:pt x="1370" y="1739"/>
                  </a:cubicBezTo>
                  <a:cubicBezTo>
                    <a:pt x="1358" y="1739"/>
                    <a:pt x="1358" y="1762"/>
                    <a:pt x="1334" y="1762"/>
                  </a:cubicBezTo>
                  <a:lnTo>
                    <a:pt x="1322" y="1762"/>
                  </a:lnTo>
                  <a:cubicBezTo>
                    <a:pt x="1322" y="1762"/>
                    <a:pt x="1310" y="1762"/>
                    <a:pt x="1310" y="1774"/>
                  </a:cubicBezTo>
                  <a:lnTo>
                    <a:pt x="1298" y="1774"/>
                  </a:lnTo>
                  <a:cubicBezTo>
                    <a:pt x="1274" y="1774"/>
                    <a:pt x="1274" y="1774"/>
                    <a:pt x="1263" y="1786"/>
                  </a:cubicBezTo>
                  <a:cubicBezTo>
                    <a:pt x="1251" y="1786"/>
                    <a:pt x="1251" y="1786"/>
                    <a:pt x="1239" y="1798"/>
                  </a:cubicBezTo>
                  <a:lnTo>
                    <a:pt x="798" y="1798"/>
                  </a:lnTo>
                  <a:cubicBezTo>
                    <a:pt x="786" y="1798"/>
                    <a:pt x="786" y="1798"/>
                    <a:pt x="774" y="1786"/>
                  </a:cubicBezTo>
                  <a:cubicBezTo>
                    <a:pt x="762" y="1786"/>
                    <a:pt x="762" y="1786"/>
                    <a:pt x="739" y="1774"/>
                  </a:cubicBezTo>
                  <a:lnTo>
                    <a:pt x="727" y="1774"/>
                  </a:lnTo>
                  <a:cubicBezTo>
                    <a:pt x="708" y="1766"/>
                    <a:pt x="688" y="1763"/>
                    <a:pt x="668" y="1763"/>
                  </a:cubicBezTo>
                  <a:cubicBezTo>
                    <a:pt x="599" y="1763"/>
                    <a:pt x="528" y="1808"/>
                    <a:pt x="501" y="1882"/>
                  </a:cubicBezTo>
                  <a:cubicBezTo>
                    <a:pt x="477" y="1965"/>
                    <a:pt x="524" y="2072"/>
                    <a:pt x="608" y="2096"/>
                  </a:cubicBezTo>
                  <a:lnTo>
                    <a:pt x="620" y="2096"/>
                  </a:lnTo>
                  <a:cubicBezTo>
                    <a:pt x="643" y="2096"/>
                    <a:pt x="655" y="2120"/>
                    <a:pt x="667" y="2120"/>
                  </a:cubicBezTo>
                  <a:cubicBezTo>
                    <a:pt x="679" y="2120"/>
                    <a:pt x="703" y="2132"/>
                    <a:pt x="715" y="2132"/>
                  </a:cubicBezTo>
                  <a:lnTo>
                    <a:pt x="727" y="2132"/>
                  </a:lnTo>
                  <a:cubicBezTo>
                    <a:pt x="739" y="2132"/>
                    <a:pt x="762" y="2132"/>
                    <a:pt x="762" y="2143"/>
                  </a:cubicBezTo>
                  <a:lnTo>
                    <a:pt x="774" y="2143"/>
                  </a:lnTo>
                  <a:cubicBezTo>
                    <a:pt x="786" y="2143"/>
                    <a:pt x="798" y="2143"/>
                    <a:pt x="822" y="2155"/>
                  </a:cubicBezTo>
                  <a:lnTo>
                    <a:pt x="1132" y="2155"/>
                  </a:lnTo>
                  <a:cubicBezTo>
                    <a:pt x="1143" y="2155"/>
                    <a:pt x="1155" y="2155"/>
                    <a:pt x="1179" y="2143"/>
                  </a:cubicBezTo>
                  <a:lnTo>
                    <a:pt x="1191" y="2143"/>
                  </a:lnTo>
                  <a:cubicBezTo>
                    <a:pt x="1203" y="2143"/>
                    <a:pt x="1215" y="2143"/>
                    <a:pt x="1215" y="2132"/>
                  </a:cubicBezTo>
                  <a:lnTo>
                    <a:pt x="1227" y="2132"/>
                  </a:lnTo>
                  <a:cubicBezTo>
                    <a:pt x="1251" y="2132"/>
                    <a:pt x="1263" y="2120"/>
                    <a:pt x="1274" y="2120"/>
                  </a:cubicBezTo>
                  <a:cubicBezTo>
                    <a:pt x="1286" y="2120"/>
                    <a:pt x="1310" y="2096"/>
                    <a:pt x="1322" y="2096"/>
                  </a:cubicBezTo>
                  <a:lnTo>
                    <a:pt x="1334" y="2096"/>
                  </a:lnTo>
                  <a:cubicBezTo>
                    <a:pt x="1346" y="2096"/>
                    <a:pt x="1346" y="2084"/>
                    <a:pt x="1370" y="2084"/>
                  </a:cubicBezTo>
                  <a:lnTo>
                    <a:pt x="1382" y="2084"/>
                  </a:lnTo>
                  <a:cubicBezTo>
                    <a:pt x="1394" y="2084"/>
                    <a:pt x="1405" y="2072"/>
                    <a:pt x="1429" y="2072"/>
                  </a:cubicBezTo>
                  <a:cubicBezTo>
                    <a:pt x="1441" y="2072"/>
                    <a:pt x="1453" y="2060"/>
                    <a:pt x="1465" y="2060"/>
                  </a:cubicBezTo>
                  <a:lnTo>
                    <a:pt x="1489" y="2060"/>
                  </a:lnTo>
                  <a:cubicBezTo>
                    <a:pt x="1501" y="2060"/>
                    <a:pt x="1501" y="2036"/>
                    <a:pt x="1513" y="2036"/>
                  </a:cubicBezTo>
                  <a:lnTo>
                    <a:pt x="1524" y="2036"/>
                  </a:lnTo>
                  <a:cubicBezTo>
                    <a:pt x="1548" y="2024"/>
                    <a:pt x="1560" y="2024"/>
                    <a:pt x="1572" y="2013"/>
                  </a:cubicBezTo>
                  <a:cubicBezTo>
                    <a:pt x="1870" y="1798"/>
                    <a:pt x="2048" y="1477"/>
                    <a:pt x="2048" y="1120"/>
                  </a:cubicBezTo>
                  <a:cubicBezTo>
                    <a:pt x="2156" y="477"/>
                    <a:pt x="1679" y="0"/>
                    <a:pt x="10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 name="Google Shape;236;p40"/>
          <p:cNvGrpSpPr/>
          <p:nvPr/>
        </p:nvGrpSpPr>
        <p:grpSpPr>
          <a:xfrm>
            <a:off x="7228461" y="1805845"/>
            <a:ext cx="534992" cy="462602"/>
            <a:chOff x="5778676" y="3826972"/>
            <a:chExt cx="349052" cy="313055"/>
          </a:xfrm>
        </p:grpSpPr>
        <p:sp>
          <p:nvSpPr>
            <p:cNvPr id="237" name="Google Shape;237;p40"/>
            <p:cNvSpPr/>
            <p:nvPr/>
          </p:nvSpPr>
          <p:spPr>
            <a:xfrm>
              <a:off x="5923045" y="3890659"/>
              <a:ext cx="27690" cy="48155"/>
            </a:xfrm>
            <a:custGeom>
              <a:rect b="b" l="l" r="r" t="t"/>
              <a:pathLst>
                <a:path extrusionOk="0" h="1513" w="87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0"/>
            <p:cNvSpPr/>
            <p:nvPr/>
          </p:nvSpPr>
          <p:spPr>
            <a:xfrm>
              <a:off x="5976866" y="3843268"/>
              <a:ext cx="80364" cy="80364"/>
            </a:xfrm>
            <a:custGeom>
              <a:rect b="b" l="l" r="r" t="t"/>
              <a:pathLst>
                <a:path extrusionOk="0" h="2525" w="2525">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0"/>
            <p:cNvSpPr/>
            <p:nvPr/>
          </p:nvSpPr>
          <p:spPr>
            <a:xfrm>
              <a:off x="5879473" y="3826972"/>
              <a:ext cx="193288" cy="144051"/>
            </a:xfrm>
            <a:custGeom>
              <a:rect b="b" l="l" r="r" t="t"/>
              <a:pathLst>
                <a:path extrusionOk="0" h="4526" w="6073">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0"/>
            <p:cNvSpPr/>
            <p:nvPr/>
          </p:nvSpPr>
          <p:spPr>
            <a:xfrm>
              <a:off x="6003760" y="3859946"/>
              <a:ext cx="26958" cy="47773"/>
            </a:xfrm>
            <a:custGeom>
              <a:rect b="b" l="l" r="r" t="t"/>
              <a:pathLst>
                <a:path extrusionOk="0" h="1501" w="847">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0"/>
            <p:cNvSpPr/>
            <p:nvPr/>
          </p:nvSpPr>
          <p:spPr>
            <a:xfrm>
              <a:off x="5778676" y="3939865"/>
              <a:ext cx="349052" cy="200163"/>
            </a:xfrm>
            <a:custGeom>
              <a:rect b="b" l="l" r="r" t="t"/>
              <a:pathLst>
                <a:path extrusionOk="0" h="6289" w="10967">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 name="Google Shape;242;p40"/>
          <p:cNvSpPr txBox="1"/>
          <p:nvPr/>
        </p:nvSpPr>
        <p:spPr>
          <a:xfrm>
            <a:off x="5380195" y="6519"/>
            <a:ext cx="3755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Montserrat"/>
                <a:ea typeface="Montserrat"/>
                <a:cs typeface="Montserrat"/>
                <a:sym typeface="Montserrat"/>
              </a:rPr>
              <a:t>Deionna Chee</a:t>
            </a:r>
            <a:endParaRPr>
              <a:solidFill>
                <a:schemeClr val="lt1"/>
              </a:solidFill>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85"/>
          <p:cNvSpPr txBox="1"/>
          <p:nvPr/>
        </p:nvSpPr>
        <p:spPr>
          <a:xfrm>
            <a:off x="0" y="0"/>
            <a:ext cx="7706400" cy="644700"/>
          </a:xfrm>
          <a:prstGeom prst="rect">
            <a:avLst/>
          </a:prstGeom>
          <a:noFill/>
          <a:ln>
            <a:noFill/>
          </a:ln>
          <a:effectLst>
            <a:outerShdw blurRad="57150" rotWithShape="0" algn="bl" dir="5400000" dist="19050">
              <a:srgbClr val="76A5AF">
                <a:alpha val="8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rgbClr val="FFFFFF"/>
                </a:solidFill>
                <a:latin typeface="Montserrat ExtraBold"/>
                <a:ea typeface="Montserrat ExtraBold"/>
                <a:cs typeface="Montserrat ExtraBold"/>
                <a:sym typeface="Montserrat ExtraBold"/>
              </a:rPr>
              <a:t>What is Random Forest?</a:t>
            </a:r>
            <a:endParaRPr b="1" sz="3600">
              <a:solidFill>
                <a:srgbClr val="FFFFFF"/>
              </a:solidFill>
              <a:latin typeface="Montserrat ExtraBold"/>
              <a:ea typeface="Montserrat ExtraBold"/>
              <a:cs typeface="Montserrat ExtraBold"/>
              <a:sym typeface="Montserrat ExtraBold"/>
            </a:endParaRPr>
          </a:p>
        </p:txBody>
      </p:sp>
      <p:sp>
        <p:nvSpPr>
          <p:cNvPr id="852" name="Google Shape;852;p85"/>
          <p:cNvSpPr txBox="1"/>
          <p:nvPr>
            <p:ph idx="1" type="body"/>
          </p:nvPr>
        </p:nvSpPr>
        <p:spPr>
          <a:xfrm>
            <a:off x="557500" y="886500"/>
            <a:ext cx="8194800" cy="439200"/>
          </a:xfrm>
          <a:prstGeom prst="rect">
            <a:avLst/>
          </a:prstGeom>
        </p:spPr>
        <p:txBody>
          <a:bodyPr anchorCtr="0" anchor="t" bIns="91425" lIns="91425" spcFirstLastPara="1" rIns="91425" wrap="square" tIns="91425">
            <a:noAutofit/>
          </a:bodyPr>
          <a:lstStyle/>
          <a:p>
            <a:pPr indent="-368300" lvl="0" marL="457200" rtl="0" algn="l">
              <a:lnSpc>
                <a:spcPct val="150000"/>
              </a:lnSpc>
              <a:spcBef>
                <a:spcPts val="0"/>
              </a:spcBef>
              <a:spcAft>
                <a:spcPts val="0"/>
              </a:spcAft>
              <a:buSzPts val="2200"/>
              <a:buAutoNum type="arabicPeriod" startAt="2"/>
            </a:pPr>
            <a:r>
              <a:rPr b="1" lang="en" sz="2200"/>
              <a:t>What is a Forest?</a:t>
            </a:r>
            <a:endParaRPr b="1" sz="2200"/>
          </a:p>
          <a:p>
            <a:pPr indent="0" lvl="0" marL="0" rtl="0" algn="l">
              <a:lnSpc>
                <a:spcPct val="150000"/>
              </a:lnSpc>
              <a:spcBef>
                <a:spcPts val="1600"/>
              </a:spcBef>
              <a:spcAft>
                <a:spcPts val="0"/>
              </a:spcAft>
              <a:buNone/>
            </a:pPr>
            <a:r>
              <a:t/>
            </a:r>
            <a:endParaRPr b="1" sz="2200"/>
          </a:p>
          <a:p>
            <a:pPr indent="0" lvl="0" marL="0" rtl="0" algn="l">
              <a:lnSpc>
                <a:spcPct val="150000"/>
              </a:lnSpc>
              <a:spcBef>
                <a:spcPts val="1600"/>
              </a:spcBef>
              <a:spcAft>
                <a:spcPts val="0"/>
              </a:spcAft>
              <a:buNone/>
            </a:pPr>
            <a:r>
              <a:t/>
            </a:r>
            <a:endParaRPr b="1" sz="1300"/>
          </a:p>
          <a:p>
            <a:pPr indent="-368300" lvl="0" marL="457200" rtl="0" algn="l">
              <a:lnSpc>
                <a:spcPct val="150000"/>
              </a:lnSpc>
              <a:spcBef>
                <a:spcPts val="1600"/>
              </a:spcBef>
              <a:spcAft>
                <a:spcPts val="0"/>
              </a:spcAft>
              <a:buSzPts val="2200"/>
              <a:buAutoNum type="arabicPeriod" startAt="2"/>
            </a:pPr>
            <a:r>
              <a:rPr b="1" lang="en" sz="2200"/>
              <a:t>Why is it called ‘Random’ Forest?</a:t>
            </a:r>
            <a:endParaRPr b="1" sz="2200"/>
          </a:p>
          <a:p>
            <a:pPr indent="0" lvl="0" marL="0" rtl="0" algn="l">
              <a:lnSpc>
                <a:spcPct val="150000"/>
              </a:lnSpc>
              <a:spcBef>
                <a:spcPts val="1600"/>
              </a:spcBef>
              <a:spcAft>
                <a:spcPts val="0"/>
              </a:spcAft>
              <a:buNone/>
            </a:pPr>
            <a:r>
              <a:t/>
            </a:r>
            <a:endParaRPr sz="1300"/>
          </a:p>
          <a:p>
            <a:pPr indent="0" lvl="0" marL="0" rtl="0" algn="ctr">
              <a:lnSpc>
                <a:spcPct val="150000"/>
              </a:lnSpc>
              <a:spcBef>
                <a:spcPts val="1600"/>
              </a:spcBef>
              <a:spcAft>
                <a:spcPts val="0"/>
              </a:spcAft>
              <a:buNone/>
            </a:pPr>
            <a:r>
              <a:t/>
            </a:r>
            <a:endParaRPr sz="1800"/>
          </a:p>
          <a:p>
            <a:pPr indent="0" lvl="0" marL="0" rtl="0" algn="l">
              <a:lnSpc>
                <a:spcPct val="150000"/>
              </a:lnSpc>
              <a:spcBef>
                <a:spcPts val="1600"/>
              </a:spcBef>
              <a:spcAft>
                <a:spcPts val="1600"/>
              </a:spcAft>
              <a:buNone/>
            </a:pPr>
            <a:r>
              <a:t/>
            </a:r>
            <a:endParaRPr sz="1800"/>
          </a:p>
        </p:txBody>
      </p:sp>
      <p:sp>
        <p:nvSpPr>
          <p:cNvPr id="853" name="Google Shape;853;p85"/>
          <p:cNvSpPr txBox="1"/>
          <p:nvPr/>
        </p:nvSpPr>
        <p:spPr>
          <a:xfrm>
            <a:off x="171325" y="1315125"/>
            <a:ext cx="8844900" cy="646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lt1"/>
              </a:buClr>
              <a:buSzPts val="1500"/>
              <a:buFont typeface="Montserrat"/>
              <a:buChar char="●"/>
            </a:pPr>
            <a:r>
              <a:rPr lang="en" sz="1500">
                <a:solidFill>
                  <a:schemeClr val="lt1"/>
                </a:solidFill>
                <a:latin typeface="Montserrat"/>
                <a:ea typeface="Montserrat"/>
                <a:cs typeface="Montserrat"/>
                <a:sym typeface="Montserrat"/>
              </a:rPr>
              <a:t>Multiple trees created for one prediction. For classification problems, we take the majority prediction as the answer.</a:t>
            </a:r>
            <a:endParaRPr sz="1500">
              <a:solidFill>
                <a:schemeClr val="lt1"/>
              </a:solidFill>
              <a:latin typeface="Montserrat"/>
              <a:ea typeface="Montserrat"/>
              <a:cs typeface="Montserrat"/>
              <a:sym typeface="Montserrat"/>
            </a:endParaRPr>
          </a:p>
        </p:txBody>
      </p:sp>
      <p:sp>
        <p:nvSpPr>
          <p:cNvPr id="854" name="Google Shape;854;p85"/>
          <p:cNvSpPr txBox="1"/>
          <p:nvPr/>
        </p:nvSpPr>
        <p:spPr>
          <a:xfrm>
            <a:off x="171325" y="3220125"/>
            <a:ext cx="8844900" cy="646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lt1"/>
              </a:buClr>
              <a:buSzPts val="1500"/>
              <a:buFont typeface="Montserrat"/>
              <a:buChar char="●"/>
            </a:pPr>
            <a:r>
              <a:rPr lang="en" sz="1500">
                <a:solidFill>
                  <a:schemeClr val="lt1"/>
                </a:solidFill>
                <a:latin typeface="Montserrat"/>
                <a:ea typeface="Montserrat"/>
                <a:cs typeface="Montserrat"/>
                <a:sym typeface="Montserrat"/>
              </a:rPr>
              <a:t>Certain processes go behind the tree creation process to ensure that the trees produced are different from one another.</a:t>
            </a:r>
            <a:endParaRPr sz="1500">
              <a:solidFill>
                <a:schemeClr val="lt1"/>
              </a:solidFill>
              <a:latin typeface="Montserrat"/>
              <a:ea typeface="Montserrat"/>
              <a:cs typeface="Montserrat"/>
              <a:sym typeface="Montserrat"/>
            </a:endParaRPr>
          </a:p>
        </p:txBody>
      </p:sp>
      <p:grpSp>
        <p:nvGrpSpPr>
          <p:cNvPr id="855" name="Google Shape;855;p85"/>
          <p:cNvGrpSpPr/>
          <p:nvPr/>
        </p:nvGrpSpPr>
        <p:grpSpPr>
          <a:xfrm>
            <a:off x="6809563" y="1769840"/>
            <a:ext cx="668887" cy="929940"/>
            <a:chOff x="3910637" y="3352690"/>
            <a:chExt cx="256800" cy="357024"/>
          </a:xfrm>
        </p:grpSpPr>
        <p:sp>
          <p:nvSpPr>
            <p:cNvPr id="856" name="Google Shape;856;p85"/>
            <p:cNvSpPr/>
            <p:nvPr/>
          </p:nvSpPr>
          <p:spPr>
            <a:xfrm>
              <a:off x="3910637" y="3352690"/>
              <a:ext cx="256800" cy="357024"/>
            </a:xfrm>
            <a:custGeom>
              <a:rect b="b" l="l" r="r" t="t"/>
              <a:pathLst>
                <a:path extrusionOk="0" h="11157" w="8025">
                  <a:moveTo>
                    <a:pt x="4001" y="310"/>
                  </a:moveTo>
                  <a:cubicBezTo>
                    <a:pt x="4596" y="310"/>
                    <a:pt x="5144" y="608"/>
                    <a:pt x="5477" y="1120"/>
                  </a:cubicBezTo>
                  <a:cubicBezTo>
                    <a:pt x="5501" y="1155"/>
                    <a:pt x="5560" y="1191"/>
                    <a:pt x="5608" y="1191"/>
                  </a:cubicBezTo>
                  <a:lnTo>
                    <a:pt x="5656" y="1191"/>
                  </a:lnTo>
                  <a:cubicBezTo>
                    <a:pt x="6668" y="1191"/>
                    <a:pt x="7501" y="2025"/>
                    <a:pt x="7501" y="3037"/>
                  </a:cubicBezTo>
                  <a:cubicBezTo>
                    <a:pt x="7501" y="3346"/>
                    <a:pt x="7418" y="3656"/>
                    <a:pt x="7263" y="3930"/>
                  </a:cubicBezTo>
                  <a:lnTo>
                    <a:pt x="7215" y="3882"/>
                  </a:lnTo>
                  <a:cubicBezTo>
                    <a:pt x="7186" y="3852"/>
                    <a:pt x="7144" y="3837"/>
                    <a:pt x="7101" y="3837"/>
                  </a:cubicBezTo>
                  <a:cubicBezTo>
                    <a:pt x="7058" y="3837"/>
                    <a:pt x="7013" y="3852"/>
                    <a:pt x="6977" y="3882"/>
                  </a:cubicBezTo>
                  <a:cubicBezTo>
                    <a:pt x="6918" y="3942"/>
                    <a:pt x="6918" y="4049"/>
                    <a:pt x="6977" y="4120"/>
                  </a:cubicBezTo>
                  <a:cubicBezTo>
                    <a:pt x="7418" y="4549"/>
                    <a:pt x="7656" y="5132"/>
                    <a:pt x="7656" y="5763"/>
                  </a:cubicBezTo>
                  <a:cubicBezTo>
                    <a:pt x="7692" y="7025"/>
                    <a:pt x="6668" y="8049"/>
                    <a:pt x="5418" y="8049"/>
                  </a:cubicBezTo>
                  <a:cubicBezTo>
                    <a:pt x="5179" y="8049"/>
                    <a:pt x="4953" y="8025"/>
                    <a:pt x="4727" y="7942"/>
                  </a:cubicBezTo>
                  <a:lnTo>
                    <a:pt x="4715" y="7513"/>
                  </a:lnTo>
                  <a:cubicBezTo>
                    <a:pt x="4763" y="7490"/>
                    <a:pt x="4810" y="7442"/>
                    <a:pt x="4834" y="7394"/>
                  </a:cubicBezTo>
                  <a:cubicBezTo>
                    <a:pt x="4894" y="7335"/>
                    <a:pt x="4894" y="7228"/>
                    <a:pt x="4834" y="7156"/>
                  </a:cubicBezTo>
                  <a:cubicBezTo>
                    <a:pt x="4804" y="7126"/>
                    <a:pt x="4763" y="7112"/>
                    <a:pt x="4720" y="7112"/>
                  </a:cubicBezTo>
                  <a:cubicBezTo>
                    <a:pt x="4676" y="7112"/>
                    <a:pt x="4632" y="7126"/>
                    <a:pt x="4596" y="7156"/>
                  </a:cubicBezTo>
                  <a:cubicBezTo>
                    <a:pt x="4382" y="7371"/>
                    <a:pt x="4120" y="7466"/>
                    <a:pt x="3834" y="7466"/>
                  </a:cubicBezTo>
                  <a:cubicBezTo>
                    <a:pt x="3667" y="7466"/>
                    <a:pt x="3524" y="7442"/>
                    <a:pt x="3370" y="7371"/>
                  </a:cubicBezTo>
                  <a:cubicBezTo>
                    <a:pt x="3350" y="7357"/>
                    <a:pt x="3327" y="7351"/>
                    <a:pt x="3304" y="7351"/>
                  </a:cubicBezTo>
                  <a:cubicBezTo>
                    <a:pt x="3244" y="7351"/>
                    <a:pt x="3181" y="7390"/>
                    <a:pt x="3155" y="7442"/>
                  </a:cubicBezTo>
                  <a:cubicBezTo>
                    <a:pt x="3108" y="7513"/>
                    <a:pt x="3155" y="7621"/>
                    <a:pt x="3227" y="7668"/>
                  </a:cubicBezTo>
                  <a:cubicBezTo>
                    <a:pt x="3358" y="7728"/>
                    <a:pt x="3489" y="7763"/>
                    <a:pt x="3644" y="7787"/>
                  </a:cubicBezTo>
                  <a:lnTo>
                    <a:pt x="3608" y="8347"/>
                  </a:lnTo>
                  <a:cubicBezTo>
                    <a:pt x="3513" y="8359"/>
                    <a:pt x="3405" y="8359"/>
                    <a:pt x="3298" y="8359"/>
                  </a:cubicBezTo>
                  <a:cubicBezTo>
                    <a:pt x="2036" y="8359"/>
                    <a:pt x="1024" y="7335"/>
                    <a:pt x="1024" y="6085"/>
                  </a:cubicBezTo>
                  <a:cubicBezTo>
                    <a:pt x="1024" y="6013"/>
                    <a:pt x="1024" y="5942"/>
                    <a:pt x="1036" y="5858"/>
                  </a:cubicBezTo>
                  <a:cubicBezTo>
                    <a:pt x="1036" y="5823"/>
                    <a:pt x="1024" y="5775"/>
                    <a:pt x="988" y="5739"/>
                  </a:cubicBezTo>
                  <a:cubicBezTo>
                    <a:pt x="560" y="5251"/>
                    <a:pt x="322" y="4644"/>
                    <a:pt x="322" y="3989"/>
                  </a:cubicBezTo>
                  <a:cubicBezTo>
                    <a:pt x="322" y="2906"/>
                    <a:pt x="988" y="1929"/>
                    <a:pt x="1989" y="1548"/>
                  </a:cubicBezTo>
                  <a:lnTo>
                    <a:pt x="1989" y="1548"/>
                  </a:lnTo>
                  <a:cubicBezTo>
                    <a:pt x="1965" y="1656"/>
                    <a:pt x="1941" y="1775"/>
                    <a:pt x="1929" y="1870"/>
                  </a:cubicBezTo>
                  <a:cubicBezTo>
                    <a:pt x="1917" y="1965"/>
                    <a:pt x="1989" y="2037"/>
                    <a:pt x="2084" y="2048"/>
                  </a:cubicBezTo>
                  <a:lnTo>
                    <a:pt x="2096" y="2048"/>
                  </a:lnTo>
                  <a:cubicBezTo>
                    <a:pt x="2179" y="2048"/>
                    <a:pt x="2239" y="1989"/>
                    <a:pt x="2262" y="1906"/>
                  </a:cubicBezTo>
                  <a:cubicBezTo>
                    <a:pt x="2274" y="1715"/>
                    <a:pt x="2322" y="1536"/>
                    <a:pt x="2393" y="1370"/>
                  </a:cubicBezTo>
                  <a:lnTo>
                    <a:pt x="2393" y="1358"/>
                  </a:lnTo>
                  <a:cubicBezTo>
                    <a:pt x="2679" y="715"/>
                    <a:pt x="3298" y="310"/>
                    <a:pt x="4001" y="310"/>
                  </a:cubicBezTo>
                  <a:close/>
                  <a:moveTo>
                    <a:pt x="4394" y="7704"/>
                  </a:moveTo>
                  <a:lnTo>
                    <a:pt x="4536" y="10847"/>
                  </a:lnTo>
                  <a:lnTo>
                    <a:pt x="3834" y="10847"/>
                  </a:lnTo>
                  <a:lnTo>
                    <a:pt x="3989" y="7811"/>
                  </a:lnTo>
                  <a:cubicBezTo>
                    <a:pt x="4120" y="7799"/>
                    <a:pt x="4251" y="7763"/>
                    <a:pt x="4394" y="7704"/>
                  </a:cubicBezTo>
                  <a:close/>
                  <a:moveTo>
                    <a:pt x="4013" y="1"/>
                  </a:moveTo>
                  <a:cubicBezTo>
                    <a:pt x="3215" y="1"/>
                    <a:pt x="2501" y="465"/>
                    <a:pt x="2143" y="1155"/>
                  </a:cubicBezTo>
                  <a:cubicBezTo>
                    <a:pt x="881" y="1536"/>
                    <a:pt x="0" y="2679"/>
                    <a:pt x="0" y="4001"/>
                  </a:cubicBezTo>
                  <a:cubicBezTo>
                    <a:pt x="0" y="4704"/>
                    <a:pt x="250" y="5382"/>
                    <a:pt x="703" y="5918"/>
                  </a:cubicBezTo>
                  <a:lnTo>
                    <a:pt x="703" y="6097"/>
                  </a:lnTo>
                  <a:cubicBezTo>
                    <a:pt x="703" y="7549"/>
                    <a:pt x="1869" y="8704"/>
                    <a:pt x="3298" y="8704"/>
                  </a:cubicBezTo>
                  <a:cubicBezTo>
                    <a:pt x="3405" y="8704"/>
                    <a:pt x="3501" y="8704"/>
                    <a:pt x="3596" y="8692"/>
                  </a:cubicBezTo>
                  <a:lnTo>
                    <a:pt x="3596" y="8692"/>
                  </a:lnTo>
                  <a:lnTo>
                    <a:pt x="3501" y="10835"/>
                  </a:lnTo>
                  <a:lnTo>
                    <a:pt x="3298" y="10835"/>
                  </a:lnTo>
                  <a:cubicBezTo>
                    <a:pt x="3215" y="10835"/>
                    <a:pt x="3143" y="10907"/>
                    <a:pt x="3143" y="11002"/>
                  </a:cubicBezTo>
                  <a:cubicBezTo>
                    <a:pt x="3143" y="11085"/>
                    <a:pt x="3215" y="11157"/>
                    <a:pt x="3298" y="11157"/>
                  </a:cubicBezTo>
                  <a:lnTo>
                    <a:pt x="5048" y="11157"/>
                  </a:lnTo>
                  <a:cubicBezTo>
                    <a:pt x="5132" y="11157"/>
                    <a:pt x="5203" y="11085"/>
                    <a:pt x="5203" y="11002"/>
                  </a:cubicBezTo>
                  <a:cubicBezTo>
                    <a:pt x="5203" y="10907"/>
                    <a:pt x="5132" y="10835"/>
                    <a:pt x="5048" y="10835"/>
                  </a:cubicBezTo>
                  <a:lnTo>
                    <a:pt x="4846" y="10835"/>
                  </a:lnTo>
                  <a:lnTo>
                    <a:pt x="4715" y="8275"/>
                  </a:lnTo>
                  <a:lnTo>
                    <a:pt x="4715" y="8275"/>
                  </a:lnTo>
                  <a:cubicBezTo>
                    <a:pt x="4941" y="8335"/>
                    <a:pt x="5168" y="8359"/>
                    <a:pt x="5382" y="8359"/>
                  </a:cubicBezTo>
                  <a:cubicBezTo>
                    <a:pt x="6834" y="8359"/>
                    <a:pt x="7989" y="7192"/>
                    <a:pt x="7989" y="5763"/>
                  </a:cubicBezTo>
                  <a:cubicBezTo>
                    <a:pt x="8025" y="5204"/>
                    <a:pt x="7846" y="4656"/>
                    <a:pt x="7513" y="4215"/>
                  </a:cubicBezTo>
                  <a:cubicBezTo>
                    <a:pt x="7739" y="3870"/>
                    <a:pt x="7858" y="3465"/>
                    <a:pt x="7858" y="3049"/>
                  </a:cubicBezTo>
                  <a:cubicBezTo>
                    <a:pt x="7858" y="1858"/>
                    <a:pt x="6906" y="894"/>
                    <a:pt x="5715" y="882"/>
                  </a:cubicBezTo>
                  <a:cubicBezTo>
                    <a:pt x="5322" y="322"/>
                    <a:pt x="4691" y="1"/>
                    <a:pt x="4013" y="1"/>
                  </a:cubicBezTo>
                  <a:close/>
                </a:path>
              </a:pathLst>
            </a:custGeom>
            <a:solidFill>
              <a:srgbClr val="00C3B1"/>
            </a:solidFill>
            <a:ln cap="flat" cmpd="sng" w="19050">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85"/>
            <p:cNvSpPr/>
            <p:nvPr/>
          </p:nvSpPr>
          <p:spPr>
            <a:xfrm>
              <a:off x="3960909" y="3498226"/>
              <a:ext cx="60992" cy="60992"/>
            </a:xfrm>
            <a:custGeom>
              <a:rect b="b" l="l" r="r" t="t"/>
              <a:pathLst>
                <a:path extrusionOk="0" h="1906" w="1906">
                  <a:moveTo>
                    <a:pt x="168" y="1"/>
                  </a:moveTo>
                  <a:cubicBezTo>
                    <a:pt x="84" y="1"/>
                    <a:pt x="1" y="84"/>
                    <a:pt x="1" y="167"/>
                  </a:cubicBezTo>
                  <a:cubicBezTo>
                    <a:pt x="1" y="1120"/>
                    <a:pt x="775" y="1906"/>
                    <a:pt x="1751" y="1906"/>
                  </a:cubicBezTo>
                  <a:cubicBezTo>
                    <a:pt x="1834" y="1906"/>
                    <a:pt x="1906" y="1834"/>
                    <a:pt x="1906" y="1751"/>
                  </a:cubicBezTo>
                  <a:cubicBezTo>
                    <a:pt x="1906" y="1656"/>
                    <a:pt x="1834" y="1584"/>
                    <a:pt x="1751" y="1584"/>
                  </a:cubicBezTo>
                  <a:cubicBezTo>
                    <a:pt x="977" y="1584"/>
                    <a:pt x="334" y="953"/>
                    <a:pt x="334" y="167"/>
                  </a:cubicBezTo>
                  <a:cubicBezTo>
                    <a:pt x="334" y="84"/>
                    <a:pt x="263" y="1"/>
                    <a:pt x="168" y="1"/>
                  </a:cubicBezTo>
                  <a:close/>
                </a:path>
              </a:pathLst>
            </a:custGeom>
            <a:solidFill>
              <a:srgbClr val="00C3B1"/>
            </a:solidFill>
            <a:ln cap="flat" cmpd="sng" w="19050">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85"/>
            <p:cNvSpPr/>
            <p:nvPr/>
          </p:nvSpPr>
          <p:spPr>
            <a:xfrm>
              <a:off x="4083981" y="3408690"/>
              <a:ext cx="44224" cy="43872"/>
            </a:xfrm>
            <a:custGeom>
              <a:rect b="b" l="l" r="r" t="t"/>
              <a:pathLst>
                <a:path extrusionOk="0" h="1371" w="1382">
                  <a:moveTo>
                    <a:pt x="167" y="1"/>
                  </a:moveTo>
                  <a:cubicBezTo>
                    <a:pt x="72" y="1"/>
                    <a:pt x="1" y="84"/>
                    <a:pt x="1" y="167"/>
                  </a:cubicBezTo>
                  <a:cubicBezTo>
                    <a:pt x="1" y="263"/>
                    <a:pt x="72" y="334"/>
                    <a:pt x="167" y="334"/>
                  </a:cubicBezTo>
                  <a:cubicBezTo>
                    <a:pt x="655" y="334"/>
                    <a:pt x="1036" y="739"/>
                    <a:pt x="1036" y="1215"/>
                  </a:cubicBezTo>
                  <a:cubicBezTo>
                    <a:pt x="1036" y="1299"/>
                    <a:pt x="1120" y="1370"/>
                    <a:pt x="1203" y="1370"/>
                  </a:cubicBezTo>
                  <a:cubicBezTo>
                    <a:pt x="1298" y="1370"/>
                    <a:pt x="1370" y="1299"/>
                    <a:pt x="1370" y="1215"/>
                  </a:cubicBezTo>
                  <a:cubicBezTo>
                    <a:pt x="1382" y="560"/>
                    <a:pt x="834" y="1"/>
                    <a:pt x="167" y="1"/>
                  </a:cubicBezTo>
                  <a:close/>
                </a:path>
              </a:pathLst>
            </a:custGeom>
            <a:solidFill>
              <a:srgbClr val="00C3B1"/>
            </a:solidFill>
            <a:ln cap="flat" cmpd="sng" w="19050">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 name="Google Shape;859;p85"/>
          <p:cNvGrpSpPr/>
          <p:nvPr/>
        </p:nvGrpSpPr>
        <p:grpSpPr>
          <a:xfrm>
            <a:off x="7249838" y="1998440"/>
            <a:ext cx="668887" cy="929940"/>
            <a:chOff x="3910637" y="3352690"/>
            <a:chExt cx="256800" cy="357024"/>
          </a:xfrm>
        </p:grpSpPr>
        <p:sp>
          <p:nvSpPr>
            <p:cNvPr id="860" name="Google Shape;860;p85"/>
            <p:cNvSpPr/>
            <p:nvPr/>
          </p:nvSpPr>
          <p:spPr>
            <a:xfrm>
              <a:off x="3910637" y="3352690"/>
              <a:ext cx="256800" cy="357024"/>
            </a:xfrm>
            <a:custGeom>
              <a:rect b="b" l="l" r="r" t="t"/>
              <a:pathLst>
                <a:path extrusionOk="0" h="11157" w="8025">
                  <a:moveTo>
                    <a:pt x="4001" y="310"/>
                  </a:moveTo>
                  <a:cubicBezTo>
                    <a:pt x="4596" y="310"/>
                    <a:pt x="5144" y="608"/>
                    <a:pt x="5477" y="1120"/>
                  </a:cubicBezTo>
                  <a:cubicBezTo>
                    <a:pt x="5501" y="1155"/>
                    <a:pt x="5560" y="1191"/>
                    <a:pt x="5608" y="1191"/>
                  </a:cubicBezTo>
                  <a:lnTo>
                    <a:pt x="5656" y="1191"/>
                  </a:lnTo>
                  <a:cubicBezTo>
                    <a:pt x="6668" y="1191"/>
                    <a:pt x="7501" y="2025"/>
                    <a:pt x="7501" y="3037"/>
                  </a:cubicBezTo>
                  <a:cubicBezTo>
                    <a:pt x="7501" y="3346"/>
                    <a:pt x="7418" y="3656"/>
                    <a:pt x="7263" y="3930"/>
                  </a:cubicBezTo>
                  <a:lnTo>
                    <a:pt x="7215" y="3882"/>
                  </a:lnTo>
                  <a:cubicBezTo>
                    <a:pt x="7186" y="3852"/>
                    <a:pt x="7144" y="3837"/>
                    <a:pt x="7101" y="3837"/>
                  </a:cubicBezTo>
                  <a:cubicBezTo>
                    <a:pt x="7058" y="3837"/>
                    <a:pt x="7013" y="3852"/>
                    <a:pt x="6977" y="3882"/>
                  </a:cubicBezTo>
                  <a:cubicBezTo>
                    <a:pt x="6918" y="3942"/>
                    <a:pt x="6918" y="4049"/>
                    <a:pt x="6977" y="4120"/>
                  </a:cubicBezTo>
                  <a:cubicBezTo>
                    <a:pt x="7418" y="4549"/>
                    <a:pt x="7656" y="5132"/>
                    <a:pt x="7656" y="5763"/>
                  </a:cubicBezTo>
                  <a:cubicBezTo>
                    <a:pt x="7692" y="7025"/>
                    <a:pt x="6668" y="8049"/>
                    <a:pt x="5418" y="8049"/>
                  </a:cubicBezTo>
                  <a:cubicBezTo>
                    <a:pt x="5179" y="8049"/>
                    <a:pt x="4953" y="8025"/>
                    <a:pt x="4727" y="7942"/>
                  </a:cubicBezTo>
                  <a:lnTo>
                    <a:pt x="4715" y="7513"/>
                  </a:lnTo>
                  <a:cubicBezTo>
                    <a:pt x="4763" y="7490"/>
                    <a:pt x="4810" y="7442"/>
                    <a:pt x="4834" y="7394"/>
                  </a:cubicBezTo>
                  <a:cubicBezTo>
                    <a:pt x="4894" y="7335"/>
                    <a:pt x="4894" y="7228"/>
                    <a:pt x="4834" y="7156"/>
                  </a:cubicBezTo>
                  <a:cubicBezTo>
                    <a:pt x="4804" y="7126"/>
                    <a:pt x="4763" y="7112"/>
                    <a:pt x="4720" y="7112"/>
                  </a:cubicBezTo>
                  <a:cubicBezTo>
                    <a:pt x="4676" y="7112"/>
                    <a:pt x="4632" y="7126"/>
                    <a:pt x="4596" y="7156"/>
                  </a:cubicBezTo>
                  <a:cubicBezTo>
                    <a:pt x="4382" y="7371"/>
                    <a:pt x="4120" y="7466"/>
                    <a:pt x="3834" y="7466"/>
                  </a:cubicBezTo>
                  <a:cubicBezTo>
                    <a:pt x="3667" y="7466"/>
                    <a:pt x="3524" y="7442"/>
                    <a:pt x="3370" y="7371"/>
                  </a:cubicBezTo>
                  <a:cubicBezTo>
                    <a:pt x="3350" y="7357"/>
                    <a:pt x="3327" y="7351"/>
                    <a:pt x="3304" y="7351"/>
                  </a:cubicBezTo>
                  <a:cubicBezTo>
                    <a:pt x="3244" y="7351"/>
                    <a:pt x="3181" y="7390"/>
                    <a:pt x="3155" y="7442"/>
                  </a:cubicBezTo>
                  <a:cubicBezTo>
                    <a:pt x="3108" y="7513"/>
                    <a:pt x="3155" y="7621"/>
                    <a:pt x="3227" y="7668"/>
                  </a:cubicBezTo>
                  <a:cubicBezTo>
                    <a:pt x="3358" y="7728"/>
                    <a:pt x="3489" y="7763"/>
                    <a:pt x="3644" y="7787"/>
                  </a:cubicBezTo>
                  <a:lnTo>
                    <a:pt x="3608" y="8347"/>
                  </a:lnTo>
                  <a:cubicBezTo>
                    <a:pt x="3513" y="8359"/>
                    <a:pt x="3405" y="8359"/>
                    <a:pt x="3298" y="8359"/>
                  </a:cubicBezTo>
                  <a:cubicBezTo>
                    <a:pt x="2036" y="8359"/>
                    <a:pt x="1024" y="7335"/>
                    <a:pt x="1024" y="6085"/>
                  </a:cubicBezTo>
                  <a:cubicBezTo>
                    <a:pt x="1024" y="6013"/>
                    <a:pt x="1024" y="5942"/>
                    <a:pt x="1036" y="5858"/>
                  </a:cubicBezTo>
                  <a:cubicBezTo>
                    <a:pt x="1036" y="5823"/>
                    <a:pt x="1024" y="5775"/>
                    <a:pt x="988" y="5739"/>
                  </a:cubicBezTo>
                  <a:cubicBezTo>
                    <a:pt x="560" y="5251"/>
                    <a:pt x="322" y="4644"/>
                    <a:pt x="322" y="3989"/>
                  </a:cubicBezTo>
                  <a:cubicBezTo>
                    <a:pt x="322" y="2906"/>
                    <a:pt x="988" y="1929"/>
                    <a:pt x="1989" y="1548"/>
                  </a:cubicBezTo>
                  <a:lnTo>
                    <a:pt x="1989" y="1548"/>
                  </a:lnTo>
                  <a:cubicBezTo>
                    <a:pt x="1965" y="1656"/>
                    <a:pt x="1941" y="1775"/>
                    <a:pt x="1929" y="1870"/>
                  </a:cubicBezTo>
                  <a:cubicBezTo>
                    <a:pt x="1917" y="1965"/>
                    <a:pt x="1989" y="2037"/>
                    <a:pt x="2084" y="2048"/>
                  </a:cubicBezTo>
                  <a:lnTo>
                    <a:pt x="2096" y="2048"/>
                  </a:lnTo>
                  <a:cubicBezTo>
                    <a:pt x="2179" y="2048"/>
                    <a:pt x="2239" y="1989"/>
                    <a:pt x="2262" y="1906"/>
                  </a:cubicBezTo>
                  <a:cubicBezTo>
                    <a:pt x="2274" y="1715"/>
                    <a:pt x="2322" y="1536"/>
                    <a:pt x="2393" y="1370"/>
                  </a:cubicBezTo>
                  <a:lnTo>
                    <a:pt x="2393" y="1358"/>
                  </a:lnTo>
                  <a:cubicBezTo>
                    <a:pt x="2679" y="715"/>
                    <a:pt x="3298" y="310"/>
                    <a:pt x="4001" y="310"/>
                  </a:cubicBezTo>
                  <a:close/>
                  <a:moveTo>
                    <a:pt x="4394" y="7704"/>
                  </a:moveTo>
                  <a:lnTo>
                    <a:pt x="4536" y="10847"/>
                  </a:lnTo>
                  <a:lnTo>
                    <a:pt x="3834" y="10847"/>
                  </a:lnTo>
                  <a:lnTo>
                    <a:pt x="3989" y="7811"/>
                  </a:lnTo>
                  <a:cubicBezTo>
                    <a:pt x="4120" y="7799"/>
                    <a:pt x="4251" y="7763"/>
                    <a:pt x="4394" y="7704"/>
                  </a:cubicBezTo>
                  <a:close/>
                  <a:moveTo>
                    <a:pt x="4013" y="1"/>
                  </a:moveTo>
                  <a:cubicBezTo>
                    <a:pt x="3215" y="1"/>
                    <a:pt x="2501" y="465"/>
                    <a:pt x="2143" y="1155"/>
                  </a:cubicBezTo>
                  <a:cubicBezTo>
                    <a:pt x="881" y="1536"/>
                    <a:pt x="0" y="2679"/>
                    <a:pt x="0" y="4001"/>
                  </a:cubicBezTo>
                  <a:cubicBezTo>
                    <a:pt x="0" y="4704"/>
                    <a:pt x="250" y="5382"/>
                    <a:pt x="703" y="5918"/>
                  </a:cubicBezTo>
                  <a:lnTo>
                    <a:pt x="703" y="6097"/>
                  </a:lnTo>
                  <a:cubicBezTo>
                    <a:pt x="703" y="7549"/>
                    <a:pt x="1869" y="8704"/>
                    <a:pt x="3298" y="8704"/>
                  </a:cubicBezTo>
                  <a:cubicBezTo>
                    <a:pt x="3405" y="8704"/>
                    <a:pt x="3501" y="8704"/>
                    <a:pt x="3596" y="8692"/>
                  </a:cubicBezTo>
                  <a:lnTo>
                    <a:pt x="3596" y="8692"/>
                  </a:lnTo>
                  <a:lnTo>
                    <a:pt x="3501" y="10835"/>
                  </a:lnTo>
                  <a:lnTo>
                    <a:pt x="3298" y="10835"/>
                  </a:lnTo>
                  <a:cubicBezTo>
                    <a:pt x="3215" y="10835"/>
                    <a:pt x="3143" y="10907"/>
                    <a:pt x="3143" y="11002"/>
                  </a:cubicBezTo>
                  <a:cubicBezTo>
                    <a:pt x="3143" y="11085"/>
                    <a:pt x="3215" y="11157"/>
                    <a:pt x="3298" y="11157"/>
                  </a:cubicBezTo>
                  <a:lnTo>
                    <a:pt x="5048" y="11157"/>
                  </a:lnTo>
                  <a:cubicBezTo>
                    <a:pt x="5132" y="11157"/>
                    <a:pt x="5203" y="11085"/>
                    <a:pt x="5203" y="11002"/>
                  </a:cubicBezTo>
                  <a:cubicBezTo>
                    <a:pt x="5203" y="10907"/>
                    <a:pt x="5132" y="10835"/>
                    <a:pt x="5048" y="10835"/>
                  </a:cubicBezTo>
                  <a:lnTo>
                    <a:pt x="4846" y="10835"/>
                  </a:lnTo>
                  <a:lnTo>
                    <a:pt x="4715" y="8275"/>
                  </a:lnTo>
                  <a:lnTo>
                    <a:pt x="4715" y="8275"/>
                  </a:lnTo>
                  <a:cubicBezTo>
                    <a:pt x="4941" y="8335"/>
                    <a:pt x="5168" y="8359"/>
                    <a:pt x="5382" y="8359"/>
                  </a:cubicBezTo>
                  <a:cubicBezTo>
                    <a:pt x="6834" y="8359"/>
                    <a:pt x="7989" y="7192"/>
                    <a:pt x="7989" y="5763"/>
                  </a:cubicBezTo>
                  <a:cubicBezTo>
                    <a:pt x="8025" y="5204"/>
                    <a:pt x="7846" y="4656"/>
                    <a:pt x="7513" y="4215"/>
                  </a:cubicBezTo>
                  <a:cubicBezTo>
                    <a:pt x="7739" y="3870"/>
                    <a:pt x="7858" y="3465"/>
                    <a:pt x="7858" y="3049"/>
                  </a:cubicBezTo>
                  <a:cubicBezTo>
                    <a:pt x="7858" y="1858"/>
                    <a:pt x="6906" y="894"/>
                    <a:pt x="5715" y="882"/>
                  </a:cubicBezTo>
                  <a:cubicBezTo>
                    <a:pt x="5322" y="322"/>
                    <a:pt x="4691" y="1"/>
                    <a:pt x="4013" y="1"/>
                  </a:cubicBezTo>
                  <a:close/>
                </a:path>
              </a:pathLst>
            </a:custGeom>
            <a:solidFill>
              <a:srgbClr val="00C3B1"/>
            </a:solidFill>
            <a:ln cap="flat" cmpd="sng" w="19050">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85"/>
            <p:cNvSpPr/>
            <p:nvPr/>
          </p:nvSpPr>
          <p:spPr>
            <a:xfrm>
              <a:off x="3960909" y="3498226"/>
              <a:ext cx="60992" cy="60992"/>
            </a:xfrm>
            <a:custGeom>
              <a:rect b="b" l="l" r="r" t="t"/>
              <a:pathLst>
                <a:path extrusionOk="0" h="1906" w="1906">
                  <a:moveTo>
                    <a:pt x="168" y="1"/>
                  </a:moveTo>
                  <a:cubicBezTo>
                    <a:pt x="84" y="1"/>
                    <a:pt x="1" y="84"/>
                    <a:pt x="1" y="167"/>
                  </a:cubicBezTo>
                  <a:cubicBezTo>
                    <a:pt x="1" y="1120"/>
                    <a:pt x="775" y="1906"/>
                    <a:pt x="1751" y="1906"/>
                  </a:cubicBezTo>
                  <a:cubicBezTo>
                    <a:pt x="1834" y="1906"/>
                    <a:pt x="1906" y="1834"/>
                    <a:pt x="1906" y="1751"/>
                  </a:cubicBezTo>
                  <a:cubicBezTo>
                    <a:pt x="1906" y="1656"/>
                    <a:pt x="1834" y="1584"/>
                    <a:pt x="1751" y="1584"/>
                  </a:cubicBezTo>
                  <a:cubicBezTo>
                    <a:pt x="977" y="1584"/>
                    <a:pt x="334" y="953"/>
                    <a:pt x="334" y="167"/>
                  </a:cubicBezTo>
                  <a:cubicBezTo>
                    <a:pt x="334" y="84"/>
                    <a:pt x="263" y="1"/>
                    <a:pt x="168" y="1"/>
                  </a:cubicBezTo>
                  <a:close/>
                </a:path>
              </a:pathLst>
            </a:custGeom>
            <a:solidFill>
              <a:srgbClr val="00C3B1"/>
            </a:solidFill>
            <a:ln cap="flat" cmpd="sng" w="19050">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85"/>
            <p:cNvSpPr/>
            <p:nvPr/>
          </p:nvSpPr>
          <p:spPr>
            <a:xfrm>
              <a:off x="4083981" y="3408690"/>
              <a:ext cx="44224" cy="43872"/>
            </a:xfrm>
            <a:custGeom>
              <a:rect b="b" l="l" r="r" t="t"/>
              <a:pathLst>
                <a:path extrusionOk="0" h="1371" w="1382">
                  <a:moveTo>
                    <a:pt x="167" y="1"/>
                  </a:moveTo>
                  <a:cubicBezTo>
                    <a:pt x="72" y="1"/>
                    <a:pt x="1" y="84"/>
                    <a:pt x="1" y="167"/>
                  </a:cubicBezTo>
                  <a:cubicBezTo>
                    <a:pt x="1" y="263"/>
                    <a:pt x="72" y="334"/>
                    <a:pt x="167" y="334"/>
                  </a:cubicBezTo>
                  <a:cubicBezTo>
                    <a:pt x="655" y="334"/>
                    <a:pt x="1036" y="739"/>
                    <a:pt x="1036" y="1215"/>
                  </a:cubicBezTo>
                  <a:cubicBezTo>
                    <a:pt x="1036" y="1299"/>
                    <a:pt x="1120" y="1370"/>
                    <a:pt x="1203" y="1370"/>
                  </a:cubicBezTo>
                  <a:cubicBezTo>
                    <a:pt x="1298" y="1370"/>
                    <a:pt x="1370" y="1299"/>
                    <a:pt x="1370" y="1215"/>
                  </a:cubicBezTo>
                  <a:cubicBezTo>
                    <a:pt x="1382" y="560"/>
                    <a:pt x="834" y="1"/>
                    <a:pt x="167" y="1"/>
                  </a:cubicBezTo>
                  <a:close/>
                </a:path>
              </a:pathLst>
            </a:custGeom>
            <a:solidFill>
              <a:srgbClr val="00C3B1"/>
            </a:solidFill>
            <a:ln cap="flat" cmpd="sng" w="19050">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 name="Google Shape;863;p85"/>
          <p:cNvGrpSpPr/>
          <p:nvPr/>
        </p:nvGrpSpPr>
        <p:grpSpPr>
          <a:xfrm>
            <a:off x="7650313" y="1708465"/>
            <a:ext cx="668887" cy="929940"/>
            <a:chOff x="3910637" y="3352690"/>
            <a:chExt cx="256800" cy="357024"/>
          </a:xfrm>
        </p:grpSpPr>
        <p:sp>
          <p:nvSpPr>
            <p:cNvPr id="864" name="Google Shape;864;p85"/>
            <p:cNvSpPr/>
            <p:nvPr/>
          </p:nvSpPr>
          <p:spPr>
            <a:xfrm>
              <a:off x="3910637" y="3352690"/>
              <a:ext cx="256800" cy="357024"/>
            </a:xfrm>
            <a:custGeom>
              <a:rect b="b" l="l" r="r" t="t"/>
              <a:pathLst>
                <a:path extrusionOk="0" h="11157" w="8025">
                  <a:moveTo>
                    <a:pt x="4001" y="310"/>
                  </a:moveTo>
                  <a:cubicBezTo>
                    <a:pt x="4596" y="310"/>
                    <a:pt x="5144" y="608"/>
                    <a:pt x="5477" y="1120"/>
                  </a:cubicBezTo>
                  <a:cubicBezTo>
                    <a:pt x="5501" y="1155"/>
                    <a:pt x="5560" y="1191"/>
                    <a:pt x="5608" y="1191"/>
                  </a:cubicBezTo>
                  <a:lnTo>
                    <a:pt x="5656" y="1191"/>
                  </a:lnTo>
                  <a:cubicBezTo>
                    <a:pt x="6668" y="1191"/>
                    <a:pt x="7501" y="2025"/>
                    <a:pt x="7501" y="3037"/>
                  </a:cubicBezTo>
                  <a:cubicBezTo>
                    <a:pt x="7501" y="3346"/>
                    <a:pt x="7418" y="3656"/>
                    <a:pt x="7263" y="3930"/>
                  </a:cubicBezTo>
                  <a:lnTo>
                    <a:pt x="7215" y="3882"/>
                  </a:lnTo>
                  <a:cubicBezTo>
                    <a:pt x="7186" y="3852"/>
                    <a:pt x="7144" y="3837"/>
                    <a:pt x="7101" y="3837"/>
                  </a:cubicBezTo>
                  <a:cubicBezTo>
                    <a:pt x="7058" y="3837"/>
                    <a:pt x="7013" y="3852"/>
                    <a:pt x="6977" y="3882"/>
                  </a:cubicBezTo>
                  <a:cubicBezTo>
                    <a:pt x="6918" y="3942"/>
                    <a:pt x="6918" y="4049"/>
                    <a:pt x="6977" y="4120"/>
                  </a:cubicBezTo>
                  <a:cubicBezTo>
                    <a:pt x="7418" y="4549"/>
                    <a:pt x="7656" y="5132"/>
                    <a:pt x="7656" y="5763"/>
                  </a:cubicBezTo>
                  <a:cubicBezTo>
                    <a:pt x="7692" y="7025"/>
                    <a:pt x="6668" y="8049"/>
                    <a:pt x="5418" y="8049"/>
                  </a:cubicBezTo>
                  <a:cubicBezTo>
                    <a:pt x="5179" y="8049"/>
                    <a:pt x="4953" y="8025"/>
                    <a:pt x="4727" y="7942"/>
                  </a:cubicBezTo>
                  <a:lnTo>
                    <a:pt x="4715" y="7513"/>
                  </a:lnTo>
                  <a:cubicBezTo>
                    <a:pt x="4763" y="7490"/>
                    <a:pt x="4810" y="7442"/>
                    <a:pt x="4834" y="7394"/>
                  </a:cubicBezTo>
                  <a:cubicBezTo>
                    <a:pt x="4894" y="7335"/>
                    <a:pt x="4894" y="7228"/>
                    <a:pt x="4834" y="7156"/>
                  </a:cubicBezTo>
                  <a:cubicBezTo>
                    <a:pt x="4804" y="7126"/>
                    <a:pt x="4763" y="7112"/>
                    <a:pt x="4720" y="7112"/>
                  </a:cubicBezTo>
                  <a:cubicBezTo>
                    <a:pt x="4676" y="7112"/>
                    <a:pt x="4632" y="7126"/>
                    <a:pt x="4596" y="7156"/>
                  </a:cubicBezTo>
                  <a:cubicBezTo>
                    <a:pt x="4382" y="7371"/>
                    <a:pt x="4120" y="7466"/>
                    <a:pt x="3834" y="7466"/>
                  </a:cubicBezTo>
                  <a:cubicBezTo>
                    <a:pt x="3667" y="7466"/>
                    <a:pt x="3524" y="7442"/>
                    <a:pt x="3370" y="7371"/>
                  </a:cubicBezTo>
                  <a:cubicBezTo>
                    <a:pt x="3350" y="7357"/>
                    <a:pt x="3327" y="7351"/>
                    <a:pt x="3304" y="7351"/>
                  </a:cubicBezTo>
                  <a:cubicBezTo>
                    <a:pt x="3244" y="7351"/>
                    <a:pt x="3181" y="7390"/>
                    <a:pt x="3155" y="7442"/>
                  </a:cubicBezTo>
                  <a:cubicBezTo>
                    <a:pt x="3108" y="7513"/>
                    <a:pt x="3155" y="7621"/>
                    <a:pt x="3227" y="7668"/>
                  </a:cubicBezTo>
                  <a:cubicBezTo>
                    <a:pt x="3358" y="7728"/>
                    <a:pt x="3489" y="7763"/>
                    <a:pt x="3644" y="7787"/>
                  </a:cubicBezTo>
                  <a:lnTo>
                    <a:pt x="3608" y="8347"/>
                  </a:lnTo>
                  <a:cubicBezTo>
                    <a:pt x="3513" y="8359"/>
                    <a:pt x="3405" y="8359"/>
                    <a:pt x="3298" y="8359"/>
                  </a:cubicBezTo>
                  <a:cubicBezTo>
                    <a:pt x="2036" y="8359"/>
                    <a:pt x="1024" y="7335"/>
                    <a:pt x="1024" y="6085"/>
                  </a:cubicBezTo>
                  <a:cubicBezTo>
                    <a:pt x="1024" y="6013"/>
                    <a:pt x="1024" y="5942"/>
                    <a:pt x="1036" y="5858"/>
                  </a:cubicBezTo>
                  <a:cubicBezTo>
                    <a:pt x="1036" y="5823"/>
                    <a:pt x="1024" y="5775"/>
                    <a:pt x="988" y="5739"/>
                  </a:cubicBezTo>
                  <a:cubicBezTo>
                    <a:pt x="560" y="5251"/>
                    <a:pt x="322" y="4644"/>
                    <a:pt x="322" y="3989"/>
                  </a:cubicBezTo>
                  <a:cubicBezTo>
                    <a:pt x="322" y="2906"/>
                    <a:pt x="988" y="1929"/>
                    <a:pt x="1989" y="1548"/>
                  </a:cubicBezTo>
                  <a:lnTo>
                    <a:pt x="1989" y="1548"/>
                  </a:lnTo>
                  <a:cubicBezTo>
                    <a:pt x="1965" y="1656"/>
                    <a:pt x="1941" y="1775"/>
                    <a:pt x="1929" y="1870"/>
                  </a:cubicBezTo>
                  <a:cubicBezTo>
                    <a:pt x="1917" y="1965"/>
                    <a:pt x="1989" y="2037"/>
                    <a:pt x="2084" y="2048"/>
                  </a:cubicBezTo>
                  <a:lnTo>
                    <a:pt x="2096" y="2048"/>
                  </a:lnTo>
                  <a:cubicBezTo>
                    <a:pt x="2179" y="2048"/>
                    <a:pt x="2239" y="1989"/>
                    <a:pt x="2262" y="1906"/>
                  </a:cubicBezTo>
                  <a:cubicBezTo>
                    <a:pt x="2274" y="1715"/>
                    <a:pt x="2322" y="1536"/>
                    <a:pt x="2393" y="1370"/>
                  </a:cubicBezTo>
                  <a:lnTo>
                    <a:pt x="2393" y="1358"/>
                  </a:lnTo>
                  <a:cubicBezTo>
                    <a:pt x="2679" y="715"/>
                    <a:pt x="3298" y="310"/>
                    <a:pt x="4001" y="310"/>
                  </a:cubicBezTo>
                  <a:close/>
                  <a:moveTo>
                    <a:pt x="4394" y="7704"/>
                  </a:moveTo>
                  <a:lnTo>
                    <a:pt x="4536" y="10847"/>
                  </a:lnTo>
                  <a:lnTo>
                    <a:pt x="3834" y="10847"/>
                  </a:lnTo>
                  <a:lnTo>
                    <a:pt x="3989" y="7811"/>
                  </a:lnTo>
                  <a:cubicBezTo>
                    <a:pt x="4120" y="7799"/>
                    <a:pt x="4251" y="7763"/>
                    <a:pt x="4394" y="7704"/>
                  </a:cubicBezTo>
                  <a:close/>
                  <a:moveTo>
                    <a:pt x="4013" y="1"/>
                  </a:moveTo>
                  <a:cubicBezTo>
                    <a:pt x="3215" y="1"/>
                    <a:pt x="2501" y="465"/>
                    <a:pt x="2143" y="1155"/>
                  </a:cubicBezTo>
                  <a:cubicBezTo>
                    <a:pt x="881" y="1536"/>
                    <a:pt x="0" y="2679"/>
                    <a:pt x="0" y="4001"/>
                  </a:cubicBezTo>
                  <a:cubicBezTo>
                    <a:pt x="0" y="4704"/>
                    <a:pt x="250" y="5382"/>
                    <a:pt x="703" y="5918"/>
                  </a:cubicBezTo>
                  <a:lnTo>
                    <a:pt x="703" y="6097"/>
                  </a:lnTo>
                  <a:cubicBezTo>
                    <a:pt x="703" y="7549"/>
                    <a:pt x="1869" y="8704"/>
                    <a:pt x="3298" y="8704"/>
                  </a:cubicBezTo>
                  <a:cubicBezTo>
                    <a:pt x="3405" y="8704"/>
                    <a:pt x="3501" y="8704"/>
                    <a:pt x="3596" y="8692"/>
                  </a:cubicBezTo>
                  <a:lnTo>
                    <a:pt x="3596" y="8692"/>
                  </a:lnTo>
                  <a:lnTo>
                    <a:pt x="3501" y="10835"/>
                  </a:lnTo>
                  <a:lnTo>
                    <a:pt x="3298" y="10835"/>
                  </a:lnTo>
                  <a:cubicBezTo>
                    <a:pt x="3215" y="10835"/>
                    <a:pt x="3143" y="10907"/>
                    <a:pt x="3143" y="11002"/>
                  </a:cubicBezTo>
                  <a:cubicBezTo>
                    <a:pt x="3143" y="11085"/>
                    <a:pt x="3215" y="11157"/>
                    <a:pt x="3298" y="11157"/>
                  </a:cubicBezTo>
                  <a:lnTo>
                    <a:pt x="5048" y="11157"/>
                  </a:lnTo>
                  <a:cubicBezTo>
                    <a:pt x="5132" y="11157"/>
                    <a:pt x="5203" y="11085"/>
                    <a:pt x="5203" y="11002"/>
                  </a:cubicBezTo>
                  <a:cubicBezTo>
                    <a:pt x="5203" y="10907"/>
                    <a:pt x="5132" y="10835"/>
                    <a:pt x="5048" y="10835"/>
                  </a:cubicBezTo>
                  <a:lnTo>
                    <a:pt x="4846" y="10835"/>
                  </a:lnTo>
                  <a:lnTo>
                    <a:pt x="4715" y="8275"/>
                  </a:lnTo>
                  <a:lnTo>
                    <a:pt x="4715" y="8275"/>
                  </a:lnTo>
                  <a:cubicBezTo>
                    <a:pt x="4941" y="8335"/>
                    <a:pt x="5168" y="8359"/>
                    <a:pt x="5382" y="8359"/>
                  </a:cubicBezTo>
                  <a:cubicBezTo>
                    <a:pt x="6834" y="8359"/>
                    <a:pt x="7989" y="7192"/>
                    <a:pt x="7989" y="5763"/>
                  </a:cubicBezTo>
                  <a:cubicBezTo>
                    <a:pt x="8025" y="5204"/>
                    <a:pt x="7846" y="4656"/>
                    <a:pt x="7513" y="4215"/>
                  </a:cubicBezTo>
                  <a:cubicBezTo>
                    <a:pt x="7739" y="3870"/>
                    <a:pt x="7858" y="3465"/>
                    <a:pt x="7858" y="3049"/>
                  </a:cubicBezTo>
                  <a:cubicBezTo>
                    <a:pt x="7858" y="1858"/>
                    <a:pt x="6906" y="894"/>
                    <a:pt x="5715" y="882"/>
                  </a:cubicBezTo>
                  <a:cubicBezTo>
                    <a:pt x="5322" y="322"/>
                    <a:pt x="4691" y="1"/>
                    <a:pt x="4013" y="1"/>
                  </a:cubicBezTo>
                  <a:close/>
                </a:path>
              </a:pathLst>
            </a:custGeom>
            <a:solidFill>
              <a:srgbClr val="00C3B1"/>
            </a:solidFill>
            <a:ln cap="flat" cmpd="sng" w="19050">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85"/>
            <p:cNvSpPr/>
            <p:nvPr/>
          </p:nvSpPr>
          <p:spPr>
            <a:xfrm>
              <a:off x="3960909" y="3498226"/>
              <a:ext cx="60992" cy="60992"/>
            </a:xfrm>
            <a:custGeom>
              <a:rect b="b" l="l" r="r" t="t"/>
              <a:pathLst>
                <a:path extrusionOk="0" h="1906" w="1906">
                  <a:moveTo>
                    <a:pt x="168" y="1"/>
                  </a:moveTo>
                  <a:cubicBezTo>
                    <a:pt x="84" y="1"/>
                    <a:pt x="1" y="84"/>
                    <a:pt x="1" y="167"/>
                  </a:cubicBezTo>
                  <a:cubicBezTo>
                    <a:pt x="1" y="1120"/>
                    <a:pt x="775" y="1906"/>
                    <a:pt x="1751" y="1906"/>
                  </a:cubicBezTo>
                  <a:cubicBezTo>
                    <a:pt x="1834" y="1906"/>
                    <a:pt x="1906" y="1834"/>
                    <a:pt x="1906" y="1751"/>
                  </a:cubicBezTo>
                  <a:cubicBezTo>
                    <a:pt x="1906" y="1656"/>
                    <a:pt x="1834" y="1584"/>
                    <a:pt x="1751" y="1584"/>
                  </a:cubicBezTo>
                  <a:cubicBezTo>
                    <a:pt x="977" y="1584"/>
                    <a:pt x="334" y="953"/>
                    <a:pt x="334" y="167"/>
                  </a:cubicBezTo>
                  <a:cubicBezTo>
                    <a:pt x="334" y="84"/>
                    <a:pt x="263" y="1"/>
                    <a:pt x="168" y="1"/>
                  </a:cubicBezTo>
                  <a:close/>
                </a:path>
              </a:pathLst>
            </a:custGeom>
            <a:solidFill>
              <a:srgbClr val="00C3B1"/>
            </a:solidFill>
            <a:ln cap="flat" cmpd="sng" w="19050">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85"/>
            <p:cNvSpPr/>
            <p:nvPr/>
          </p:nvSpPr>
          <p:spPr>
            <a:xfrm>
              <a:off x="4083981" y="3408690"/>
              <a:ext cx="44224" cy="43872"/>
            </a:xfrm>
            <a:custGeom>
              <a:rect b="b" l="l" r="r" t="t"/>
              <a:pathLst>
                <a:path extrusionOk="0" h="1371" w="1382">
                  <a:moveTo>
                    <a:pt x="167" y="1"/>
                  </a:moveTo>
                  <a:cubicBezTo>
                    <a:pt x="72" y="1"/>
                    <a:pt x="1" y="84"/>
                    <a:pt x="1" y="167"/>
                  </a:cubicBezTo>
                  <a:cubicBezTo>
                    <a:pt x="1" y="263"/>
                    <a:pt x="72" y="334"/>
                    <a:pt x="167" y="334"/>
                  </a:cubicBezTo>
                  <a:cubicBezTo>
                    <a:pt x="655" y="334"/>
                    <a:pt x="1036" y="739"/>
                    <a:pt x="1036" y="1215"/>
                  </a:cubicBezTo>
                  <a:cubicBezTo>
                    <a:pt x="1036" y="1299"/>
                    <a:pt x="1120" y="1370"/>
                    <a:pt x="1203" y="1370"/>
                  </a:cubicBezTo>
                  <a:cubicBezTo>
                    <a:pt x="1298" y="1370"/>
                    <a:pt x="1370" y="1299"/>
                    <a:pt x="1370" y="1215"/>
                  </a:cubicBezTo>
                  <a:cubicBezTo>
                    <a:pt x="1382" y="560"/>
                    <a:pt x="834" y="1"/>
                    <a:pt x="167" y="1"/>
                  </a:cubicBezTo>
                  <a:close/>
                </a:path>
              </a:pathLst>
            </a:custGeom>
            <a:solidFill>
              <a:srgbClr val="00C3B1"/>
            </a:solidFill>
            <a:ln cap="flat" cmpd="sng" w="19050">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 name="Google Shape;867;p85"/>
          <p:cNvGrpSpPr/>
          <p:nvPr/>
        </p:nvGrpSpPr>
        <p:grpSpPr>
          <a:xfrm>
            <a:off x="6702452" y="4034468"/>
            <a:ext cx="775947" cy="646499"/>
            <a:chOff x="3910637" y="3352690"/>
            <a:chExt cx="256800" cy="357024"/>
          </a:xfrm>
        </p:grpSpPr>
        <p:sp>
          <p:nvSpPr>
            <p:cNvPr id="868" name="Google Shape;868;p85"/>
            <p:cNvSpPr/>
            <p:nvPr/>
          </p:nvSpPr>
          <p:spPr>
            <a:xfrm>
              <a:off x="3910637" y="3352690"/>
              <a:ext cx="256800" cy="357024"/>
            </a:xfrm>
            <a:custGeom>
              <a:rect b="b" l="l" r="r" t="t"/>
              <a:pathLst>
                <a:path extrusionOk="0" h="11157" w="8025">
                  <a:moveTo>
                    <a:pt x="4001" y="310"/>
                  </a:moveTo>
                  <a:cubicBezTo>
                    <a:pt x="4596" y="310"/>
                    <a:pt x="5144" y="608"/>
                    <a:pt x="5477" y="1120"/>
                  </a:cubicBezTo>
                  <a:cubicBezTo>
                    <a:pt x="5501" y="1155"/>
                    <a:pt x="5560" y="1191"/>
                    <a:pt x="5608" y="1191"/>
                  </a:cubicBezTo>
                  <a:lnTo>
                    <a:pt x="5656" y="1191"/>
                  </a:lnTo>
                  <a:cubicBezTo>
                    <a:pt x="6668" y="1191"/>
                    <a:pt x="7501" y="2025"/>
                    <a:pt x="7501" y="3037"/>
                  </a:cubicBezTo>
                  <a:cubicBezTo>
                    <a:pt x="7501" y="3346"/>
                    <a:pt x="7418" y="3656"/>
                    <a:pt x="7263" y="3930"/>
                  </a:cubicBezTo>
                  <a:lnTo>
                    <a:pt x="7215" y="3882"/>
                  </a:lnTo>
                  <a:cubicBezTo>
                    <a:pt x="7186" y="3852"/>
                    <a:pt x="7144" y="3837"/>
                    <a:pt x="7101" y="3837"/>
                  </a:cubicBezTo>
                  <a:cubicBezTo>
                    <a:pt x="7058" y="3837"/>
                    <a:pt x="7013" y="3852"/>
                    <a:pt x="6977" y="3882"/>
                  </a:cubicBezTo>
                  <a:cubicBezTo>
                    <a:pt x="6918" y="3942"/>
                    <a:pt x="6918" y="4049"/>
                    <a:pt x="6977" y="4120"/>
                  </a:cubicBezTo>
                  <a:cubicBezTo>
                    <a:pt x="7418" y="4549"/>
                    <a:pt x="7656" y="5132"/>
                    <a:pt x="7656" y="5763"/>
                  </a:cubicBezTo>
                  <a:cubicBezTo>
                    <a:pt x="7692" y="7025"/>
                    <a:pt x="6668" y="8049"/>
                    <a:pt x="5418" y="8049"/>
                  </a:cubicBezTo>
                  <a:cubicBezTo>
                    <a:pt x="5179" y="8049"/>
                    <a:pt x="4953" y="8025"/>
                    <a:pt x="4727" y="7942"/>
                  </a:cubicBezTo>
                  <a:lnTo>
                    <a:pt x="4715" y="7513"/>
                  </a:lnTo>
                  <a:cubicBezTo>
                    <a:pt x="4763" y="7490"/>
                    <a:pt x="4810" y="7442"/>
                    <a:pt x="4834" y="7394"/>
                  </a:cubicBezTo>
                  <a:cubicBezTo>
                    <a:pt x="4894" y="7335"/>
                    <a:pt x="4894" y="7228"/>
                    <a:pt x="4834" y="7156"/>
                  </a:cubicBezTo>
                  <a:cubicBezTo>
                    <a:pt x="4804" y="7126"/>
                    <a:pt x="4763" y="7112"/>
                    <a:pt x="4720" y="7112"/>
                  </a:cubicBezTo>
                  <a:cubicBezTo>
                    <a:pt x="4676" y="7112"/>
                    <a:pt x="4632" y="7126"/>
                    <a:pt x="4596" y="7156"/>
                  </a:cubicBezTo>
                  <a:cubicBezTo>
                    <a:pt x="4382" y="7371"/>
                    <a:pt x="4120" y="7466"/>
                    <a:pt x="3834" y="7466"/>
                  </a:cubicBezTo>
                  <a:cubicBezTo>
                    <a:pt x="3667" y="7466"/>
                    <a:pt x="3524" y="7442"/>
                    <a:pt x="3370" y="7371"/>
                  </a:cubicBezTo>
                  <a:cubicBezTo>
                    <a:pt x="3350" y="7357"/>
                    <a:pt x="3327" y="7351"/>
                    <a:pt x="3304" y="7351"/>
                  </a:cubicBezTo>
                  <a:cubicBezTo>
                    <a:pt x="3244" y="7351"/>
                    <a:pt x="3181" y="7390"/>
                    <a:pt x="3155" y="7442"/>
                  </a:cubicBezTo>
                  <a:cubicBezTo>
                    <a:pt x="3108" y="7513"/>
                    <a:pt x="3155" y="7621"/>
                    <a:pt x="3227" y="7668"/>
                  </a:cubicBezTo>
                  <a:cubicBezTo>
                    <a:pt x="3358" y="7728"/>
                    <a:pt x="3489" y="7763"/>
                    <a:pt x="3644" y="7787"/>
                  </a:cubicBezTo>
                  <a:lnTo>
                    <a:pt x="3608" y="8347"/>
                  </a:lnTo>
                  <a:cubicBezTo>
                    <a:pt x="3513" y="8359"/>
                    <a:pt x="3405" y="8359"/>
                    <a:pt x="3298" y="8359"/>
                  </a:cubicBezTo>
                  <a:cubicBezTo>
                    <a:pt x="2036" y="8359"/>
                    <a:pt x="1024" y="7335"/>
                    <a:pt x="1024" y="6085"/>
                  </a:cubicBezTo>
                  <a:cubicBezTo>
                    <a:pt x="1024" y="6013"/>
                    <a:pt x="1024" y="5942"/>
                    <a:pt x="1036" y="5858"/>
                  </a:cubicBezTo>
                  <a:cubicBezTo>
                    <a:pt x="1036" y="5823"/>
                    <a:pt x="1024" y="5775"/>
                    <a:pt x="988" y="5739"/>
                  </a:cubicBezTo>
                  <a:cubicBezTo>
                    <a:pt x="560" y="5251"/>
                    <a:pt x="322" y="4644"/>
                    <a:pt x="322" y="3989"/>
                  </a:cubicBezTo>
                  <a:cubicBezTo>
                    <a:pt x="322" y="2906"/>
                    <a:pt x="988" y="1929"/>
                    <a:pt x="1989" y="1548"/>
                  </a:cubicBezTo>
                  <a:lnTo>
                    <a:pt x="1989" y="1548"/>
                  </a:lnTo>
                  <a:cubicBezTo>
                    <a:pt x="1965" y="1656"/>
                    <a:pt x="1941" y="1775"/>
                    <a:pt x="1929" y="1870"/>
                  </a:cubicBezTo>
                  <a:cubicBezTo>
                    <a:pt x="1917" y="1965"/>
                    <a:pt x="1989" y="2037"/>
                    <a:pt x="2084" y="2048"/>
                  </a:cubicBezTo>
                  <a:lnTo>
                    <a:pt x="2096" y="2048"/>
                  </a:lnTo>
                  <a:cubicBezTo>
                    <a:pt x="2179" y="2048"/>
                    <a:pt x="2239" y="1989"/>
                    <a:pt x="2262" y="1906"/>
                  </a:cubicBezTo>
                  <a:cubicBezTo>
                    <a:pt x="2274" y="1715"/>
                    <a:pt x="2322" y="1536"/>
                    <a:pt x="2393" y="1370"/>
                  </a:cubicBezTo>
                  <a:lnTo>
                    <a:pt x="2393" y="1358"/>
                  </a:lnTo>
                  <a:cubicBezTo>
                    <a:pt x="2679" y="715"/>
                    <a:pt x="3298" y="310"/>
                    <a:pt x="4001" y="310"/>
                  </a:cubicBezTo>
                  <a:close/>
                  <a:moveTo>
                    <a:pt x="4394" y="7704"/>
                  </a:moveTo>
                  <a:lnTo>
                    <a:pt x="4536" y="10847"/>
                  </a:lnTo>
                  <a:lnTo>
                    <a:pt x="3834" y="10847"/>
                  </a:lnTo>
                  <a:lnTo>
                    <a:pt x="3989" y="7811"/>
                  </a:lnTo>
                  <a:cubicBezTo>
                    <a:pt x="4120" y="7799"/>
                    <a:pt x="4251" y="7763"/>
                    <a:pt x="4394" y="7704"/>
                  </a:cubicBezTo>
                  <a:close/>
                  <a:moveTo>
                    <a:pt x="4013" y="1"/>
                  </a:moveTo>
                  <a:cubicBezTo>
                    <a:pt x="3215" y="1"/>
                    <a:pt x="2501" y="465"/>
                    <a:pt x="2143" y="1155"/>
                  </a:cubicBezTo>
                  <a:cubicBezTo>
                    <a:pt x="881" y="1536"/>
                    <a:pt x="0" y="2679"/>
                    <a:pt x="0" y="4001"/>
                  </a:cubicBezTo>
                  <a:cubicBezTo>
                    <a:pt x="0" y="4704"/>
                    <a:pt x="250" y="5382"/>
                    <a:pt x="703" y="5918"/>
                  </a:cubicBezTo>
                  <a:lnTo>
                    <a:pt x="703" y="6097"/>
                  </a:lnTo>
                  <a:cubicBezTo>
                    <a:pt x="703" y="7549"/>
                    <a:pt x="1869" y="8704"/>
                    <a:pt x="3298" y="8704"/>
                  </a:cubicBezTo>
                  <a:cubicBezTo>
                    <a:pt x="3405" y="8704"/>
                    <a:pt x="3501" y="8704"/>
                    <a:pt x="3596" y="8692"/>
                  </a:cubicBezTo>
                  <a:lnTo>
                    <a:pt x="3596" y="8692"/>
                  </a:lnTo>
                  <a:lnTo>
                    <a:pt x="3501" y="10835"/>
                  </a:lnTo>
                  <a:lnTo>
                    <a:pt x="3298" y="10835"/>
                  </a:lnTo>
                  <a:cubicBezTo>
                    <a:pt x="3215" y="10835"/>
                    <a:pt x="3143" y="10907"/>
                    <a:pt x="3143" y="11002"/>
                  </a:cubicBezTo>
                  <a:cubicBezTo>
                    <a:pt x="3143" y="11085"/>
                    <a:pt x="3215" y="11157"/>
                    <a:pt x="3298" y="11157"/>
                  </a:cubicBezTo>
                  <a:lnTo>
                    <a:pt x="5048" y="11157"/>
                  </a:lnTo>
                  <a:cubicBezTo>
                    <a:pt x="5132" y="11157"/>
                    <a:pt x="5203" y="11085"/>
                    <a:pt x="5203" y="11002"/>
                  </a:cubicBezTo>
                  <a:cubicBezTo>
                    <a:pt x="5203" y="10907"/>
                    <a:pt x="5132" y="10835"/>
                    <a:pt x="5048" y="10835"/>
                  </a:cubicBezTo>
                  <a:lnTo>
                    <a:pt x="4846" y="10835"/>
                  </a:lnTo>
                  <a:lnTo>
                    <a:pt x="4715" y="8275"/>
                  </a:lnTo>
                  <a:lnTo>
                    <a:pt x="4715" y="8275"/>
                  </a:lnTo>
                  <a:cubicBezTo>
                    <a:pt x="4941" y="8335"/>
                    <a:pt x="5168" y="8359"/>
                    <a:pt x="5382" y="8359"/>
                  </a:cubicBezTo>
                  <a:cubicBezTo>
                    <a:pt x="6834" y="8359"/>
                    <a:pt x="7989" y="7192"/>
                    <a:pt x="7989" y="5763"/>
                  </a:cubicBezTo>
                  <a:cubicBezTo>
                    <a:pt x="8025" y="5204"/>
                    <a:pt x="7846" y="4656"/>
                    <a:pt x="7513" y="4215"/>
                  </a:cubicBezTo>
                  <a:cubicBezTo>
                    <a:pt x="7739" y="3870"/>
                    <a:pt x="7858" y="3465"/>
                    <a:pt x="7858" y="3049"/>
                  </a:cubicBezTo>
                  <a:cubicBezTo>
                    <a:pt x="7858" y="1858"/>
                    <a:pt x="6906" y="894"/>
                    <a:pt x="5715" y="882"/>
                  </a:cubicBezTo>
                  <a:cubicBezTo>
                    <a:pt x="5322" y="322"/>
                    <a:pt x="4691" y="1"/>
                    <a:pt x="4013" y="1"/>
                  </a:cubicBezTo>
                  <a:close/>
                </a:path>
              </a:pathLst>
            </a:custGeom>
            <a:solidFill>
              <a:srgbClr val="00C3B1"/>
            </a:solidFill>
            <a:ln cap="flat" cmpd="sng" w="19050">
              <a:solidFill>
                <a:srgbClr val="325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85"/>
            <p:cNvSpPr/>
            <p:nvPr/>
          </p:nvSpPr>
          <p:spPr>
            <a:xfrm>
              <a:off x="3960909" y="3498226"/>
              <a:ext cx="60992" cy="60992"/>
            </a:xfrm>
            <a:custGeom>
              <a:rect b="b" l="l" r="r" t="t"/>
              <a:pathLst>
                <a:path extrusionOk="0" h="1906" w="1906">
                  <a:moveTo>
                    <a:pt x="168" y="1"/>
                  </a:moveTo>
                  <a:cubicBezTo>
                    <a:pt x="84" y="1"/>
                    <a:pt x="1" y="84"/>
                    <a:pt x="1" y="167"/>
                  </a:cubicBezTo>
                  <a:cubicBezTo>
                    <a:pt x="1" y="1120"/>
                    <a:pt x="775" y="1906"/>
                    <a:pt x="1751" y="1906"/>
                  </a:cubicBezTo>
                  <a:cubicBezTo>
                    <a:pt x="1834" y="1906"/>
                    <a:pt x="1906" y="1834"/>
                    <a:pt x="1906" y="1751"/>
                  </a:cubicBezTo>
                  <a:cubicBezTo>
                    <a:pt x="1906" y="1656"/>
                    <a:pt x="1834" y="1584"/>
                    <a:pt x="1751" y="1584"/>
                  </a:cubicBezTo>
                  <a:cubicBezTo>
                    <a:pt x="977" y="1584"/>
                    <a:pt x="334" y="953"/>
                    <a:pt x="334" y="167"/>
                  </a:cubicBezTo>
                  <a:cubicBezTo>
                    <a:pt x="334" y="84"/>
                    <a:pt x="263" y="1"/>
                    <a:pt x="168" y="1"/>
                  </a:cubicBezTo>
                  <a:close/>
                </a:path>
              </a:pathLst>
            </a:custGeom>
            <a:solidFill>
              <a:srgbClr val="00C3B1"/>
            </a:solidFill>
            <a:ln cap="flat" cmpd="sng" w="19050">
              <a:solidFill>
                <a:srgbClr val="325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85"/>
            <p:cNvSpPr/>
            <p:nvPr/>
          </p:nvSpPr>
          <p:spPr>
            <a:xfrm>
              <a:off x="4083981" y="3408690"/>
              <a:ext cx="44224" cy="43872"/>
            </a:xfrm>
            <a:custGeom>
              <a:rect b="b" l="l" r="r" t="t"/>
              <a:pathLst>
                <a:path extrusionOk="0" h="1371" w="1382">
                  <a:moveTo>
                    <a:pt x="167" y="1"/>
                  </a:moveTo>
                  <a:cubicBezTo>
                    <a:pt x="72" y="1"/>
                    <a:pt x="1" y="84"/>
                    <a:pt x="1" y="167"/>
                  </a:cubicBezTo>
                  <a:cubicBezTo>
                    <a:pt x="1" y="263"/>
                    <a:pt x="72" y="334"/>
                    <a:pt x="167" y="334"/>
                  </a:cubicBezTo>
                  <a:cubicBezTo>
                    <a:pt x="655" y="334"/>
                    <a:pt x="1036" y="739"/>
                    <a:pt x="1036" y="1215"/>
                  </a:cubicBezTo>
                  <a:cubicBezTo>
                    <a:pt x="1036" y="1299"/>
                    <a:pt x="1120" y="1370"/>
                    <a:pt x="1203" y="1370"/>
                  </a:cubicBezTo>
                  <a:cubicBezTo>
                    <a:pt x="1298" y="1370"/>
                    <a:pt x="1370" y="1299"/>
                    <a:pt x="1370" y="1215"/>
                  </a:cubicBezTo>
                  <a:cubicBezTo>
                    <a:pt x="1382" y="560"/>
                    <a:pt x="834" y="1"/>
                    <a:pt x="167" y="1"/>
                  </a:cubicBezTo>
                  <a:close/>
                </a:path>
              </a:pathLst>
            </a:custGeom>
            <a:solidFill>
              <a:srgbClr val="00C3B1"/>
            </a:solidFill>
            <a:ln cap="flat" cmpd="sng" w="19050">
              <a:solidFill>
                <a:srgbClr val="325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 name="Google Shape;871;p85"/>
          <p:cNvGrpSpPr/>
          <p:nvPr/>
        </p:nvGrpSpPr>
        <p:grpSpPr>
          <a:xfrm>
            <a:off x="7650412" y="3689819"/>
            <a:ext cx="1101980" cy="929940"/>
            <a:chOff x="3910637" y="3352690"/>
            <a:chExt cx="256800" cy="357024"/>
          </a:xfrm>
        </p:grpSpPr>
        <p:sp>
          <p:nvSpPr>
            <p:cNvPr id="872" name="Google Shape;872;p85"/>
            <p:cNvSpPr/>
            <p:nvPr/>
          </p:nvSpPr>
          <p:spPr>
            <a:xfrm>
              <a:off x="3910637" y="3352690"/>
              <a:ext cx="256800" cy="357024"/>
            </a:xfrm>
            <a:custGeom>
              <a:rect b="b" l="l" r="r" t="t"/>
              <a:pathLst>
                <a:path extrusionOk="0" h="11157" w="8025">
                  <a:moveTo>
                    <a:pt x="4001" y="310"/>
                  </a:moveTo>
                  <a:cubicBezTo>
                    <a:pt x="4596" y="310"/>
                    <a:pt x="5144" y="608"/>
                    <a:pt x="5477" y="1120"/>
                  </a:cubicBezTo>
                  <a:cubicBezTo>
                    <a:pt x="5501" y="1155"/>
                    <a:pt x="5560" y="1191"/>
                    <a:pt x="5608" y="1191"/>
                  </a:cubicBezTo>
                  <a:lnTo>
                    <a:pt x="5656" y="1191"/>
                  </a:lnTo>
                  <a:cubicBezTo>
                    <a:pt x="6668" y="1191"/>
                    <a:pt x="7501" y="2025"/>
                    <a:pt x="7501" y="3037"/>
                  </a:cubicBezTo>
                  <a:cubicBezTo>
                    <a:pt x="7501" y="3346"/>
                    <a:pt x="7418" y="3656"/>
                    <a:pt x="7263" y="3930"/>
                  </a:cubicBezTo>
                  <a:lnTo>
                    <a:pt x="7215" y="3882"/>
                  </a:lnTo>
                  <a:cubicBezTo>
                    <a:pt x="7186" y="3852"/>
                    <a:pt x="7144" y="3837"/>
                    <a:pt x="7101" y="3837"/>
                  </a:cubicBezTo>
                  <a:cubicBezTo>
                    <a:pt x="7058" y="3837"/>
                    <a:pt x="7013" y="3852"/>
                    <a:pt x="6977" y="3882"/>
                  </a:cubicBezTo>
                  <a:cubicBezTo>
                    <a:pt x="6918" y="3942"/>
                    <a:pt x="6918" y="4049"/>
                    <a:pt x="6977" y="4120"/>
                  </a:cubicBezTo>
                  <a:cubicBezTo>
                    <a:pt x="7418" y="4549"/>
                    <a:pt x="7656" y="5132"/>
                    <a:pt x="7656" y="5763"/>
                  </a:cubicBezTo>
                  <a:cubicBezTo>
                    <a:pt x="7692" y="7025"/>
                    <a:pt x="6668" y="8049"/>
                    <a:pt x="5418" y="8049"/>
                  </a:cubicBezTo>
                  <a:cubicBezTo>
                    <a:pt x="5179" y="8049"/>
                    <a:pt x="4953" y="8025"/>
                    <a:pt x="4727" y="7942"/>
                  </a:cubicBezTo>
                  <a:lnTo>
                    <a:pt x="4715" y="7513"/>
                  </a:lnTo>
                  <a:cubicBezTo>
                    <a:pt x="4763" y="7490"/>
                    <a:pt x="4810" y="7442"/>
                    <a:pt x="4834" y="7394"/>
                  </a:cubicBezTo>
                  <a:cubicBezTo>
                    <a:pt x="4894" y="7335"/>
                    <a:pt x="4894" y="7228"/>
                    <a:pt x="4834" y="7156"/>
                  </a:cubicBezTo>
                  <a:cubicBezTo>
                    <a:pt x="4804" y="7126"/>
                    <a:pt x="4763" y="7112"/>
                    <a:pt x="4720" y="7112"/>
                  </a:cubicBezTo>
                  <a:cubicBezTo>
                    <a:pt x="4676" y="7112"/>
                    <a:pt x="4632" y="7126"/>
                    <a:pt x="4596" y="7156"/>
                  </a:cubicBezTo>
                  <a:cubicBezTo>
                    <a:pt x="4382" y="7371"/>
                    <a:pt x="4120" y="7466"/>
                    <a:pt x="3834" y="7466"/>
                  </a:cubicBezTo>
                  <a:cubicBezTo>
                    <a:pt x="3667" y="7466"/>
                    <a:pt x="3524" y="7442"/>
                    <a:pt x="3370" y="7371"/>
                  </a:cubicBezTo>
                  <a:cubicBezTo>
                    <a:pt x="3350" y="7357"/>
                    <a:pt x="3327" y="7351"/>
                    <a:pt x="3304" y="7351"/>
                  </a:cubicBezTo>
                  <a:cubicBezTo>
                    <a:pt x="3244" y="7351"/>
                    <a:pt x="3181" y="7390"/>
                    <a:pt x="3155" y="7442"/>
                  </a:cubicBezTo>
                  <a:cubicBezTo>
                    <a:pt x="3108" y="7513"/>
                    <a:pt x="3155" y="7621"/>
                    <a:pt x="3227" y="7668"/>
                  </a:cubicBezTo>
                  <a:cubicBezTo>
                    <a:pt x="3358" y="7728"/>
                    <a:pt x="3489" y="7763"/>
                    <a:pt x="3644" y="7787"/>
                  </a:cubicBezTo>
                  <a:lnTo>
                    <a:pt x="3608" y="8347"/>
                  </a:lnTo>
                  <a:cubicBezTo>
                    <a:pt x="3513" y="8359"/>
                    <a:pt x="3405" y="8359"/>
                    <a:pt x="3298" y="8359"/>
                  </a:cubicBezTo>
                  <a:cubicBezTo>
                    <a:pt x="2036" y="8359"/>
                    <a:pt x="1024" y="7335"/>
                    <a:pt x="1024" y="6085"/>
                  </a:cubicBezTo>
                  <a:cubicBezTo>
                    <a:pt x="1024" y="6013"/>
                    <a:pt x="1024" y="5942"/>
                    <a:pt x="1036" y="5858"/>
                  </a:cubicBezTo>
                  <a:cubicBezTo>
                    <a:pt x="1036" y="5823"/>
                    <a:pt x="1024" y="5775"/>
                    <a:pt x="988" y="5739"/>
                  </a:cubicBezTo>
                  <a:cubicBezTo>
                    <a:pt x="560" y="5251"/>
                    <a:pt x="322" y="4644"/>
                    <a:pt x="322" y="3989"/>
                  </a:cubicBezTo>
                  <a:cubicBezTo>
                    <a:pt x="322" y="2906"/>
                    <a:pt x="988" y="1929"/>
                    <a:pt x="1989" y="1548"/>
                  </a:cubicBezTo>
                  <a:lnTo>
                    <a:pt x="1989" y="1548"/>
                  </a:lnTo>
                  <a:cubicBezTo>
                    <a:pt x="1965" y="1656"/>
                    <a:pt x="1941" y="1775"/>
                    <a:pt x="1929" y="1870"/>
                  </a:cubicBezTo>
                  <a:cubicBezTo>
                    <a:pt x="1917" y="1965"/>
                    <a:pt x="1989" y="2037"/>
                    <a:pt x="2084" y="2048"/>
                  </a:cubicBezTo>
                  <a:lnTo>
                    <a:pt x="2096" y="2048"/>
                  </a:lnTo>
                  <a:cubicBezTo>
                    <a:pt x="2179" y="2048"/>
                    <a:pt x="2239" y="1989"/>
                    <a:pt x="2262" y="1906"/>
                  </a:cubicBezTo>
                  <a:cubicBezTo>
                    <a:pt x="2274" y="1715"/>
                    <a:pt x="2322" y="1536"/>
                    <a:pt x="2393" y="1370"/>
                  </a:cubicBezTo>
                  <a:lnTo>
                    <a:pt x="2393" y="1358"/>
                  </a:lnTo>
                  <a:cubicBezTo>
                    <a:pt x="2679" y="715"/>
                    <a:pt x="3298" y="310"/>
                    <a:pt x="4001" y="310"/>
                  </a:cubicBezTo>
                  <a:close/>
                  <a:moveTo>
                    <a:pt x="4394" y="7704"/>
                  </a:moveTo>
                  <a:lnTo>
                    <a:pt x="4536" y="10847"/>
                  </a:lnTo>
                  <a:lnTo>
                    <a:pt x="3834" y="10847"/>
                  </a:lnTo>
                  <a:lnTo>
                    <a:pt x="3989" y="7811"/>
                  </a:lnTo>
                  <a:cubicBezTo>
                    <a:pt x="4120" y="7799"/>
                    <a:pt x="4251" y="7763"/>
                    <a:pt x="4394" y="7704"/>
                  </a:cubicBezTo>
                  <a:close/>
                  <a:moveTo>
                    <a:pt x="4013" y="1"/>
                  </a:moveTo>
                  <a:cubicBezTo>
                    <a:pt x="3215" y="1"/>
                    <a:pt x="2501" y="465"/>
                    <a:pt x="2143" y="1155"/>
                  </a:cubicBezTo>
                  <a:cubicBezTo>
                    <a:pt x="881" y="1536"/>
                    <a:pt x="0" y="2679"/>
                    <a:pt x="0" y="4001"/>
                  </a:cubicBezTo>
                  <a:cubicBezTo>
                    <a:pt x="0" y="4704"/>
                    <a:pt x="250" y="5382"/>
                    <a:pt x="703" y="5918"/>
                  </a:cubicBezTo>
                  <a:lnTo>
                    <a:pt x="703" y="6097"/>
                  </a:lnTo>
                  <a:cubicBezTo>
                    <a:pt x="703" y="7549"/>
                    <a:pt x="1869" y="8704"/>
                    <a:pt x="3298" y="8704"/>
                  </a:cubicBezTo>
                  <a:cubicBezTo>
                    <a:pt x="3405" y="8704"/>
                    <a:pt x="3501" y="8704"/>
                    <a:pt x="3596" y="8692"/>
                  </a:cubicBezTo>
                  <a:lnTo>
                    <a:pt x="3596" y="8692"/>
                  </a:lnTo>
                  <a:lnTo>
                    <a:pt x="3501" y="10835"/>
                  </a:lnTo>
                  <a:lnTo>
                    <a:pt x="3298" y="10835"/>
                  </a:lnTo>
                  <a:cubicBezTo>
                    <a:pt x="3215" y="10835"/>
                    <a:pt x="3143" y="10907"/>
                    <a:pt x="3143" y="11002"/>
                  </a:cubicBezTo>
                  <a:cubicBezTo>
                    <a:pt x="3143" y="11085"/>
                    <a:pt x="3215" y="11157"/>
                    <a:pt x="3298" y="11157"/>
                  </a:cubicBezTo>
                  <a:lnTo>
                    <a:pt x="5048" y="11157"/>
                  </a:lnTo>
                  <a:cubicBezTo>
                    <a:pt x="5132" y="11157"/>
                    <a:pt x="5203" y="11085"/>
                    <a:pt x="5203" y="11002"/>
                  </a:cubicBezTo>
                  <a:cubicBezTo>
                    <a:pt x="5203" y="10907"/>
                    <a:pt x="5132" y="10835"/>
                    <a:pt x="5048" y="10835"/>
                  </a:cubicBezTo>
                  <a:lnTo>
                    <a:pt x="4846" y="10835"/>
                  </a:lnTo>
                  <a:lnTo>
                    <a:pt x="4715" y="8275"/>
                  </a:lnTo>
                  <a:lnTo>
                    <a:pt x="4715" y="8275"/>
                  </a:lnTo>
                  <a:cubicBezTo>
                    <a:pt x="4941" y="8335"/>
                    <a:pt x="5168" y="8359"/>
                    <a:pt x="5382" y="8359"/>
                  </a:cubicBezTo>
                  <a:cubicBezTo>
                    <a:pt x="6834" y="8359"/>
                    <a:pt x="7989" y="7192"/>
                    <a:pt x="7989" y="5763"/>
                  </a:cubicBezTo>
                  <a:cubicBezTo>
                    <a:pt x="8025" y="5204"/>
                    <a:pt x="7846" y="4656"/>
                    <a:pt x="7513" y="4215"/>
                  </a:cubicBezTo>
                  <a:cubicBezTo>
                    <a:pt x="7739" y="3870"/>
                    <a:pt x="7858" y="3465"/>
                    <a:pt x="7858" y="3049"/>
                  </a:cubicBezTo>
                  <a:cubicBezTo>
                    <a:pt x="7858" y="1858"/>
                    <a:pt x="6906" y="894"/>
                    <a:pt x="5715" y="882"/>
                  </a:cubicBezTo>
                  <a:cubicBezTo>
                    <a:pt x="5322" y="322"/>
                    <a:pt x="4691" y="1"/>
                    <a:pt x="4013"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85"/>
            <p:cNvSpPr/>
            <p:nvPr/>
          </p:nvSpPr>
          <p:spPr>
            <a:xfrm>
              <a:off x="3960909" y="3498226"/>
              <a:ext cx="60992" cy="60992"/>
            </a:xfrm>
            <a:custGeom>
              <a:rect b="b" l="l" r="r" t="t"/>
              <a:pathLst>
                <a:path extrusionOk="0" h="1906" w="1906">
                  <a:moveTo>
                    <a:pt x="168" y="1"/>
                  </a:moveTo>
                  <a:cubicBezTo>
                    <a:pt x="84" y="1"/>
                    <a:pt x="1" y="84"/>
                    <a:pt x="1" y="167"/>
                  </a:cubicBezTo>
                  <a:cubicBezTo>
                    <a:pt x="1" y="1120"/>
                    <a:pt x="775" y="1906"/>
                    <a:pt x="1751" y="1906"/>
                  </a:cubicBezTo>
                  <a:cubicBezTo>
                    <a:pt x="1834" y="1906"/>
                    <a:pt x="1906" y="1834"/>
                    <a:pt x="1906" y="1751"/>
                  </a:cubicBezTo>
                  <a:cubicBezTo>
                    <a:pt x="1906" y="1656"/>
                    <a:pt x="1834" y="1584"/>
                    <a:pt x="1751" y="1584"/>
                  </a:cubicBezTo>
                  <a:cubicBezTo>
                    <a:pt x="977" y="1584"/>
                    <a:pt x="334" y="953"/>
                    <a:pt x="334" y="167"/>
                  </a:cubicBezTo>
                  <a:cubicBezTo>
                    <a:pt x="334" y="84"/>
                    <a:pt x="263" y="1"/>
                    <a:pt x="168"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85"/>
            <p:cNvSpPr/>
            <p:nvPr/>
          </p:nvSpPr>
          <p:spPr>
            <a:xfrm>
              <a:off x="4083981" y="3408690"/>
              <a:ext cx="44224" cy="43872"/>
            </a:xfrm>
            <a:custGeom>
              <a:rect b="b" l="l" r="r" t="t"/>
              <a:pathLst>
                <a:path extrusionOk="0" h="1371" w="1382">
                  <a:moveTo>
                    <a:pt x="167" y="1"/>
                  </a:moveTo>
                  <a:cubicBezTo>
                    <a:pt x="72" y="1"/>
                    <a:pt x="1" y="84"/>
                    <a:pt x="1" y="167"/>
                  </a:cubicBezTo>
                  <a:cubicBezTo>
                    <a:pt x="1" y="263"/>
                    <a:pt x="72" y="334"/>
                    <a:pt x="167" y="334"/>
                  </a:cubicBezTo>
                  <a:cubicBezTo>
                    <a:pt x="655" y="334"/>
                    <a:pt x="1036" y="739"/>
                    <a:pt x="1036" y="1215"/>
                  </a:cubicBezTo>
                  <a:cubicBezTo>
                    <a:pt x="1036" y="1299"/>
                    <a:pt x="1120" y="1370"/>
                    <a:pt x="1203" y="1370"/>
                  </a:cubicBezTo>
                  <a:cubicBezTo>
                    <a:pt x="1298" y="1370"/>
                    <a:pt x="1370" y="1299"/>
                    <a:pt x="1370" y="1215"/>
                  </a:cubicBezTo>
                  <a:cubicBezTo>
                    <a:pt x="1382" y="560"/>
                    <a:pt x="834" y="1"/>
                    <a:pt x="167"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 name="Google Shape;875;p85"/>
          <p:cNvGrpSpPr/>
          <p:nvPr/>
        </p:nvGrpSpPr>
        <p:grpSpPr>
          <a:xfrm>
            <a:off x="7250032" y="3866517"/>
            <a:ext cx="668887" cy="1042939"/>
            <a:chOff x="3910637" y="3352690"/>
            <a:chExt cx="256800" cy="357024"/>
          </a:xfrm>
        </p:grpSpPr>
        <p:sp>
          <p:nvSpPr>
            <p:cNvPr id="876" name="Google Shape;876;p85"/>
            <p:cNvSpPr/>
            <p:nvPr/>
          </p:nvSpPr>
          <p:spPr>
            <a:xfrm>
              <a:off x="3910637" y="3352690"/>
              <a:ext cx="256800" cy="357024"/>
            </a:xfrm>
            <a:custGeom>
              <a:rect b="b" l="l" r="r" t="t"/>
              <a:pathLst>
                <a:path extrusionOk="0" h="11157" w="8025">
                  <a:moveTo>
                    <a:pt x="4001" y="310"/>
                  </a:moveTo>
                  <a:cubicBezTo>
                    <a:pt x="4596" y="310"/>
                    <a:pt x="5144" y="608"/>
                    <a:pt x="5477" y="1120"/>
                  </a:cubicBezTo>
                  <a:cubicBezTo>
                    <a:pt x="5501" y="1155"/>
                    <a:pt x="5560" y="1191"/>
                    <a:pt x="5608" y="1191"/>
                  </a:cubicBezTo>
                  <a:lnTo>
                    <a:pt x="5656" y="1191"/>
                  </a:lnTo>
                  <a:cubicBezTo>
                    <a:pt x="6668" y="1191"/>
                    <a:pt x="7501" y="2025"/>
                    <a:pt x="7501" y="3037"/>
                  </a:cubicBezTo>
                  <a:cubicBezTo>
                    <a:pt x="7501" y="3346"/>
                    <a:pt x="7418" y="3656"/>
                    <a:pt x="7263" y="3930"/>
                  </a:cubicBezTo>
                  <a:lnTo>
                    <a:pt x="7215" y="3882"/>
                  </a:lnTo>
                  <a:cubicBezTo>
                    <a:pt x="7186" y="3852"/>
                    <a:pt x="7144" y="3837"/>
                    <a:pt x="7101" y="3837"/>
                  </a:cubicBezTo>
                  <a:cubicBezTo>
                    <a:pt x="7058" y="3837"/>
                    <a:pt x="7013" y="3852"/>
                    <a:pt x="6977" y="3882"/>
                  </a:cubicBezTo>
                  <a:cubicBezTo>
                    <a:pt x="6918" y="3942"/>
                    <a:pt x="6918" y="4049"/>
                    <a:pt x="6977" y="4120"/>
                  </a:cubicBezTo>
                  <a:cubicBezTo>
                    <a:pt x="7418" y="4549"/>
                    <a:pt x="7656" y="5132"/>
                    <a:pt x="7656" y="5763"/>
                  </a:cubicBezTo>
                  <a:cubicBezTo>
                    <a:pt x="7692" y="7025"/>
                    <a:pt x="6668" y="8049"/>
                    <a:pt x="5418" y="8049"/>
                  </a:cubicBezTo>
                  <a:cubicBezTo>
                    <a:pt x="5179" y="8049"/>
                    <a:pt x="4953" y="8025"/>
                    <a:pt x="4727" y="7942"/>
                  </a:cubicBezTo>
                  <a:lnTo>
                    <a:pt x="4715" y="7513"/>
                  </a:lnTo>
                  <a:cubicBezTo>
                    <a:pt x="4763" y="7490"/>
                    <a:pt x="4810" y="7442"/>
                    <a:pt x="4834" y="7394"/>
                  </a:cubicBezTo>
                  <a:cubicBezTo>
                    <a:pt x="4894" y="7335"/>
                    <a:pt x="4894" y="7228"/>
                    <a:pt x="4834" y="7156"/>
                  </a:cubicBezTo>
                  <a:cubicBezTo>
                    <a:pt x="4804" y="7126"/>
                    <a:pt x="4763" y="7112"/>
                    <a:pt x="4720" y="7112"/>
                  </a:cubicBezTo>
                  <a:cubicBezTo>
                    <a:pt x="4676" y="7112"/>
                    <a:pt x="4632" y="7126"/>
                    <a:pt x="4596" y="7156"/>
                  </a:cubicBezTo>
                  <a:cubicBezTo>
                    <a:pt x="4382" y="7371"/>
                    <a:pt x="4120" y="7466"/>
                    <a:pt x="3834" y="7466"/>
                  </a:cubicBezTo>
                  <a:cubicBezTo>
                    <a:pt x="3667" y="7466"/>
                    <a:pt x="3524" y="7442"/>
                    <a:pt x="3370" y="7371"/>
                  </a:cubicBezTo>
                  <a:cubicBezTo>
                    <a:pt x="3350" y="7357"/>
                    <a:pt x="3327" y="7351"/>
                    <a:pt x="3304" y="7351"/>
                  </a:cubicBezTo>
                  <a:cubicBezTo>
                    <a:pt x="3244" y="7351"/>
                    <a:pt x="3181" y="7390"/>
                    <a:pt x="3155" y="7442"/>
                  </a:cubicBezTo>
                  <a:cubicBezTo>
                    <a:pt x="3108" y="7513"/>
                    <a:pt x="3155" y="7621"/>
                    <a:pt x="3227" y="7668"/>
                  </a:cubicBezTo>
                  <a:cubicBezTo>
                    <a:pt x="3358" y="7728"/>
                    <a:pt x="3489" y="7763"/>
                    <a:pt x="3644" y="7787"/>
                  </a:cubicBezTo>
                  <a:lnTo>
                    <a:pt x="3608" y="8347"/>
                  </a:lnTo>
                  <a:cubicBezTo>
                    <a:pt x="3513" y="8359"/>
                    <a:pt x="3405" y="8359"/>
                    <a:pt x="3298" y="8359"/>
                  </a:cubicBezTo>
                  <a:cubicBezTo>
                    <a:pt x="2036" y="8359"/>
                    <a:pt x="1024" y="7335"/>
                    <a:pt x="1024" y="6085"/>
                  </a:cubicBezTo>
                  <a:cubicBezTo>
                    <a:pt x="1024" y="6013"/>
                    <a:pt x="1024" y="5942"/>
                    <a:pt x="1036" y="5858"/>
                  </a:cubicBezTo>
                  <a:cubicBezTo>
                    <a:pt x="1036" y="5823"/>
                    <a:pt x="1024" y="5775"/>
                    <a:pt x="988" y="5739"/>
                  </a:cubicBezTo>
                  <a:cubicBezTo>
                    <a:pt x="560" y="5251"/>
                    <a:pt x="322" y="4644"/>
                    <a:pt x="322" y="3989"/>
                  </a:cubicBezTo>
                  <a:cubicBezTo>
                    <a:pt x="322" y="2906"/>
                    <a:pt x="988" y="1929"/>
                    <a:pt x="1989" y="1548"/>
                  </a:cubicBezTo>
                  <a:lnTo>
                    <a:pt x="1989" y="1548"/>
                  </a:lnTo>
                  <a:cubicBezTo>
                    <a:pt x="1965" y="1656"/>
                    <a:pt x="1941" y="1775"/>
                    <a:pt x="1929" y="1870"/>
                  </a:cubicBezTo>
                  <a:cubicBezTo>
                    <a:pt x="1917" y="1965"/>
                    <a:pt x="1989" y="2037"/>
                    <a:pt x="2084" y="2048"/>
                  </a:cubicBezTo>
                  <a:lnTo>
                    <a:pt x="2096" y="2048"/>
                  </a:lnTo>
                  <a:cubicBezTo>
                    <a:pt x="2179" y="2048"/>
                    <a:pt x="2239" y="1989"/>
                    <a:pt x="2262" y="1906"/>
                  </a:cubicBezTo>
                  <a:cubicBezTo>
                    <a:pt x="2274" y="1715"/>
                    <a:pt x="2322" y="1536"/>
                    <a:pt x="2393" y="1370"/>
                  </a:cubicBezTo>
                  <a:lnTo>
                    <a:pt x="2393" y="1358"/>
                  </a:lnTo>
                  <a:cubicBezTo>
                    <a:pt x="2679" y="715"/>
                    <a:pt x="3298" y="310"/>
                    <a:pt x="4001" y="310"/>
                  </a:cubicBezTo>
                  <a:close/>
                  <a:moveTo>
                    <a:pt x="4394" y="7704"/>
                  </a:moveTo>
                  <a:lnTo>
                    <a:pt x="4536" y="10847"/>
                  </a:lnTo>
                  <a:lnTo>
                    <a:pt x="3834" y="10847"/>
                  </a:lnTo>
                  <a:lnTo>
                    <a:pt x="3989" y="7811"/>
                  </a:lnTo>
                  <a:cubicBezTo>
                    <a:pt x="4120" y="7799"/>
                    <a:pt x="4251" y="7763"/>
                    <a:pt x="4394" y="7704"/>
                  </a:cubicBezTo>
                  <a:close/>
                  <a:moveTo>
                    <a:pt x="4013" y="1"/>
                  </a:moveTo>
                  <a:cubicBezTo>
                    <a:pt x="3215" y="1"/>
                    <a:pt x="2501" y="465"/>
                    <a:pt x="2143" y="1155"/>
                  </a:cubicBezTo>
                  <a:cubicBezTo>
                    <a:pt x="881" y="1536"/>
                    <a:pt x="0" y="2679"/>
                    <a:pt x="0" y="4001"/>
                  </a:cubicBezTo>
                  <a:cubicBezTo>
                    <a:pt x="0" y="4704"/>
                    <a:pt x="250" y="5382"/>
                    <a:pt x="703" y="5918"/>
                  </a:cubicBezTo>
                  <a:lnTo>
                    <a:pt x="703" y="6097"/>
                  </a:lnTo>
                  <a:cubicBezTo>
                    <a:pt x="703" y="7549"/>
                    <a:pt x="1869" y="8704"/>
                    <a:pt x="3298" y="8704"/>
                  </a:cubicBezTo>
                  <a:cubicBezTo>
                    <a:pt x="3405" y="8704"/>
                    <a:pt x="3501" y="8704"/>
                    <a:pt x="3596" y="8692"/>
                  </a:cubicBezTo>
                  <a:lnTo>
                    <a:pt x="3596" y="8692"/>
                  </a:lnTo>
                  <a:lnTo>
                    <a:pt x="3501" y="10835"/>
                  </a:lnTo>
                  <a:lnTo>
                    <a:pt x="3298" y="10835"/>
                  </a:lnTo>
                  <a:cubicBezTo>
                    <a:pt x="3215" y="10835"/>
                    <a:pt x="3143" y="10907"/>
                    <a:pt x="3143" y="11002"/>
                  </a:cubicBezTo>
                  <a:cubicBezTo>
                    <a:pt x="3143" y="11085"/>
                    <a:pt x="3215" y="11157"/>
                    <a:pt x="3298" y="11157"/>
                  </a:cubicBezTo>
                  <a:lnTo>
                    <a:pt x="5048" y="11157"/>
                  </a:lnTo>
                  <a:cubicBezTo>
                    <a:pt x="5132" y="11157"/>
                    <a:pt x="5203" y="11085"/>
                    <a:pt x="5203" y="11002"/>
                  </a:cubicBezTo>
                  <a:cubicBezTo>
                    <a:pt x="5203" y="10907"/>
                    <a:pt x="5132" y="10835"/>
                    <a:pt x="5048" y="10835"/>
                  </a:cubicBezTo>
                  <a:lnTo>
                    <a:pt x="4846" y="10835"/>
                  </a:lnTo>
                  <a:lnTo>
                    <a:pt x="4715" y="8275"/>
                  </a:lnTo>
                  <a:lnTo>
                    <a:pt x="4715" y="8275"/>
                  </a:lnTo>
                  <a:cubicBezTo>
                    <a:pt x="4941" y="8335"/>
                    <a:pt x="5168" y="8359"/>
                    <a:pt x="5382" y="8359"/>
                  </a:cubicBezTo>
                  <a:cubicBezTo>
                    <a:pt x="6834" y="8359"/>
                    <a:pt x="7989" y="7192"/>
                    <a:pt x="7989" y="5763"/>
                  </a:cubicBezTo>
                  <a:cubicBezTo>
                    <a:pt x="8025" y="5204"/>
                    <a:pt x="7846" y="4656"/>
                    <a:pt x="7513" y="4215"/>
                  </a:cubicBezTo>
                  <a:cubicBezTo>
                    <a:pt x="7739" y="3870"/>
                    <a:pt x="7858" y="3465"/>
                    <a:pt x="7858" y="3049"/>
                  </a:cubicBezTo>
                  <a:cubicBezTo>
                    <a:pt x="7858" y="1858"/>
                    <a:pt x="6906" y="894"/>
                    <a:pt x="5715" y="882"/>
                  </a:cubicBezTo>
                  <a:cubicBezTo>
                    <a:pt x="5322" y="322"/>
                    <a:pt x="4691" y="1"/>
                    <a:pt x="4013" y="1"/>
                  </a:cubicBezTo>
                  <a:close/>
                </a:path>
              </a:pathLst>
            </a:custGeom>
            <a:solidFill>
              <a:srgbClr val="00C3B1"/>
            </a:solidFill>
            <a:ln cap="flat" cmpd="sng" w="19050">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85"/>
            <p:cNvSpPr/>
            <p:nvPr/>
          </p:nvSpPr>
          <p:spPr>
            <a:xfrm>
              <a:off x="3960909" y="3498226"/>
              <a:ext cx="60992" cy="60992"/>
            </a:xfrm>
            <a:custGeom>
              <a:rect b="b" l="l" r="r" t="t"/>
              <a:pathLst>
                <a:path extrusionOk="0" h="1906" w="1906">
                  <a:moveTo>
                    <a:pt x="168" y="1"/>
                  </a:moveTo>
                  <a:cubicBezTo>
                    <a:pt x="84" y="1"/>
                    <a:pt x="1" y="84"/>
                    <a:pt x="1" y="167"/>
                  </a:cubicBezTo>
                  <a:cubicBezTo>
                    <a:pt x="1" y="1120"/>
                    <a:pt x="775" y="1906"/>
                    <a:pt x="1751" y="1906"/>
                  </a:cubicBezTo>
                  <a:cubicBezTo>
                    <a:pt x="1834" y="1906"/>
                    <a:pt x="1906" y="1834"/>
                    <a:pt x="1906" y="1751"/>
                  </a:cubicBezTo>
                  <a:cubicBezTo>
                    <a:pt x="1906" y="1656"/>
                    <a:pt x="1834" y="1584"/>
                    <a:pt x="1751" y="1584"/>
                  </a:cubicBezTo>
                  <a:cubicBezTo>
                    <a:pt x="977" y="1584"/>
                    <a:pt x="334" y="953"/>
                    <a:pt x="334" y="167"/>
                  </a:cubicBezTo>
                  <a:cubicBezTo>
                    <a:pt x="334" y="84"/>
                    <a:pt x="263" y="1"/>
                    <a:pt x="168" y="1"/>
                  </a:cubicBezTo>
                  <a:close/>
                </a:path>
              </a:pathLst>
            </a:custGeom>
            <a:solidFill>
              <a:srgbClr val="00C3B1"/>
            </a:solidFill>
            <a:ln cap="flat" cmpd="sng" w="19050">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85"/>
            <p:cNvSpPr/>
            <p:nvPr/>
          </p:nvSpPr>
          <p:spPr>
            <a:xfrm>
              <a:off x="4083981" y="3408690"/>
              <a:ext cx="44224" cy="43872"/>
            </a:xfrm>
            <a:custGeom>
              <a:rect b="b" l="l" r="r" t="t"/>
              <a:pathLst>
                <a:path extrusionOk="0" h="1371" w="1382">
                  <a:moveTo>
                    <a:pt x="167" y="1"/>
                  </a:moveTo>
                  <a:cubicBezTo>
                    <a:pt x="72" y="1"/>
                    <a:pt x="1" y="84"/>
                    <a:pt x="1" y="167"/>
                  </a:cubicBezTo>
                  <a:cubicBezTo>
                    <a:pt x="1" y="263"/>
                    <a:pt x="72" y="334"/>
                    <a:pt x="167" y="334"/>
                  </a:cubicBezTo>
                  <a:cubicBezTo>
                    <a:pt x="655" y="334"/>
                    <a:pt x="1036" y="739"/>
                    <a:pt x="1036" y="1215"/>
                  </a:cubicBezTo>
                  <a:cubicBezTo>
                    <a:pt x="1036" y="1299"/>
                    <a:pt x="1120" y="1370"/>
                    <a:pt x="1203" y="1370"/>
                  </a:cubicBezTo>
                  <a:cubicBezTo>
                    <a:pt x="1298" y="1370"/>
                    <a:pt x="1370" y="1299"/>
                    <a:pt x="1370" y="1215"/>
                  </a:cubicBezTo>
                  <a:cubicBezTo>
                    <a:pt x="1382" y="560"/>
                    <a:pt x="834" y="1"/>
                    <a:pt x="167" y="1"/>
                  </a:cubicBezTo>
                  <a:close/>
                </a:path>
              </a:pathLst>
            </a:custGeom>
            <a:solidFill>
              <a:srgbClr val="00C3B1"/>
            </a:solidFill>
            <a:ln cap="flat" cmpd="sng" w="19050">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9" name="Google Shape;879;p85"/>
          <p:cNvSpPr txBox="1"/>
          <p:nvPr/>
        </p:nvSpPr>
        <p:spPr>
          <a:xfrm>
            <a:off x="5380195" y="6519"/>
            <a:ext cx="3755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Montserrat"/>
                <a:ea typeface="Montserrat"/>
                <a:cs typeface="Montserrat"/>
                <a:sym typeface="Montserrat"/>
              </a:rPr>
              <a:t>Bryan Leow</a:t>
            </a:r>
            <a:endParaRPr>
              <a:solidFill>
                <a:schemeClr val="lt1"/>
              </a:solidFill>
              <a:latin typeface="Montserrat"/>
              <a:ea typeface="Montserrat"/>
              <a:cs typeface="Montserrat"/>
              <a:sym typeface="Montserrat"/>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86"/>
          <p:cNvSpPr txBox="1"/>
          <p:nvPr>
            <p:ph type="ctrTitle"/>
          </p:nvPr>
        </p:nvSpPr>
        <p:spPr>
          <a:xfrm>
            <a:off x="0" y="0"/>
            <a:ext cx="7706400" cy="64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Random Forest Findings</a:t>
            </a:r>
            <a:endParaRPr sz="3600"/>
          </a:p>
        </p:txBody>
      </p:sp>
      <p:sp>
        <p:nvSpPr>
          <p:cNvPr id="885" name="Google Shape;885;p86"/>
          <p:cNvSpPr txBox="1"/>
          <p:nvPr/>
        </p:nvSpPr>
        <p:spPr>
          <a:xfrm>
            <a:off x="5380195" y="6519"/>
            <a:ext cx="3755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Montserrat"/>
                <a:ea typeface="Montserrat"/>
                <a:cs typeface="Montserrat"/>
                <a:sym typeface="Montserrat"/>
              </a:rPr>
              <a:t>Bryan Leow</a:t>
            </a:r>
            <a:endParaRPr>
              <a:solidFill>
                <a:schemeClr val="lt1"/>
              </a:solidFill>
              <a:latin typeface="Montserrat"/>
              <a:ea typeface="Montserrat"/>
              <a:cs typeface="Montserrat"/>
              <a:sym typeface="Montserrat"/>
            </a:endParaRPr>
          </a:p>
        </p:txBody>
      </p:sp>
      <p:sp>
        <p:nvSpPr>
          <p:cNvPr id="886" name="Google Shape;886;p86"/>
          <p:cNvSpPr txBox="1"/>
          <p:nvPr/>
        </p:nvSpPr>
        <p:spPr>
          <a:xfrm>
            <a:off x="523525" y="1344400"/>
            <a:ext cx="32013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highlight>
                  <a:schemeClr val="dk1"/>
                </a:highlight>
                <a:latin typeface="Montserrat"/>
                <a:ea typeface="Montserrat"/>
                <a:cs typeface="Montserrat"/>
                <a:sym typeface="Montserrat"/>
              </a:rPr>
              <a:t>Country</a:t>
            </a:r>
            <a:endParaRPr sz="1800">
              <a:solidFill>
                <a:schemeClr val="lt1"/>
              </a:solidFill>
              <a:highlight>
                <a:schemeClr val="dk1"/>
              </a:highlight>
              <a:latin typeface="Montserrat"/>
              <a:ea typeface="Montserrat"/>
              <a:cs typeface="Montserrat"/>
              <a:sym typeface="Montserrat"/>
            </a:endParaRPr>
          </a:p>
          <a:p>
            <a:pPr indent="0" lvl="0" marL="0" rtl="0" algn="l">
              <a:spcBef>
                <a:spcPts val="0"/>
              </a:spcBef>
              <a:spcAft>
                <a:spcPts val="0"/>
              </a:spcAft>
              <a:buNone/>
            </a:pPr>
            <a:r>
              <a:rPr lang="en" sz="1800">
                <a:solidFill>
                  <a:schemeClr val="dk1"/>
                </a:solidFill>
                <a:highlight>
                  <a:srgbClr val="FFFB69"/>
                </a:highlight>
                <a:latin typeface="Montserrat"/>
                <a:ea typeface="Montserrat"/>
                <a:cs typeface="Montserrat"/>
                <a:sym typeface="Montserrat"/>
              </a:rPr>
              <a:t>Month of Invoice</a:t>
            </a:r>
            <a:endParaRPr sz="1800">
              <a:solidFill>
                <a:schemeClr val="dk1"/>
              </a:solidFill>
              <a:highlight>
                <a:srgbClr val="FFFB69"/>
              </a:highlight>
              <a:latin typeface="Montserrat"/>
              <a:ea typeface="Montserrat"/>
              <a:cs typeface="Montserrat"/>
              <a:sym typeface="Montserrat"/>
            </a:endParaRPr>
          </a:p>
          <a:p>
            <a:pPr indent="0" lvl="0" marL="0" rtl="0" algn="l">
              <a:spcBef>
                <a:spcPts val="0"/>
              </a:spcBef>
              <a:spcAft>
                <a:spcPts val="0"/>
              </a:spcAft>
              <a:buNone/>
            </a:pPr>
            <a:r>
              <a:rPr lang="en" sz="1800">
                <a:solidFill>
                  <a:schemeClr val="dk1"/>
                </a:solidFill>
                <a:highlight>
                  <a:srgbClr val="FFFB69"/>
                </a:highlight>
                <a:latin typeface="Montserrat"/>
                <a:ea typeface="Montserrat"/>
                <a:cs typeface="Montserrat"/>
                <a:sym typeface="Montserrat"/>
              </a:rPr>
              <a:t>Day of Week of Invoice</a:t>
            </a:r>
            <a:endParaRPr sz="1800">
              <a:solidFill>
                <a:schemeClr val="dk1"/>
              </a:solidFill>
              <a:highlight>
                <a:srgbClr val="FFFB69"/>
              </a:highlight>
              <a:latin typeface="Montserrat"/>
              <a:ea typeface="Montserrat"/>
              <a:cs typeface="Montserrat"/>
              <a:sym typeface="Montserrat"/>
            </a:endParaRPr>
          </a:p>
        </p:txBody>
      </p:sp>
      <p:sp>
        <p:nvSpPr>
          <p:cNvPr id="887" name="Google Shape;887;p86"/>
          <p:cNvSpPr txBox="1"/>
          <p:nvPr/>
        </p:nvSpPr>
        <p:spPr>
          <a:xfrm>
            <a:off x="4752100" y="1338025"/>
            <a:ext cx="32013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highlight>
                  <a:schemeClr val="dk1"/>
                </a:highlight>
                <a:latin typeface="Montserrat"/>
                <a:ea typeface="Montserrat"/>
                <a:cs typeface="Montserrat"/>
                <a:sym typeface="Montserrat"/>
              </a:rPr>
              <a:t>Product Category</a:t>
            </a:r>
            <a:endParaRPr sz="1800">
              <a:solidFill>
                <a:schemeClr val="lt1"/>
              </a:solidFill>
              <a:highlight>
                <a:schemeClr val="dk1"/>
              </a:highlight>
              <a:latin typeface="Montserrat"/>
              <a:ea typeface="Montserrat"/>
              <a:cs typeface="Montserrat"/>
              <a:sym typeface="Montserrat"/>
            </a:endParaRPr>
          </a:p>
          <a:p>
            <a:pPr indent="0" lvl="0" marL="0" rtl="0" algn="l">
              <a:spcBef>
                <a:spcPts val="0"/>
              </a:spcBef>
              <a:spcAft>
                <a:spcPts val="0"/>
              </a:spcAft>
              <a:buNone/>
            </a:pPr>
            <a:r>
              <a:rPr lang="en" sz="1800">
                <a:solidFill>
                  <a:schemeClr val="lt1"/>
                </a:solidFill>
                <a:highlight>
                  <a:schemeClr val="dk1"/>
                </a:highlight>
                <a:latin typeface="Montserrat"/>
                <a:ea typeface="Montserrat"/>
                <a:cs typeface="Montserrat"/>
                <a:sym typeface="Montserrat"/>
              </a:rPr>
              <a:t>Freight Value</a:t>
            </a:r>
            <a:endParaRPr sz="1800">
              <a:solidFill>
                <a:schemeClr val="lt1"/>
              </a:solidFill>
              <a:highlight>
                <a:schemeClr val="dk1"/>
              </a:highlight>
              <a:latin typeface="Montserrat"/>
              <a:ea typeface="Montserrat"/>
              <a:cs typeface="Montserrat"/>
              <a:sym typeface="Montserrat"/>
            </a:endParaRPr>
          </a:p>
          <a:p>
            <a:pPr indent="0" lvl="0" marL="0" rtl="0" algn="l">
              <a:spcBef>
                <a:spcPts val="0"/>
              </a:spcBef>
              <a:spcAft>
                <a:spcPts val="0"/>
              </a:spcAft>
              <a:buNone/>
            </a:pPr>
            <a:r>
              <a:rPr lang="en" sz="1800">
                <a:solidFill>
                  <a:schemeClr val="lt1"/>
                </a:solidFill>
                <a:highlight>
                  <a:schemeClr val="dk1"/>
                </a:highlight>
                <a:latin typeface="Montserrat"/>
                <a:ea typeface="Montserrat"/>
                <a:cs typeface="Montserrat"/>
                <a:sym typeface="Montserrat"/>
              </a:rPr>
              <a:t>Review Score</a:t>
            </a:r>
            <a:endParaRPr sz="1800">
              <a:solidFill>
                <a:schemeClr val="lt1"/>
              </a:solidFill>
              <a:highlight>
                <a:schemeClr val="dk1"/>
              </a:highlight>
              <a:latin typeface="Montserrat"/>
              <a:ea typeface="Montserrat"/>
              <a:cs typeface="Montserrat"/>
              <a:sym typeface="Montserrat"/>
            </a:endParaRPr>
          </a:p>
          <a:p>
            <a:pPr indent="0" lvl="0" marL="0" rtl="0" algn="l">
              <a:spcBef>
                <a:spcPts val="0"/>
              </a:spcBef>
              <a:spcAft>
                <a:spcPts val="0"/>
              </a:spcAft>
              <a:buNone/>
            </a:pPr>
            <a:r>
              <a:rPr lang="en" sz="1800">
                <a:solidFill>
                  <a:schemeClr val="lt1"/>
                </a:solidFill>
                <a:highlight>
                  <a:schemeClr val="dk1"/>
                </a:highlight>
                <a:latin typeface="Montserrat"/>
                <a:ea typeface="Montserrat"/>
                <a:cs typeface="Montserrat"/>
                <a:sym typeface="Montserrat"/>
              </a:rPr>
              <a:t>Customer’s State</a:t>
            </a:r>
            <a:endParaRPr sz="1800">
              <a:solidFill>
                <a:schemeClr val="lt1"/>
              </a:solidFill>
              <a:highlight>
                <a:schemeClr val="dk1"/>
              </a:highlight>
              <a:latin typeface="Montserrat"/>
              <a:ea typeface="Montserrat"/>
              <a:cs typeface="Montserrat"/>
              <a:sym typeface="Montserrat"/>
            </a:endParaRPr>
          </a:p>
          <a:p>
            <a:pPr indent="0" lvl="0" marL="0" rtl="0" algn="l">
              <a:spcBef>
                <a:spcPts val="0"/>
              </a:spcBef>
              <a:spcAft>
                <a:spcPts val="0"/>
              </a:spcAft>
              <a:buNone/>
            </a:pPr>
            <a:r>
              <a:rPr lang="en" sz="1800">
                <a:solidFill>
                  <a:schemeClr val="lt1"/>
                </a:solidFill>
                <a:highlight>
                  <a:schemeClr val="dk1"/>
                </a:highlight>
                <a:latin typeface="Montserrat"/>
                <a:ea typeface="Montserrat"/>
                <a:cs typeface="Montserrat"/>
                <a:sym typeface="Montserrat"/>
              </a:rPr>
              <a:t>Payment Installments</a:t>
            </a:r>
            <a:endParaRPr sz="1800">
              <a:solidFill>
                <a:schemeClr val="lt1"/>
              </a:solidFill>
              <a:highlight>
                <a:schemeClr val="dk1"/>
              </a:highlight>
              <a:latin typeface="Montserrat"/>
              <a:ea typeface="Montserrat"/>
              <a:cs typeface="Montserrat"/>
              <a:sym typeface="Montserrat"/>
            </a:endParaRPr>
          </a:p>
        </p:txBody>
      </p:sp>
      <p:sp>
        <p:nvSpPr>
          <p:cNvPr id="888" name="Google Shape;888;p86"/>
          <p:cNvSpPr txBox="1"/>
          <p:nvPr/>
        </p:nvSpPr>
        <p:spPr>
          <a:xfrm>
            <a:off x="358075" y="1018300"/>
            <a:ext cx="690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highlight>
                  <a:schemeClr val="dk1"/>
                </a:highlight>
                <a:latin typeface="Montserrat"/>
                <a:ea typeface="Montserrat"/>
                <a:cs typeface="Montserrat"/>
                <a:sym typeface="Montserrat"/>
              </a:rPr>
              <a:t>Top 3 Predictors for UCI Dataset:</a:t>
            </a:r>
            <a:endParaRPr>
              <a:solidFill>
                <a:schemeClr val="lt1"/>
              </a:solidFill>
              <a:highlight>
                <a:schemeClr val="dk1"/>
              </a:highlight>
              <a:latin typeface="Montserrat"/>
              <a:ea typeface="Montserrat"/>
              <a:cs typeface="Montserrat"/>
              <a:sym typeface="Montserrat"/>
            </a:endParaRPr>
          </a:p>
        </p:txBody>
      </p:sp>
      <p:sp>
        <p:nvSpPr>
          <p:cNvPr id="889" name="Google Shape;889;p86"/>
          <p:cNvSpPr txBox="1"/>
          <p:nvPr/>
        </p:nvSpPr>
        <p:spPr>
          <a:xfrm>
            <a:off x="4495800" y="1014579"/>
            <a:ext cx="408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highlight>
                  <a:schemeClr val="dk1"/>
                </a:highlight>
                <a:latin typeface="Montserrat"/>
                <a:ea typeface="Montserrat"/>
                <a:cs typeface="Montserrat"/>
                <a:sym typeface="Montserrat"/>
              </a:rPr>
              <a:t>Top 5 Predictors for UCI Dataset:</a:t>
            </a:r>
            <a:endParaRPr>
              <a:solidFill>
                <a:schemeClr val="lt1"/>
              </a:solidFill>
              <a:highlight>
                <a:schemeClr val="dk1"/>
              </a:highlight>
              <a:latin typeface="Montserrat"/>
              <a:ea typeface="Montserrat"/>
              <a:cs typeface="Montserrat"/>
              <a:sym typeface="Montserrat"/>
            </a:endParaRPr>
          </a:p>
        </p:txBody>
      </p:sp>
      <p:grpSp>
        <p:nvGrpSpPr>
          <p:cNvPr id="890" name="Google Shape;890;p86"/>
          <p:cNvGrpSpPr/>
          <p:nvPr/>
        </p:nvGrpSpPr>
        <p:grpSpPr>
          <a:xfrm>
            <a:off x="246830" y="1420602"/>
            <a:ext cx="276698" cy="333133"/>
            <a:chOff x="7576605" y="1983877"/>
            <a:chExt cx="276698" cy="333133"/>
          </a:xfrm>
        </p:grpSpPr>
        <p:sp>
          <p:nvSpPr>
            <p:cNvPr id="891" name="Google Shape;891;p86"/>
            <p:cNvSpPr/>
            <p:nvPr/>
          </p:nvSpPr>
          <p:spPr>
            <a:xfrm>
              <a:off x="7576605" y="1983877"/>
              <a:ext cx="276698" cy="333133"/>
            </a:xfrm>
            <a:custGeom>
              <a:rect b="b" l="l" r="r" t="t"/>
              <a:pathLst>
                <a:path extrusionOk="0" h="10466" w="8693">
                  <a:moveTo>
                    <a:pt x="417" y="1024"/>
                  </a:moveTo>
                  <a:cubicBezTo>
                    <a:pt x="655" y="1024"/>
                    <a:pt x="894" y="1143"/>
                    <a:pt x="1036" y="1358"/>
                  </a:cubicBezTo>
                  <a:lnTo>
                    <a:pt x="1156" y="1536"/>
                  </a:lnTo>
                  <a:cubicBezTo>
                    <a:pt x="1275" y="1715"/>
                    <a:pt x="1477" y="1822"/>
                    <a:pt x="1703" y="1822"/>
                  </a:cubicBezTo>
                  <a:lnTo>
                    <a:pt x="1703" y="2477"/>
                  </a:lnTo>
                  <a:cubicBezTo>
                    <a:pt x="1703" y="2941"/>
                    <a:pt x="1775" y="3406"/>
                    <a:pt x="1906" y="3834"/>
                  </a:cubicBezTo>
                  <a:cubicBezTo>
                    <a:pt x="1810" y="3763"/>
                    <a:pt x="1656" y="3703"/>
                    <a:pt x="1513" y="3644"/>
                  </a:cubicBezTo>
                  <a:cubicBezTo>
                    <a:pt x="1215" y="3525"/>
                    <a:pt x="894" y="3394"/>
                    <a:pt x="655" y="3144"/>
                  </a:cubicBezTo>
                  <a:cubicBezTo>
                    <a:pt x="394" y="2846"/>
                    <a:pt x="274" y="2417"/>
                    <a:pt x="274" y="1822"/>
                  </a:cubicBezTo>
                  <a:lnTo>
                    <a:pt x="274" y="1179"/>
                  </a:lnTo>
                  <a:cubicBezTo>
                    <a:pt x="274" y="1132"/>
                    <a:pt x="286" y="1108"/>
                    <a:pt x="322" y="1072"/>
                  </a:cubicBezTo>
                  <a:cubicBezTo>
                    <a:pt x="346" y="1048"/>
                    <a:pt x="394" y="1024"/>
                    <a:pt x="417" y="1024"/>
                  </a:cubicBezTo>
                  <a:close/>
                  <a:moveTo>
                    <a:pt x="8204" y="1024"/>
                  </a:moveTo>
                  <a:cubicBezTo>
                    <a:pt x="8252" y="1024"/>
                    <a:pt x="8275" y="1048"/>
                    <a:pt x="8311" y="1072"/>
                  </a:cubicBezTo>
                  <a:cubicBezTo>
                    <a:pt x="8335" y="1108"/>
                    <a:pt x="8359" y="1143"/>
                    <a:pt x="8359" y="1179"/>
                  </a:cubicBezTo>
                  <a:lnTo>
                    <a:pt x="8359" y="1822"/>
                  </a:lnTo>
                  <a:lnTo>
                    <a:pt x="8383" y="1822"/>
                  </a:lnTo>
                  <a:cubicBezTo>
                    <a:pt x="8383" y="2417"/>
                    <a:pt x="8252" y="2858"/>
                    <a:pt x="8002" y="3144"/>
                  </a:cubicBezTo>
                  <a:cubicBezTo>
                    <a:pt x="7775" y="3394"/>
                    <a:pt x="7466" y="3525"/>
                    <a:pt x="7144" y="3644"/>
                  </a:cubicBezTo>
                  <a:cubicBezTo>
                    <a:pt x="7002" y="3703"/>
                    <a:pt x="6871" y="3763"/>
                    <a:pt x="6716" y="3834"/>
                  </a:cubicBezTo>
                  <a:cubicBezTo>
                    <a:pt x="6847" y="3394"/>
                    <a:pt x="6930" y="2929"/>
                    <a:pt x="6930" y="2477"/>
                  </a:cubicBezTo>
                  <a:lnTo>
                    <a:pt x="6930" y="1822"/>
                  </a:lnTo>
                  <a:cubicBezTo>
                    <a:pt x="7144" y="1822"/>
                    <a:pt x="7359" y="1715"/>
                    <a:pt x="7478" y="1536"/>
                  </a:cubicBezTo>
                  <a:lnTo>
                    <a:pt x="7597" y="1358"/>
                  </a:lnTo>
                  <a:cubicBezTo>
                    <a:pt x="7728" y="1167"/>
                    <a:pt x="7966" y="1024"/>
                    <a:pt x="8204" y="1024"/>
                  </a:cubicBezTo>
                  <a:close/>
                  <a:moveTo>
                    <a:pt x="6954" y="334"/>
                  </a:moveTo>
                  <a:lnTo>
                    <a:pt x="6954" y="703"/>
                  </a:lnTo>
                  <a:lnTo>
                    <a:pt x="5632" y="703"/>
                  </a:lnTo>
                  <a:cubicBezTo>
                    <a:pt x="5537" y="703"/>
                    <a:pt x="5478" y="774"/>
                    <a:pt x="5478" y="846"/>
                  </a:cubicBezTo>
                  <a:cubicBezTo>
                    <a:pt x="5478" y="929"/>
                    <a:pt x="5561" y="1001"/>
                    <a:pt x="5632" y="1001"/>
                  </a:cubicBezTo>
                  <a:lnTo>
                    <a:pt x="6632" y="1001"/>
                  </a:lnTo>
                  <a:lnTo>
                    <a:pt x="6632" y="2477"/>
                  </a:lnTo>
                  <a:cubicBezTo>
                    <a:pt x="6632" y="3810"/>
                    <a:pt x="5989" y="5072"/>
                    <a:pt x="4906" y="5882"/>
                  </a:cubicBezTo>
                  <a:lnTo>
                    <a:pt x="4799" y="5954"/>
                  </a:lnTo>
                  <a:cubicBezTo>
                    <a:pt x="4763" y="5954"/>
                    <a:pt x="4739" y="5942"/>
                    <a:pt x="4704" y="5942"/>
                  </a:cubicBezTo>
                  <a:lnTo>
                    <a:pt x="3954" y="5942"/>
                  </a:lnTo>
                  <a:cubicBezTo>
                    <a:pt x="3918" y="5942"/>
                    <a:pt x="3894" y="5942"/>
                    <a:pt x="3858" y="5954"/>
                  </a:cubicBezTo>
                  <a:lnTo>
                    <a:pt x="3751" y="5882"/>
                  </a:lnTo>
                  <a:cubicBezTo>
                    <a:pt x="2668" y="5096"/>
                    <a:pt x="2025" y="3810"/>
                    <a:pt x="2025" y="2477"/>
                  </a:cubicBezTo>
                  <a:lnTo>
                    <a:pt x="2025" y="1001"/>
                  </a:lnTo>
                  <a:lnTo>
                    <a:pt x="4918" y="1001"/>
                  </a:lnTo>
                  <a:cubicBezTo>
                    <a:pt x="5001" y="1001"/>
                    <a:pt x="5061" y="929"/>
                    <a:pt x="5061" y="846"/>
                  </a:cubicBezTo>
                  <a:cubicBezTo>
                    <a:pt x="5061" y="774"/>
                    <a:pt x="4989" y="703"/>
                    <a:pt x="4918" y="703"/>
                  </a:cubicBezTo>
                  <a:lnTo>
                    <a:pt x="1715" y="703"/>
                  </a:lnTo>
                  <a:lnTo>
                    <a:pt x="1715" y="334"/>
                  </a:lnTo>
                  <a:close/>
                  <a:moveTo>
                    <a:pt x="4704" y="6263"/>
                  </a:moveTo>
                  <a:cubicBezTo>
                    <a:pt x="4763" y="6263"/>
                    <a:pt x="4811" y="6311"/>
                    <a:pt x="4811" y="6370"/>
                  </a:cubicBezTo>
                  <a:lnTo>
                    <a:pt x="4811" y="6477"/>
                  </a:lnTo>
                  <a:cubicBezTo>
                    <a:pt x="4811" y="6537"/>
                    <a:pt x="4763" y="6585"/>
                    <a:pt x="4704" y="6585"/>
                  </a:cubicBezTo>
                  <a:lnTo>
                    <a:pt x="3954" y="6585"/>
                  </a:lnTo>
                  <a:cubicBezTo>
                    <a:pt x="3882" y="6585"/>
                    <a:pt x="3846" y="6537"/>
                    <a:pt x="3846" y="6477"/>
                  </a:cubicBezTo>
                  <a:lnTo>
                    <a:pt x="3846" y="6370"/>
                  </a:lnTo>
                  <a:cubicBezTo>
                    <a:pt x="3846" y="6311"/>
                    <a:pt x="3882" y="6263"/>
                    <a:pt x="3954" y="6263"/>
                  </a:cubicBezTo>
                  <a:close/>
                  <a:moveTo>
                    <a:pt x="4513" y="6882"/>
                  </a:moveTo>
                  <a:lnTo>
                    <a:pt x="4513" y="8382"/>
                  </a:lnTo>
                  <a:lnTo>
                    <a:pt x="4156" y="8382"/>
                  </a:lnTo>
                  <a:lnTo>
                    <a:pt x="4156" y="6882"/>
                  </a:lnTo>
                  <a:close/>
                  <a:moveTo>
                    <a:pt x="5287" y="8692"/>
                  </a:moveTo>
                  <a:cubicBezTo>
                    <a:pt x="5394" y="8692"/>
                    <a:pt x="5478" y="8787"/>
                    <a:pt x="5478" y="8882"/>
                  </a:cubicBezTo>
                  <a:lnTo>
                    <a:pt x="5478" y="9061"/>
                  </a:lnTo>
                  <a:lnTo>
                    <a:pt x="4108" y="9061"/>
                  </a:lnTo>
                  <a:cubicBezTo>
                    <a:pt x="4025" y="9061"/>
                    <a:pt x="3965" y="9144"/>
                    <a:pt x="3965" y="9216"/>
                  </a:cubicBezTo>
                  <a:cubicBezTo>
                    <a:pt x="3965" y="9287"/>
                    <a:pt x="4037" y="9359"/>
                    <a:pt x="4108" y="9359"/>
                  </a:cubicBezTo>
                  <a:lnTo>
                    <a:pt x="6204" y="9359"/>
                  </a:lnTo>
                  <a:cubicBezTo>
                    <a:pt x="6228" y="9359"/>
                    <a:pt x="6240" y="9383"/>
                    <a:pt x="6251" y="9394"/>
                  </a:cubicBezTo>
                  <a:lnTo>
                    <a:pt x="6406" y="10133"/>
                  </a:lnTo>
                  <a:cubicBezTo>
                    <a:pt x="6406" y="10156"/>
                    <a:pt x="6406" y="10168"/>
                    <a:pt x="6382" y="10168"/>
                  </a:cubicBezTo>
                  <a:cubicBezTo>
                    <a:pt x="6382" y="10168"/>
                    <a:pt x="6370" y="10180"/>
                    <a:pt x="6359" y="10180"/>
                  </a:cubicBezTo>
                  <a:lnTo>
                    <a:pt x="2299" y="10180"/>
                  </a:lnTo>
                  <a:cubicBezTo>
                    <a:pt x="2287" y="10180"/>
                    <a:pt x="2263" y="10168"/>
                    <a:pt x="2263" y="10168"/>
                  </a:cubicBezTo>
                  <a:cubicBezTo>
                    <a:pt x="2263" y="10168"/>
                    <a:pt x="2251" y="10145"/>
                    <a:pt x="2251" y="10133"/>
                  </a:cubicBezTo>
                  <a:lnTo>
                    <a:pt x="2394" y="9394"/>
                  </a:lnTo>
                  <a:cubicBezTo>
                    <a:pt x="2394" y="9371"/>
                    <a:pt x="2418" y="9359"/>
                    <a:pt x="2441" y="9359"/>
                  </a:cubicBezTo>
                  <a:lnTo>
                    <a:pt x="3394" y="9359"/>
                  </a:lnTo>
                  <a:cubicBezTo>
                    <a:pt x="3489" y="9359"/>
                    <a:pt x="3549" y="9287"/>
                    <a:pt x="3549" y="9216"/>
                  </a:cubicBezTo>
                  <a:cubicBezTo>
                    <a:pt x="3549" y="9144"/>
                    <a:pt x="3477" y="9061"/>
                    <a:pt x="3394" y="9061"/>
                  </a:cubicBezTo>
                  <a:lnTo>
                    <a:pt x="3192" y="9061"/>
                  </a:lnTo>
                  <a:lnTo>
                    <a:pt x="3192" y="8882"/>
                  </a:lnTo>
                  <a:cubicBezTo>
                    <a:pt x="3192" y="8787"/>
                    <a:pt x="3275" y="8692"/>
                    <a:pt x="3382" y="8692"/>
                  </a:cubicBezTo>
                  <a:close/>
                  <a:moveTo>
                    <a:pt x="1715" y="0"/>
                  </a:moveTo>
                  <a:cubicBezTo>
                    <a:pt x="1548" y="0"/>
                    <a:pt x="1417" y="131"/>
                    <a:pt x="1417" y="298"/>
                  </a:cubicBezTo>
                  <a:lnTo>
                    <a:pt x="1417" y="703"/>
                  </a:lnTo>
                  <a:cubicBezTo>
                    <a:pt x="1417" y="870"/>
                    <a:pt x="1548" y="1001"/>
                    <a:pt x="1715" y="1001"/>
                  </a:cubicBezTo>
                  <a:lnTo>
                    <a:pt x="1751" y="1001"/>
                  </a:lnTo>
                  <a:lnTo>
                    <a:pt x="1751" y="1501"/>
                  </a:lnTo>
                  <a:cubicBezTo>
                    <a:pt x="1632" y="1501"/>
                    <a:pt x="1525" y="1441"/>
                    <a:pt x="1453" y="1334"/>
                  </a:cubicBezTo>
                  <a:lnTo>
                    <a:pt x="1334" y="1155"/>
                  </a:lnTo>
                  <a:cubicBezTo>
                    <a:pt x="1132" y="881"/>
                    <a:pt x="810" y="715"/>
                    <a:pt x="465" y="703"/>
                  </a:cubicBezTo>
                  <a:cubicBezTo>
                    <a:pt x="346" y="703"/>
                    <a:pt x="227" y="739"/>
                    <a:pt x="144" y="834"/>
                  </a:cubicBezTo>
                  <a:cubicBezTo>
                    <a:pt x="48" y="917"/>
                    <a:pt x="1" y="1036"/>
                    <a:pt x="1" y="1155"/>
                  </a:cubicBezTo>
                  <a:lnTo>
                    <a:pt x="1" y="1798"/>
                  </a:lnTo>
                  <a:cubicBezTo>
                    <a:pt x="1" y="3334"/>
                    <a:pt x="798" y="3656"/>
                    <a:pt x="1429" y="3918"/>
                  </a:cubicBezTo>
                  <a:cubicBezTo>
                    <a:pt x="1787" y="4060"/>
                    <a:pt x="2096" y="4180"/>
                    <a:pt x="2251" y="4489"/>
                  </a:cubicBezTo>
                  <a:cubicBezTo>
                    <a:pt x="2299" y="4584"/>
                    <a:pt x="2287" y="4656"/>
                    <a:pt x="2215" y="4715"/>
                  </a:cubicBezTo>
                  <a:cubicBezTo>
                    <a:pt x="2164" y="4767"/>
                    <a:pt x="2075" y="4806"/>
                    <a:pt x="1994" y="4806"/>
                  </a:cubicBezTo>
                  <a:cubicBezTo>
                    <a:pt x="1963" y="4806"/>
                    <a:pt x="1932" y="4800"/>
                    <a:pt x="1906" y="4787"/>
                  </a:cubicBezTo>
                  <a:cubicBezTo>
                    <a:pt x="1798" y="4751"/>
                    <a:pt x="1775" y="4608"/>
                    <a:pt x="1787" y="4489"/>
                  </a:cubicBezTo>
                  <a:cubicBezTo>
                    <a:pt x="1787" y="4406"/>
                    <a:pt x="1727" y="4334"/>
                    <a:pt x="1644" y="4334"/>
                  </a:cubicBezTo>
                  <a:cubicBezTo>
                    <a:pt x="1548" y="4334"/>
                    <a:pt x="1477" y="4394"/>
                    <a:pt x="1477" y="4477"/>
                  </a:cubicBezTo>
                  <a:cubicBezTo>
                    <a:pt x="1477" y="4608"/>
                    <a:pt x="1489" y="4942"/>
                    <a:pt x="1787" y="5072"/>
                  </a:cubicBezTo>
                  <a:cubicBezTo>
                    <a:pt x="1846" y="5108"/>
                    <a:pt x="1929" y="5120"/>
                    <a:pt x="2001" y="5120"/>
                  </a:cubicBezTo>
                  <a:cubicBezTo>
                    <a:pt x="2168" y="5120"/>
                    <a:pt x="2322" y="5061"/>
                    <a:pt x="2441" y="4930"/>
                  </a:cubicBezTo>
                  <a:cubicBezTo>
                    <a:pt x="2465" y="4906"/>
                    <a:pt x="2477" y="4894"/>
                    <a:pt x="2477" y="4882"/>
                  </a:cubicBezTo>
                  <a:cubicBezTo>
                    <a:pt x="2775" y="5346"/>
                    <a:pt x="3156" y="5763"/>
                    <a:pt x="3608" y="6096"/>
                  </a:cubicBezTo>
                  <a:lnTo>
                    <a:pt x="3632" y="6120"/>
                  </a:lnTo>
                  <a:cubicBezTo>
                    <a:pt x="3596" y="6180"/>
                    <a:pt x="3573" y="6251"/>
                    <a:pt x="3573" y="6323"/>
                  </a:cubicBezTo>
                  <a:lnTo>
                    <a:pt x="3573" y="6430"/>
                  </a:lnTo>
                  <a:cubicBezTo>
                    <a:pt x="3573" y="6620"/>
                    <a:pt x="3715" y="6775"/>
                    <a:pt x="3870" y="6835"/>
                  </a:cubicBezTo>
                  <a:lnTo>
                    <a:pt x="3870" y="8347"/>
                  </a:lnTo>
                  <a:lnTo>
                    <a:pt x="3394" y="8347"/>
                  </a:lnTo>
                  <a:cubicBezTo>
                    <a:pt x="3108" y="8347"/>
                    <a:pt x="2894" y="8573"/>
                    <a:pt x="2894" y="8859"/>
                  </a:cubicBezTo>
                  <a:lnTo>
                    <a:pt x="2894" y="9037"/>
                  </a:lnTo>
                  <a:lnTo>
                    <a:pt x="2453" y="9037"/>
                  </a:lnTo>
                  <a:cubicBezTo>
                    <a:pt x="2299" y="9037"/>
                    <a:pt x="2144" y="9156"/>
                    <a:pt x="2120" y="9311"/>
                  </a:cubicBezTo>
                  <a:lnTo>
                    <a:pt x="1965" y="10061"/>
                  </a:lnTo>
                  <a:cubicBezTo>
                    <a:pt x="1953" y="10168"/>
                    <a:pt x="1965" y="10264"/>
                    <a:pt x="2037" y="10347"/>
                  </a:cubicBezTo>
                  <a:cubicBezTo>
                    <a:pt x="2096" y="10418"/>
                    <a:pt x="2203" y="10466"/>
                    <a:pt x="2310" y="10466"/>
                  </a:cubicBezTo>
                  <a:lnTo>
                    <a:pt x="6370" y="10466"/>
                  </a:lnTo>
                  <a:cubicBezTo>
                    <a:pt x="6478" y="10466"/>
                    <a:pt x="6585" y="10418"/>
                    <a:pt x="6644" y="10347"/>
                  </a:cubicBezTo>
                  <a:cubicBezTo>
                    <a:pt x="6704" y="10264"/>
                    <a:pt x="6728" y="10168"/>
                    <a:pt x="6716" y="10061"/>
                  </a:cubicBezTo>
                  <a:lnTo>
                    <a:pt x="6561" y="9311"/>
                  </a:lnTo>
                  <a:cubicBezTo>
                    <a:pt x="6537" y="9156"/>
                    <a:pt x="6382" y="9037"/>
                    <a:pt x="6228" y="9037"/>
                  </a:cubicBezTo>
                  <a:lnTo>
                    <a:pt x="5787" y="9037"/>
                  </a:lnTo>
                  <a:lnTo>
                    <a:pt x="5787" y="8859"/>
                  </a:lnTo>
                  <a:cubicBezTo>
                    <a:pt x="5787" y="8573"/>
                    <a:pt x="5573" y="8347"/>
                    <a:pt x="5287" y="8347"/>
                  </a:cubicBezTo>
                  <a:lnTo>
                    <a:pt x="4811" y="8347"/>
                  </a:lnTo>
                  <a:lnTo>
                    <a:pt x="4811" y="6835"/>
                  </a:lnTo>
                  <a:cubicBezTo>
                    <a:pt x="4989" y="6787"/>
                    <a:pt x="5108" y="6620"/>
                    <a:pt x="5108" y="6430"/>
                  </a:cubicBezTo>
                  <a:lnTo>
                    <a:pt x="5108" y="6323"/>
                  </a:lnTo>
                  <a:cubicBezTo>
                    <a:pt x="5108" y="6251"/>
                    <a:pt x="5073" y="6180"/>
                    <a:pt x="5049" y="6120"/>
                  </a:cubicBezTo>
                  <a:lnTo>
                    <a:pt x="5073" y="6096"/>
                  </a:lnTo>
                  <a:cubicBezTo>
                    <a:pt x="5537" y="5763"/>
                    <a:pt x="5906" y="5358"/>
                    <a:pt x="6204" y="4882"/>
                  </a:cubicBezTo>
                  <a:cubicBezTo>
                    <a:pt x="6228" y="4894"/>
                    <a:pt x="6228" y="4906"/>
                    <a:pt x="6240" y="4930"/>
                  </a:cubicBezTo>
                  <a:cubicBezTo>
                    <a:pt x="6359" y="5049"/>
                    <a:pt x="6525" y="5120"/>
                    <a:pt x="6680" y="5120"/>
                  </a:cubicBezTo>
                  <a:cubicBezTo>
                    <a:pt x="6763" y="5120"/>
                    <a:pt x="6835" y="5108"/>
                    <a:pt x="6894" y="5072"/>
                  </a:cubicBezTo>
                  <a:cubicBezTo>
                    <a:pt x="7192" y="4942"/>
                    <a:pt x="7204" y="4608"/>
                    <a:pt x="7204" y="4477"/>
                  </a:cubicBezTo>
                  <a:cubicBezTo>
                    <a:pt x="7204" y="4394"/>
                    <a:pt x="7132" y="4334"/>
                    <a:pt x="7037" y="4334"/>
                  </a:cubicBezTo>
                  <a:cubicBezTo>
                    <a:pt x="6954" y="4334"/>
                    <a:pt x="6894" y="4406"/>
                    <a:pt x="6894" y="4489"/>
                  </a:cubicBezTo>
                  <a:cubicBezTo>
                    <a:pt x="6894" y="4596"/>
                    <a:pt x="6882" y="4727"/>
                    <a:pt x="6775" y="4787"/>
                  </a:cubicBezTo>
                  <a:cubicBezTo>
                    <a:pt x="6749" y="4800"/>
                    <a:pt x="6718" y="4806"/>
                    <a:pt x="6687" y="4806"/>
                  </a:cubicBezTo>
                  <a:cubicBezTo>
                    <a:pt x="6606" y="4806"/>
                    <a:pt x="6517" y="4767"/>
                    <a:pt x="6466" y="4715"/>
                  </a:cubicBezTo>
                  <a:cubicBezTo>
                    <a:pt x="6406" y="4656"/>
                    <a:pt x="6382" y="4584"/>
                    <a:pt x="6430" y="4489"/>
                  </a:cubicBezTo>
                  <a:cubicBezTo>
                    <a:pt x="6585" y="4191"/>
                    <a:pt x="6894" y="4060"/>
                    <a:pt x="7252" y="3918"/>
                  </a:cubicBezTo>
                  <a:cubicBezTo>
                    <a:pt x="7894" y="3656"/>
                    <a:pt x="8680" y="3334"/>
                    <a:pt x="8680" y="1798"/>
                  </a:cubicBezTo>
                  <a:lnTo>
                    <a:pt x="8680" y="1155"/>
                  </a:lnTo>
                  <a:cubicBezTo>
                    <a:pt x="8692" y="1048"/>
                    <a:pt x="8633" y="941"/>
                    <a:pt x="8561" y="846"/>
                  </a:cubicBezTo>
                  <a:cubicBezTo>
                    <a:pt x="8478" y="762"/>
                    <a:pt x="8347" y="715"/>
                    <a:pt x="8240" y="715"/>
                  </a:cubicBezTo>
                  <a:cubicBezTo>
                    <a:pt x="7894" y="715"/>
                    <a:pt x="7561" y="881"/>
                    <a:pt x="7371" y="1179"/>
                  </a:cubicBezTo>
                  <a:lnTo>
                    <a:pt x="7252" y="1358"/>
                  </a:lnTo>
                  <a:cubicBezTo>
                    <a:pt x="7180" y="1465"/>
                    <a:pt x="7073" y="1524"/>
                    <a:pt x="6954" y="1524"/>
                  </a:cubicBezTo>
                  <a:lnTo>
                    <a:pt x="6954" y="1012"/>
                  </a:lnTo>
                  <a:lnTo>
                    <a:pt x="6990" y="1012"/>
                  </a:lnTo>
                  <a:cubicBezTo>
                    <a:pt x="7144" y="1012"/>
                    <a:pt x="7287" y="881"/>
                    <a:pt x="7287" y="715"/>
                  </a:cubicBezTo>
                  <a:lnTo>
                    <a:pt x="7287" y="298"/>
                  </a:lnTo>
                  <a:cubicBezTo>
                    <a:pt x="7287" y="131"/>
                    <a:pt x="7144" y="0"/>
                    <a:pt x="6990" y="0"/>
                  </a:cubicBezTo>
                  <a:close/>
                </a:path>
              </a:pathLst>
            </a:custGeom>
            <a:solidFill>
              <a:srgbClr val="FFFB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86"/>
            <p:cNvSpPr/>
            <p:nvPr/>
          </p:nvSpPr>
          <p:spPr>
            <a:xfrm>
              <a:off x="7670981" y="2041871"/>
              <a:ext cx="87182" cy="83076"/>
            </a:xfrm>
            <a:custGeom>
              <a:rect b="b" l="l" r="r" t="t"/>
              <a:pathLst>
                <a:path extrusionOk="0" h="2610" w="2739">
                  <a:moveTo>
                    <a:pt x="1334" y="476"/>
                  </a:moveTo>
                  <a:lnTo>
                    <a:pt x="1572" y="953"/>
                  </a:lnTo>
                  <a:cubicBezTo>
                    <a:pt x="1608" y="1012"/>
                    <a:pt x="1655" y="1036"/>
                    <a:pt x="1715" y="1048"/>
                  </a:cubicBezTo>
                  <a:lnTo>
                    <a:pt x="2251" y="1131"/>
                  </a:lnTo>
                  <a:lnTo>
                    <a:pt x="1893" y="1500"/>
                  </a:lnTo>
                  <a:cubicBezTo>
                    <a:pt x="1846" y="1548"/>
                    <a:pt x="1834" y="1607"/>
                    <a:pt x="1834" y="1667"/>
                  </a:cubicBezTo>
                  <a:lnTo>
                    <a:pt x="1917" y="2203"/>
                  </a:lnTo>
                  <a:lnTo>
                    <a:pt x="1441" y="1941"/>
                  </a:lnTo>
                  <a:cubicBezTo>
                    <a:pt x="1417" y="1929"/>
                    <a:pt x="1381" y="1929"/>
                    <a:pt x="1358" y="1929"/>
                  </a:cubicBezTo>
                  <a:cubicBezTo>
                    <a:pt x="1322" y="1929"/>
                    <a:pt x="1298" y="1929"/>
                    <a:pt x="1262" y="1941"/>
                  </a:cubicBezTo>
                  <a:lnTo>
                    <a:pt x="786" y="2203"/>
                  </a:lnTo>
                  <a:lnTo>
                    <a:pt x="786" y="2203"/>
                  </a:lnTo>
                  <a:lnTo>
                    <a:pt x="881" y="1667"/>
                  </a:lnTo>
                  <a:cubicBezTo>
                    <a:pt x="893" y="1607"/>
                    <a:pt x="869" y="1548"/>
                    <a:pt x="822" y="1500"/>
                  </a:cubicBezTo>
                  <a:lnTo>
                    <a:pt x="429" y="1131"/>
                  </a:lnTo>
                  <a:lnTo>
                    <a:pt x="965" y="1048"/>
                  </a:lnTo>
                  <a:cubicBezTo>
                    <a:pt x="1024" y="1036"/>
                    <a:pt x="1084" y="1012"/>
                    <a:pt x="1108" y="953"/>
                  </a:cubicBezTo>
                  <a:lnTo>
                    <a:pt x="1334" y="476"/>
                  </a:lnTo>
                  <a:close/>
                  <a:moveTo>
                    <a:pt x="1370" y="0"/>
                  </a:moveTo>
                  <a:cubicBezTo>
                    <a:pt x="1298" y="0"/>
                    <a:pt x="1239" y="36"/>
                    <a:pt x="1203" y="95"/>
                  </a:cubicBezTo>
                  <a:lnTo>
                    <a:pt x="881" y="750"/>
                  </a:lnTo>
                  <a:lnTo>
                    <a:pt x="167" y="857"/>
                  </a:lnTo>
                  <a:cubicBezTo>
                    <a:pt x="96" y="869"/>
                    <a:pt x="36" y="917"/>
                    <a:pt x="12" y="976"/>
                  </a:cubicBezTo>
                  <a:cubicBezTo>
                    <a:pt x="0" y="1048"/>
                    <a:pt x="12" y="1107"/>
                    <a:pt x="60" y="1167"/>
                  </a:cubicBezTo>
                  <a:lnTo>
                    <a:pt x="584" y="1679"/>
                  </a:lnTo>
                  <a:lnTo>
                    <a:pt x="465" y="2393"/>
                  </a:lnTo>
                  <a:cubicBezTo>
                    <a:pt x="453" y="2465"/>
                    <a:pt x="477" y="2524"/>
                    <a:pt x="536" y="2572"/>
                  </a:cubicBezTo>
                  <a:cubicBezTo>
                    <a:pt x="568" y="2597"/>
                    <a:pt x="603" y="2609"/>
                    <a:pt x="638" y="2609"/>
                  </a:cubicBezTo>
                  <a:cubicBezTo>
                    <a:pt x="669" y="2609"/>
                    <a:pt x="699" y="2600"/>
                    <a:pt x="727" y="2584"/>
                  </a:cubicBezTo>
                  <a:lnTo>
                    <a:pt x="1370" y="2238"/>
                  </a:lnTo>
                  <a:lnTo>
                    <a:pt x="2012" y="2584"/>
                  </a:lnTo>
                  <a:cubicBezTo>
                    <a:pt x="2036" y="2596"/>
                    <a:pt x="2072" y="2596"/>
                    <a:pt x="2096" y="2596"/>
                  </a:cubicBezTo>
                  <a:cubicBezTo>
                    <a:pt x="2143" y="2596"/>
                    <a:pt x="2179" y="2584"/>
                    <a:pt x="2203" y="2572"/>
                  </a:cubicBezTo>
                  <a:cubicBezTo>
                    <a:pt x="2262" y="2524"/>
                    <a:pt x="2298" y="2465"/>
                    <a:pt x="2274" y="2393"/>
                  </a:cubicBezTo>
                  <a:lnTo>
                    <a:pt x="2155" y="1679"/>
                  </a:lnTo>
                  <a:lnTo>
                    <a:pt x="2679" y="1167"/>
                  </a:lnTo>
                  <a:cubicBezTo>
                    <a:pt x="2727" y="1107"/>
                    <a:pt x="2739" y="1048"/>
                    <a:pt x="2727" y="976"/>
                  </a:cubicBezTo>
                  <a:cubicBezTo>
                    <a:pt x="2715" y="905"/>
                    <a:pt x="2655" y="857"/>
                    <a:pt x="2572" y="857"/>
                  </a:cubicBezTo>
                  <a:lnTo>
                    <a:pt x="1858" y="750"/>
                  </a:lnTo>
                  <a:lnTo>
                    <a:pt x="1536" y="95"/>
                  </a:lnTo>
                  <a:cubicBezTo>
                    <a:pt x="1500" y="36"/>
                    <a:pt x="1441" y="0"/>
                    <a:pt x="1370" y="0"/>
                  </a:cubicBezTo>
                  <a:close/>
                </a:path>
              </a:pathLst>
            </a:custGeom>
            <a:solidFill>
              <a:srgbClr val="FFFB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 name="Google Shape;893;p86"/>
          <p:cNvGrpSpPr/>
          <p:nvPr/>
        </p:nvGrpSpPr>
        <p:grpSpPr>
          <a:xfrm>
            <a:off x="4437830" y="1420602"/>
            <a:ext cx="276698" cy="333133"/>
            <a:chOff x="7576605" y="1983877"/>
            <a:chExt cx="276698" cy="333133"/>
          </a:xfrm>
        </p:grpSpPr>
        <p:sp>
          <p:nvSpPr>
            <p:cNvPr id="894" name="Google Shape;894;p86"/>
            <p:cNvSpPr/>
            <p:nvPr/>
          </p:nvSpPr>
          <p:spPr>
            <a:xfrm>
              <a:off x="7576605" y="1983877"/>
              <a:ext cx="276698" cy="333133"/>
            </a:xfrm>
            <a:custGeom>
              <a:rect b="b" l="l" r="r" t="t"/>
              <a:pathLst>
                <a:path extrusionOk="0" h="10466" w="8693">
                  <a:moveTo>
                    <a:pt x="417" y="1024"/>
                  </a:moveTo>
                  <a:cubicBezTo>
                    <a:pt x="655" y="1024"/>
                    <a:pt x="894" y="1143"/>
                    <a:pt x="1036" y="1358"/>
                  </a:cubicBezTo>
                  <a:lnTo>
                    <a:pt x="1156" y="1536"/>
                  </a:lnTo>
                  <a:cubicBezTo>
                    <a:pt x="1275" y="1715"/>
                    <a:pt x="1477" y="1822"/>
                    <a:pt x="1703" y="1822"/>
                  </a:cubicBezTo>
                  <a:lnTo>
                    <a:pt x="1703" y="2477"/>
                  </a:lnTo>
                  <a:cubicBezTo>
                    <a:pt x="1703" y="2941"/>
                    <a:pt x="1775" y="3406"/>
                    <a:pt x="1906" y="3834"/>
                  </a:cubicBezTo>
                  <a:cubicBezTo>
                    <a:pt x="1810" y="3763"/>
                    <a:pt x="1656" y="3703"/>
                    <a:pt x="1513" y="3644"/>
                  </a:cubicBezTo>
                  <a:cubicBezTo>
                    <a:pt x="1215" y="3525"/>
                    <a:pt x="894" y="3394"/>
                    <a:pt x="655" y="3144"/>
                  </a:cubicBezTo>
                  <a:cubicBezTo>
                    <a:pt x="394" y="2846"/>
                    <a:pt x="274" y="2417"/>
                    <a:pt x="274" y="1822"/>
                  </a:cubicBezTo>
                  <a:lnTo>
                    <a:pt x="274" y="1179"/>
                  </a:lnTo>
                  <a:cubicBezTo>
                    <a:pt x="274" y="1132"/>
                    <a:pt x="286" y="1108"/>
                    <a:pt x="322" y="1072"/>
                  </a:cubicBezTo>
                  <a:cubicBezTo>
                    <a:pt x="346" y="1048"/>
                    <a:pt x="394" y="1024"/>
                    <a:pt x="417" y="1024"/>
                  </a:cubicBezTo>
                  <a:close/>
                  <a:moveTo>
                    <a:pt x="8204" y="1024"/>
                  </a:moveTo>
                  <a:cubicBezTo>
                    <a:pt x="8252" y="1024"/>
                    <a:pt x="8275" y="1048"/>
                    <a:pt x="8311" y="1072"/>
                  </a:cubicBezTo>
                  <a:cubicBezTo>
                    <a:pt x="8335" y="1108"/>
                    <a:pt x="8359" y="1143"/>
                    <a:pt x="8359" y="1179"/>
                  </a:cubicBezTo>
                  <a:lnTo>
                    <a:pt x="8359" y="1822"/>
                  </a:lnTo>
                  <a:lnTo>
                    <a:pt x="8383" y="1822"/>
                  </a:lnTo>
                  <a:cubicBezTo>
                    <a:pt x="8383" y="2417"/>
                    <a:pt x="8252" y="2858"/>
                    <a:pt x="8002" y="3144"/>
                  </a:cubicBezTo>
                  <a:cubicBezTo>
                    <a:pt x="7775" y="3394"/>
                    <a:pt x="7466" y="3525"/>
                    <a:pt x="7144" y="3644"/>
                  </a:cubicBezTo>
                  <a:cubicBezTo>
                    <a:pt x="7002" y="3703"/>
                    <a:pt x="6871" y="3763"/>
                    <a:pt x="6716" y="3834"/>
                  </a:cubicBezTo>
                  <a:cubicBezTo>
                    <a:pt x="6847" y="3394"/>
                    <a:pt x="6930" y="2929"/>
                    <a:pt x="6930" y="2477"/>
                  </a:cubicBezTo>
                  <a:lnTo>
                    <a:pt x="6930" y="1822"/>
                  </a:lnTo>
                  <a:cubicBezTo>
                    <a:pt x="7144" y="1822"/>
                    <a:pt x="7359" y="1715"/>
                    <a:pt x="7478" y="1536"/>
                  </a:cubicBezTo>
                  <a:lnTo>
                    <a:pt x="7597" y="1358"/>
                  </a:lnTo>
                  <a:cubicBezTo>
                    <a:pt x="7728" y="1167"/>
                    <a:pt x="7966" y="1024"/>
                    <a:pt x="8204" y="1024"/>
                  </a:cubicBezTo>
                  <a:close/>
                  <a:moveTo>
                    <a:pt x="6954" y="334"/>
                  </a:moveTo>
                  <a:lnTo>
                    <a:pt x="6954" y="703"/>
                  </a:lnTo>
                  <a:lnTo>
                    <a:pt x="5632" y="703"/>
                  </a:lnTo>
                  <a:cubicBezTo>
                    <a:pt x="5537" y="703"/>
                    <a:pt x="5478" y="774"/>
                    <a:pt x="5478" y="846"/>
                  </a:cubicBezTo>
                  <a:cubicBezTo>
                    <a:pt x="5478" y="929"/>
                    <a:pt x="5561" y="1001"/>
                    <a:pt x="5632" y="1001"/>
                  </a:cubicBezTo>
                  <a:lnTo>
                    <a:pt x="6632" y="1001"/>
                  </a:lnTo>
                  <a:lnTo>
                    <a:pt x="6632" y="2477"/>
                  </a:lnTo>
                  <a:cubicBezTo>
                    <a:pt x="6632" y="3810"/>
                    <a:pt x="5989" y="5072"/>
                    <a:pt x="4906" y="5882"/>
                  </a:cubicBezTo>
                  <a:lnTo>
                    <a:pt x="4799" y="5954"/>
                  </a:lnTo>
                  <a:cubicBezTo>
                    <a:pt x="4763" y="5954"/>
                    <a:pt x="4739" y="5942"/>
                    <a:pt x="4704" y="5942"/>
                  </a:cubicBezTo>
                  <a:lnTo>
                    <a:pt x="3954" y="5942"/>
                  </a:lnTo>
                  <a:cubicBezTo>
                    <a:pt x="3918" y="5942"/>
                    <a:pt x="3894" y="5942"/>
                    <a:pt x="3858" y="5954"/>
                  </a:cubicBezTo>
                  <a:lnTo>
                    <a:pt x="3751" y="5882"/>
                  </a:lnTo>
                  <a:cubicBezTo>
                    <a:pt x="2668" y="5096"/>
                    <a:pt x="2025" y="3810"/>
                    <a:pt x="2025" y="2477"/>
                  </a:cubicBezTo>
                  <a:lnTo>
                    <a:pt x="2025" y="1001"/>
                  </a:lnTo>
                  <a:lnTo>
                    <a:pt x="4918" y="1001"/>
                  </a:lnTo>
                  <a:cubicBezTo>
                    <a:pt x="5001" y="1001"/>
                    <a:pt x="5061" y="929"/>
                    <a:pt x="5061" y="846"/>
                  </a:cubicBezTo>
                  <a:cubicBezTo>
                    <a:pt x="5061" y="774"/>
                    <a:pt x="4989" y="703"/>
                    <a:pt x="4918" y="703"/>
                  </a:cubicBezTo>
                  <a:lnTo>
                    <a:pt x="1715" y="703"/>
                  </a:lnTo>
                  <a:lnTo>
                    <a:pt x="1715" y="334"/>
                  </a:lnTo>
                  <a:close/>
                  <a:moveTo>
                    <a:pt x="4704" y="6263"/>
                  </a:moveTo>
                  <a:cubicBezTo>
                    <a:pt x="4763" y="6263"/>
                    <a:pt x="4811" y="6311"/>
                    <a:pt x="4811" y="6370"/>
                  </a:cubicBezTo>
                  <a:lnTo>
                    <a:pt x="4811" y="6477"/>
                  </a:lnTo>
                  <a:cubicBezTo>
                    <a:pt x="4811" y="6537"/>
                    <a:pt x="4763" y="6585"/>
                    <a:pt x="4704" y="6585"/>
                  </a:cubicBezTo>
                  <a:lnTo>
                    <a:pt x="3954" y="6585"/>
                  </a:lnTo>
                  <a:cubicBezTo>
                    <a:pt x="3882" y="6585"/>
                    <a:pt x="3846" y="6537"/>
                    <a:pt x="3846" y="6477"/>
                  </a:cubicBezTo>
                  <a:lnTo>
                    <a:pt x="3846" y="6370"/>
                  </a:lnTo>
                  <a:cubicBezTo>
                    <a:pt x="3846" y="6311"/>
                    <a:pt x="3882" y="6263"/>
                    <a:pt x="3954" y="6263"/>
                  </a:cubicBezTo>
                  <a:close/>
                  <a:moveTo>
                    <a:pt x="4513" y="6882"/>
                  </a:moveTo>
                  <a:lnTo>
                    <a:pt x="4513" y="8382"/>
                  </a:lnTo>
                  <a:lnTo>
                    <a:pt x="4156" y="8382"/>
                  </a:lnTo>
                  <a:lnTo>
                    <a:pt x="4156" y="6882"/>
                  </a:lnTo>
                  <a:close/>
                  <a:moveTo>
                    <a:pt x="5287" y="8692"/>
                  </a:moveTo>
                  <a:cubicBezTo>
                    <a:pt x="5394" y="8692"/>
                    <a:pt x="5478" y="8787"/>
                    <a:pt x="5478" y="8882"/>
                  </a:cubicBezTo>
                  <a:lnTo>
                    <a:pt x="5478" y="9061"/>
                  </a:lnTo>
                  <a:lnTo>
                    <a:pt x="4108" y="9061"/>
                  </a:lnTo>
                  <a:cubicBezTo>
                    <a:pt x="4025" y="9061"/>
                    <a:pt x="3965" y="9144"/>
                    <a:pt x="3965" y="9216"/>
                  </a:cubicBezTo>
                  <a:cubicBezTo>
                    <a:pt x="3965" y="9287"/>
                    <a:pt x="4037" y="9359"/>
                    <a:pt x="4108" y="9359"/>
                  </a:cubicBezTo>
                  <a:lnTo>
                    <a:pt x="6204" y="9359"/>
                  </a:lnTo>
                  <a:cubicBezTo>
                    <a:pt x="6228" y="9359"/>
                    <a:pt x="6240" y="9383"/>
                    <a:pt x="6251" y="9394"/>
                  </a:cubicBezTo>
                  <a:lnTo>
                    <a:pt x="6406" y="10133"/>
                  </a:lnTo>
                  <a:cubicBezTo>
                    <a:pt x="6406" y="10156"/>
                    <a:pt x="6406" y="10168"/>
                    <a:pt x="6382" y="10168"/>
                  </a:cubicBezTo>
                  <a:cubicBezTo>
                    <a:pt x="6382" y="10168"/>
                    <a:pt x="6370" y="10180"/>
                    <a:pt x="6359" y="10180"/>
                  </a:cubicBezTo>
                  <a:lnTo>
                    <a:pt x="2299" y="10180"/>
                  </a:lnTo>
                  <a:cubicBezTo>
                    <a:pt x="2287" y="10180"/>
                    <a:pt x="2263" y="10168"/>
                    <a:pt x="2263" y="10168"/>
                  </a:cubicBezTo>
                  <a:cubicBezTo>
                    <a:pt x="2263" y="10168"/>
                    <a:pt x="2251" y="10145"/>
                    <a:pt x="2251" y="10133"/>
                  </a:cubicBezTo>
                  <a:lnTo>
                    <a:pt x="2394" y="9394"/>
                  </a:lnTo>
                  <a:cubicBezTo>
                    <a:pt x="2394" y="9371"/>
                    <a:pt x="2418" y="9359"/>
                    <a:pt x="2441" y="9359"/>
                  </a:cubicBezTo>
                  <a:lnTo>
                    <a:pt x="3394" y="9359"/>
                  </a:lnTo>
                  <a:cubicBezTo>
                    <a:pt x="3489" y="9359"/>
                    <a:pt x="3549" y="9287"/>
                    <a:pt x="3549" y="9216"/>
                  </a:cubicBezTo>
                  <a:cubicBezTo>
                    <a:pt x="3549" y="9144"/>
                    <a:pt x="3477" y="9061"/>
                    <a:pt x="3394" y="9061"/>
                  </a:cubicBezTo>
                  <a:lnTo>
                    <a:pt x="3192" y="9061"/>
                  </a:lnTo>
                  <a:lnTo>
                    <a:pt x="3192" y="8882"/>
                  </a:lnTo>
                  <a:cubicBezTo>
                    <a:pt x="3192" y="8787"/>
                    <a:pt x="3275" y="8692"/>
                    <a:pt x="3382" y="8692"/>
                  </a:cubicBezTo>
                  <a:close/>
                  <a:moveTo>
                    <a:pt x="1715" y="0"/>
                  </a:moveTo>
                  <a:cubicBezTo>
                    <a:pt x="1548" y="0"/>
                    <a:pt x="1417" y="131"/>
                    <a:pt x="1417" y="298"/>
                  </a:cubicBezTo>
                  <a:lnTo>
                    <a:pt x="1417" y="703"/>
                  </a:lnTo>
                  <a:cubicBezTo>
                    <a:pt x="1417" y="870"/>
                    <a:pt x="1548" y="1001"/>
                    <a:pt x="1715" y="1001"/>
                  </a:cubicBezTo>
                  <a:lnTo>
                    <a:pt x="1751" y="1001"/>
                  </a:lnTo>
                  <a:lnTo>
                    <a:pt x="1751" y="1501"/>
                  </a:lnTo>
                  <a:cubicBezTo>
                    <a:pt x="1632" y="1501"/>
                    <a:pt x="1525" y="1441"/>
                    <a:pt x="1453" y="1334"/>
                  </a:cubicBezTo>
                  <a:lnTo>
                    <a:pt x="1334" y="1155"/>
                  </a:lnTo>
                  <a:cubicBezTo>
                    <a:pt x="1132" y="881"/>
                    <a:pt x="810" y="715"/>
                    <a:pt x="465" y="703"/>
                  </a:cubicBezTo>
                  <a:cubicBezTo>
                    <a:pt x="346" y="703"/>
                    <a:pt x="227" y="739"/>
                    <a:pt x="144" y="834"/>
                  </a:cubicBezTo>
                  <a:cubicBezTo>
                    <a:pt x="48" y="917"/>
                    <a:pt x="1" y="1036"/>
                    <a:pt x="1" y="1155"/>
                  </a:cubicBezTo>
                  <a:lnTo>
                    <a:pt x="1" y="1798"/>
                  </a:lnTo>
                  <a:cubicBezTo>
                    <a:pt x="1" y="3334"/>
                    <a:pt x="798" y="3656"/>
                    <a:pt x="1429" y="3918"/>
                  </a:cubicBezTo>
                  <a:cubicBezTo>
                    <a:pt x="1787" y="4060"/>
                    <a:pt x="2096" y="4180"/>
                    <a:pt x="2251" y="4489"/>
                  </a:cubicBezTo>
                  <a:cubicBezTo>
                    <a:pt x="2299" y="4584"/>
                    <a:pt x="2287" y="4656"/>
                    <a:pt x="2215" y="4715"/>
                  </a:cubicBezTo>
                  <a:cubicBezTo>
                    <a:pt x="2164" y="4767"/>
                    <a:pt x="2075" y="4806"/>
                    <a:pt x="1994" y="4806"/>
                  </a:cubicBezTo>
                  <a:cubicBezTo>
                    <a:pt x="1963" y="4806"/>
                    <a:pt x="1932" y="4800"/>
                    <a:pt x="1906" y="4787"/>
                  </a:cubicBezTo>
                  <a:cubicBezTo>
                    <a:pt x="1798" y="4751"/>
                    <a:pt x="1775" y="4608"/>
                    <a:pt x="1787" y="4489"/>
                  </a:cubicBezTo>
                  <a:cubicBezTo>
                    <a:pt x="1787" y="4406"/>
                    <a:pt x="1727" y="4334"/>
                    <a:pt x="1644" y="4334"/>
                  </a:cubicBezTo>
                  <a:cubicBezTo>
                    <a:pt x="1548" y="4334"/>
                    <a:pt x="1477" y="4394"/>
                    <a:pt x="1477" y="4477"/>
                  </a:cubicBezTo>
                  <a:cubicBezTo>
                    <a:pt x="1477" y="4608"/>
                    <a:pt x="1489" y="4942"/>
                    <a:pt x="1787" y="5072"/>
                  </a:cubicBezTo>
                  <a:cubicBezTo>
                    <a:pt x="1846" y="5108"/>
                    <a:pt x="1929" y="5120"/>
                    <a:pt x="2001" y="5120"/>
                  </a:cubicBezTo>
                  <a:cubicBezTo>
                    <a:pt x="2168" y="5120"/>
                    <a:pt x="2322" y="5061"/>
                    <a:pt x="2441" y="4930"/>
                  </a:cubicBezTo>
                  <a:cubicBezTo>
                    <a:pt x="2465" y="4906"/>
                    <a:pt x="2477" y="4894"/>
                    <a:pt x="2477" y="4882"/>
                  </a:cubicBezTo>
                  <a:cubicBezTo>
                    <a:pt x="2775" y="5346"/>
                    <a:pt x="3156" y="5763"/>
                    <a:pt x="3608" y="6096"/>
                  </a:cubicBezTo>
                  <a:lnTo>
                    <a:pt x="3632" y="6120"/>
                  </a:lnTo>
                  <a:cubicBezTo>
                    <a:pt x="3596" y="6180"/>
                    <a:pt x="3573" y="6251"/>
                    <a:pt x="3573" y="6323"/>
                  </a:cubicBezTo>
                  <a:lnTo>
                    <a:pt x="3573" y="6430"/>
                  </a:lnTo>
                  <a:cubicBezTo>
                    <a:pt x="3573" y="6620"/>
                    <a:pt x="3715" y="6775"/>
                    <a:pt x="3870" y="6835"/>
                  </a:cubicBezTo>
                  <a:lnTo>
                    <a:pt x="3870" y="8347"/>
                  </a:lnTo>
                  <a:lnTo>
                    <a:pt x="3394" y="8347"/>
                  </a:lnTo>
                  <a:cubicBezTo>
                    <a:pt x="3108" y="8347"/>
                    <a:pt x="2894" y="8573"/>
                    <a:pt x="2894" y="8859"/>
                  </a:cubicBezTo>
                  <a:lnTo>
                    <a:pt x="2894" y="9037"/>
                  </a:lnTo>
                  <a:lnTo>
                    <a:pt x="2453" y="9037"/>
                  </a:lnTo>
                  <a:cubicBezTo>
                    <a:pt x="2299" y="9037"/>
                    <a:pt x="2144" y="9156"/>
                    <a:pt x="2120" y="9311"/>
                  </a:cubicBezTo>
                  <a:lnTo>
                    <a:pt x="1965" y="10061"/>
                  </a:lnTo>
                  <a:cubicBezTo>
                    <a:pt x="1953" y="10168"/>
                    <a:pt x="1965" y="10264"/>
                    <a:pt x="2037" y="10347"/>
                  </a:cubicBezTo>
                  <a:cubicBezTo>
                    <a:pt x="2096" y="10418"/>
                    <a:pt x="2203" y="10466"/>
                    <a:pt x="2310" y="10466"/>
                  </a:cubicBezTo>
                  <a:lnTo>
                    <a:pt x="6370" y="10466"/>
                  </a:lnTo>
                  <a:cubicBezTo>
                    <a:pt x="6478" y="10466"/>
                    <a:pt x="6585" y="10418"/>
                    <a:pt x="6644" y="10347"/>
                  </a:cubicBezTo>
                  <a:cubicBezTo>
                    <a:pt x="6704" y="10264"/>
                    <a:pt x="6728" y="10168"/>
                    <a:pt x="6716" y="10061"/>
                  </a:cubicBezTo>
                  <a:lnTo>
                    <a:pt x="6561" y="9311"/>
                  </a:lnTo>
                  <a:cubicBezTo>
                    <a:pt x="6537" y="9156"/>
                    <a:pt x="6382" y="9037"/>
                    <a:pt x="6228" y="9037"/>
                  </a:cubicBezTo>
                  <a:lnTo>
                    <a:pt x="5787" y="9037"/>
                  </a:lnTo>
                  <a:lnTo>
                    <a:pt x="5787" y="8859"/>
                  </a:lnTo>
                  <a:cubicBezTo>
                    <a:pt x="5787" y="8573"/>
                    <a:pt x="5573" y="8347"/>
                    <a:pt x="5287" y="8347"/>
                  </a:cubicBezTo>
                  <a:lnTo>
                    <a:pt x="4811" y="8347"/>
                  </a:lnTo>
                  <a:lnTo>
                    <a:pt x="4811" y="6835"/>
                  </a:lnTo>
                  <a:cubicBezTo>
                    <a:pt x="4989" y="6787"/>
                    <a:pt x="5108" y="6620"/>
                    <a:pt x="5108" y="6430"/>
                  </a:cubicBezTo>
                  <a:lnTo>
                    <a:pt x="5108" y="6323"/>
                  </a:lnTo>
                  <a:cubicBezTo>
                    <a:pt x="5108" y="6251"/>
                    <a:pt x="5073" y="6180"/>
                    <a:pt x="5049" y="6120"/>
                  </a:cubicBezTo>
                  <a:lnTo>
                    <a:pt x="5073" y="6096"/>
                  </a:lnTo>
                  <a:cubicBezTo>
                    <a:pt x="5537" y="5763"/>
                    <a:pt x="5906" y="5358"/>
                    <a:pt x="6204" y="4882"/>
                  </a:cubicBezTo>
                  <a:cubicBezTo>
                    <a:pt x="6228" y="4894"/>
                    <a:pt x="6228" y="4906"/>
                    <a:pt x="6240" y="4930"/>
                  </a:cubicBezTo>
                  <a:cubicBezTo>
                    <a:pt x="6359" y="5049"/>
                    <a:pt x="6525" y="5120"/>
                    <a:pt x="6680" y="5120"/>
                  </a:cubicBezTo>
                  <a:cubicBezTo>
                    <a:pt x="6763" y="5120"/>
                    <a:pt x="6835" y="5108"/>
                    <a:pt x="6894" y="5072"/>
                  </a:cubicBezTo>
                  <a:cubicBezTo>
                    <a:pt x="7192" y="4942"/>
                    <a:pt x="7204" y="4608"/>
                    <a:pt x="7204" y="4477"/>
                  </a:cubicBezTo>
                  <a:cubicBezTo>
                    <a:pt x="7204" y="4394"/>
                    <a:pt x="7132" y="4334"/>
                    <a:pt x="7037" y="4334"/>
                  </a:cubicBezTo>
                  <a:cubicBezTo>
                    <a:pt x="6954" y="4334"/>
                    <a:pt x="6894" y="4406"/>
                    <a:pt x="6894" y="4489"/>
                  </a:cubicBezTo>
                  <a:cubicBezTo>
                    <a:pt x="6894" y="4596"/>
                    <a:pt x="6882" y="4727"/>
                    <a:pt x="6775" y="4787"/>
                  </a:cubicBezTo>
                  <a:cubicBezTo>
                    <a:pt x="6749" y="4800"/>
                    <a:pt x="6718" y="4806"/>
                    <a:pt x="6687" y="4806"/>
                  </a:cubicBezTo>
                  <a:cubicBezTo>
                    <a:pt x="6606" y="4806"/>
                    <a:pt x="6517" y="4767"/>
                    <a:pt x="6466" y="4715"/>
                  </a:cubicBezTo>
                  <a:cubicBezTo>
                    <a:pt x="6406" y="4656"/>
                    <a:pt x="6382" y="4584"/>
                    <a:pt x="6430" y="4489"/>
                  </a:cubicBezTo>
                  <a:cubicBezTo>
                    <a:pt x="6585" y="4191"/>
                    <a:pt x="6894" y="4060"/>
                    <a:pt x="7252" y="3918"/>
                  </a:cubicBezTo>
                  <a:cubicBezTo>
                    <a:pt x="7894" y="3656"/>
                    <a:pt x="8680" y="3334"/>
                    <a:pt x="8680" y="1798"/>
                  </a:cubicBezTo>
                  <a:lnTo>
                    <a:pt x="8680" y="1155"/>
                  </a:lnTo>
                  <a:cubicBezTo>
                    <a:pt x="8692" y="1048"/>
                    <a:pt x="8633" y="941"/>
                    <a:pt x="8561" y="846"/>
                  </a:cubicBezTo>
                  <a:cubicBezTo>
                    <a:pt x="8478" y="762"/>
                    <a:pt x="8347" y="715"/>
                    <a:pt x="8240" y="715"/>
                  </a:cubicBezTo>
                  <a:cubicBezTo>
                    <a:pt x="7894" y="715"/>
                    <a:pt x="7561" y="881"/>
                    <a:pt x="7371" y="1179"/>
                  </a:cubicBezTo>
                  <a:lnTo>
                    <a:pt x="7252" y="1358"/>
                  </a:lnTo>
                  <a:cubicBezTo>
                    <a:pt x="7180" y="1465"/>
                    <a:pt x="7073" y="1524"/>
                    <a:pt x="6954" y="1524"/>
                  </a:cubicBezTo>
                  <a:lnTo>
                    <a:pt x="6954" y="1012"/>
                  </a:lnTo>
                  <a:lnTo>
                    <a:pt x="6990" y="1012"/>
                  </a:lnTo>
                  <a:cubicBezTo>
                    <a:pt x="7144" y="1012"/>
                    <a:pt x="7287" y="881"/>
                    <a:pt x="7287" y="715"/>
                  </a:cubicBezTo>
                  <a:lnTo>
                    <a:pt x="7287" y="298"/>
                  </a:lnTo>
                  <a:cubicBezTo>
                    <a:pt x="7287" y="131"/>
                    <a:pt x="7144" y="0"/>
                    <a:pt x="6990" y="0"/>
                  </a:cubicBezTo>
                  <a:close/>
                </a:path>
              </a:pathLst>
            </a:custGeom>
            <a:solidFill>
              <a:srgbClr val="FFFB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86"/>
            <p:cNvSpPr/>
            <p:nvPr/>
          </p:nvSpPr>
          <p:spPr>
            <a:xfrm>
              <a:off x="7670981" y="2041871"/>
              <a:ext cx="87182" cy="83076"/>
            </a:xfrm>
            <a:custGeom>
              <a:rect b="b" l="l" r="r" t="t"/>
              <a:pathLst>
                <a:path extrusionOk="0" h="2610" w="2739">
                  <a:moveTo>
                    <a:pt x="1334" y="476"/>
                  </a:moveTo>
                  <a:lnTo>
                    <a:pt x="1572" y="953"/>
                  </a:lnTo>
                  <a:cubicBezTo>
                    <a:pt x="1608" y="1012"/>
                    <a:pt x="1655" y="1036"/>
                    <a:pt x="1715" y="1048"/>
                  </a:cubicBezTo>
                  <a:lnTo>
                    <a:pt x="2251" y="1131"/>
                  </a:lnTo>
                  <a:lnTo>
                    <a:pt x="1893" y="1500"/>
                  </a:lnTo>
                  <a:cubicBezTo>
                    <a:pt x="1846" y="1548"/>
                    <a:pt x="1834" y="1607"/>
                    <a:pt x="1834" y="1667"/>
                  </a:cubicBezTo>
                  <a:lnTo>
                    <a:pt x="1917" y="2203"/>
                  </a:lnTo>
                  <a:lnTo>
                    <a:pt x="1441" y="1941"/>
                  </a:lnTo>
                  <a:cubicBezTo>
                    <a:pt x="1417" y="1929"/>
                    <a:pt x="1381" y="1929"/>
                    <a:pt x="1358" y="1929"/>
                  </a:cubicBezTo>
                  <a:cubicBezTo>
                    <a:pt x="1322" y="1929"/>
                    <a:pt x="1298" y="1929"/>
                    <a:pt x="1262" y="1941"/>
                  </a:cubicBezTo>
                  <a:lnTo>
                    <a:pt x="786" y="2203"/>
                  </a:lnTo>
                  <a:lnTo>
                    <a:pt x="786" y="2203"/>
                  </a:lnTo>
                  <a:lnTo>
                    <a:pt x="881" y="1667"/>
                  </a:lnTo>
                  <a:cubicBezTo>
                    <a:pt x="893" y="1607"/>
                    <a:pt x="869" y="1548"/>
                    <a:pt x="822" y="1500"/>
                  </a:cubicBezTo>
                  <a:lnTo>
                    <a:pt x="429" y="1131"/>
                  </a:lnTo>
                  <a:lnTo>
                    <a:pt x="965" y="1048"/>
                  </a:lnTo>
                  <a:cubicBezTo>
                    <a:pt x="1024" y="1036"/>
                    <a:pt x="1084" y="1012"/>
                    <a:pt x="1108" y="953"/>
                  </a:cubicBezTo>
                  <a:lnTo>
                    <a:pt x="1334" y="476"/>
                  </a:lnTo>
                  <a:close/>
                  <a:moveTo>
                    <a:pt x="1370" y="0"/>
                  </a:moveTo>
                  <a:cubicBezTo>
                    <a:pt x="1298" y="0"/>
                    <a:pt x="1239" y="36"/>
                    <a:pt x="1203" y="95"/>
                  </a:cubicBezTo>
                  <a:lnTo>
                    <a:pt x="881" y="750"/>
                  </a:lnTo>
                  <a:lnTo>
                    <a:pt x="167" y="857"/>
                  </a:lnTo>
                  <a:cubicBezTo>
                    <a:pt x="96" y="869"/>
                    <a:pt x="36" y="917"/>
                    <a:pt x="12" y="976"/>
                  </a:cubicBezTo>
                  <a:cubicBezTo>
                    <a:pt x="0" y="1048"/>
                    <a:pt x="12" y="1107"/>
                    <a:pt x="60" y="1167"/>
                  </a:cubicBezTo>
                  <a:lnTo>
                    <a:pt x="584" y="1679"/>
                  </a:lnTo>
                  <a:lnTo>
                    <a:pt x="465" y="2393"/>
                  </a:lnTo>
                  <a:cubicBezTo>
                    <a:pt x="453" y="2465"/>
                    <a:pt x="477" y="2524"/>
                    <a:pt x="536" y="2572"/>
                  </a:cubicBezTo>
                  <a:cubicBezTo>
                    <a:pt x="568" y="2597"/>
                    <a:pt x="603" y="2609"/>
                    <a:pt x="638" y="2609"/>
                  </a:cubicBezTo>
                  <a:cubicBezTo>
                    <a:pt x="669" y="2609"/>
                    <a:pt x="699" y="2600"/>
                    <a:pt x="727" y="2584"/>
                  </a:cubicBezTo>
                  <a:lnTo>
                    <a:pt x="1370" y="2238"/>
                  </a:lnTo>
                  <a:lnTo>
                    <a:pt x="2012" y="2584"/>
                  </a:lnTo>
                  <a:cubicBezTo>
                    <a:pt x="2036" y="2596"/>
                    <a:pt x="2072" y="2596"/>
                    <a:pt x="2096" y="2596"/>
                  </a:cubicBezTo>
                  <a:cubicBezTo>
                    <a:pt x="2143" y="2596"/>
                    <a:pt x="2179" y="2584"/>
                    <a:pt x="2203" y="2572"/>
                  </a:cubicBezTo>
                  <a:cubicBezTo>
                    <a:pt x="2262" y="2524"/>
                    <a:pt x="2298" y="2465"/>
                    <a:pt x="2274" y="2393"/>
                  </a:cubicBezTo>
                  <a:lnTo>
                    <a:pt x="2155" y="1679"/>
                  </a:lnTo>
                  <a:lnTo>
                    <a:pt x="2679" y="1167"/>
                  </a:lnTo>
                  <a:cubicBezTo>
                    <a:pt x="2727" y="1107"/>
                    <a:pt x="2739" y="1048"/>
                    <a:pt x="2727" y="976"/>
                  </a:cubicBezTo>
                  <a:cubicBezTo>
                    <a:pt x="2715" y="905"/>
                    <a:pt x="2655" y="857"/>
                    <a:pt x="2572" y="857"/>
                  </a:cubicBezTo>
                  <a:lnTo>
                    <a:pt x="1858" y="750"/>
                  </a:lnTo>
                  <a:lnTo>
                    <a:pt x="1536" y="95"/>
                  </a:lnTo>
                  <a:cubicBezTo>
                    <a:pt x="1500" y="36"/>
                    <a:pt x="1441" y="0"/>
                    <a:pt x="1370" y="0"/>
                  </a:cubicBezTo>
                  <a:close/>
                </a:path>
              </a:pathLst>
            </a:custGeom>
            <a:solidFill>
              <a:srgbClr val="FFFB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6" name="Google Shape;896;p86"/>
          <p:cNvSpPr txBox="1"/>
          <p:nvPr/>
        </p:nvSpPr>
        <p:spPr>
          <a:xfrm>
            <a:off x="171325" y="3220125"/>
            <a:ext cx="8652900" cy="646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lt1"/>
              </a:buClr>
              <a:buSzPts val="1500"/>
              <a:buFont typeface="Montserrat"/>
              <a:buChar char="●"/>
            </a:pPr>
            <a:r>
              <a:rPr lang="en" sz="1500">
                <a:solidFill>
                  <a:schemeClr val="dk1"/>
                </a:solidFill>
                <a:highlight>
                  <a:srgbClr val="FFFB69"/>
                </a:highlight>
                <a:latin typeface="Montserrat"/>
                <a:ea typeface="Montserrat"/>
                <a:cs typeface="Montserrat"/>
                <a:sym typeface="Montserrat"/>
              </a:rPr>
              <a:t>Date of Purchase</a:t>
            </a:r>
            <a:r>
              <a:rPr lang="en" sz="1500">
                <a:solidFill>
                  <a:schemeClr val="lt1"/>
                </a:solidFill>
                <a:latin typeface="Montserrat"/>
                <a:ea typeface="Montserrat"/>
                <a:cs typeface="Montserrat"/>
                <a:sym typeface="Montserrat"/>
              </a:rPr>
              <a:t> related variables are </a:t>
            </a:r>
            <a:r>
              <a:rPr lang="en" sz="1500">
                <a:solidFill>
                  <a:schemeClr val="dk1"/>
                </a:solidFill>
                <a:highlight>
                  <a:srgbClr val="FFFB69"/>
                </a:highlight>
                <a:latin typeface="Montserrat"/>
                <a:ea typeface="Montserrat"/>
                <a:cs typeface="Montserrat"/>
                <a:sym typeface="Montserrat"/>
              </a:rPr>
              <a:t>not the most important</a:t>
            </a:r>
            <a:r>
              <a:rPr lang="en" sz="1500">
                <a:solidFill>
                  <a:schemeClr val="lt1"/>
                </a:solidFill>
                <a:latin typeface="Montserrat"/>
                <a:ea typeface="Montserrat"/>
                <a:cs typeface="Montserrat"/>
                <a:sym typeface="Montserrat"/>
              </a:rPr>
              <a:t> variable in predicting CLV</a:t>
            </a:r>
            <a:endParaRPr sz="1500">
              <a:solidFill>
                <a:schemeClr val="lt1"/>
              </a:solidFill>
              <a:latin typeface="Montserrat"/>
              <a:ea typeface="Montserrat"/>
              <a:cs typeface="Montserrat"/>
              <a:sym typeface="Montserra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87"/>
          <p:cNvSpPr txBox="1"/>
          <p:nvPr>
            <p:ph type="ctrTitle"/>
          </p:nvPr>
        </p:nvSpPr>
        <p:spPr>
          <a:xfrm>
            <a:off x="0" y="0"/>
            <a:ext cx="7706400" cy="64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Random Forest Findings</a:t>
            </a:r>
            <a:endParaRPr sz="3600"/>
          </a:p>
        </p:txBody>
      </p:sp>
      <p:sp>
        <p:nvSpPr>
          <p:cNvPr id="902" name="Google Shape;902;p87"/>
          <p:cNvSpPr txBox="1"/>
          <p:nvPr/>
        </p:nvSpPr>
        <p:spPr>
          <a:xfrm>
            <a:off x="5380195" y="6519"/>
            <a:ext cx="3755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Montserrat"/>
                <a:ea typeface="Montserrat"/>
                <a:cs typeface="Montserrat"/>
                <a:sym typeface="Montserrat"/>
              </a:rPr>
              <a:t>Bryan Leow</a:t>
            </a:r>
            <a:endParaRPr>
              <a:solidFill>
                <a:schemeClr val="lt1"/>
              </a:solidFill>
              <a:latin typeface="Montserrat"/>
              <a:ea typeface="Montserrat"/>
              <a:cs typeface="Montserrat"/>
              <a:sym typeface="Montserrat"/>
            </a:endParaRPr>
          </a:p>
        </p:txBody>
      </p:sp>
      <p:sp>
        <p:nvSpPr>
          <p:cNvPr id="903" name="Google Shape;903;p87"/>
          <p:cNvSpPr txBox="1"/>
          <p:nvPr/>
        </p:nvSpPr>
        <p:spPr>
          <a:xfrm>
            <a:off x="523525" y="1344400"/>
            <a:ext cx="32013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highlight>
                  <a:schemeClr val="dk1"/>
                </a:highlight>
                <a:latin typeface="Montserrat"/>
                <a:ea typeface="Montserrat"/>
                <a:cs typeface="Montserrat"/>
                <a:sym typeface="Montserrat"/>
              </a:rPr>
              <a:t>Country</a:t>
            </a:r>
            <a:endParaRPr sz="1800">
              <a:solidFill>
                <a:schemeClr val="lt1"/>
              </a:solidFill>
              <a:highlight>
                <a:schemeClr val="dk1"/>
              </a:highlight>
              <a:latin typeface="Montserrat"/>
              <a:ea typeface="Montserrat"/>
              <a:cs typeface="Montserrat"/>
              <a:sym typeface="Montserrat"/>
            </a:endParaRPr>
          </a:p>
          <a:p>
            <a:pPr indent="0" lvl="0" marL="0" rtl="0" algn="l">
              <a:spcBef>
                <a:spcPts val="0"/>
              </a:spcBef>
              <a:spcAft>
                <a:spcPts val="0"/>
              </a:spcAft>
              <a:buNone/>
            </a:pPr>
            <a:r>
              <a:rPr lang="en" sz="1800">
                <a:solidFill>
                  <a:schemeClr val="lt1"/>
                </a:solidFill>
                <a:highlight>
                  <a:schemeClr val="dk1"/>
                </a:highlight>
                <a:latin typeface="Montserrat"/>
                <a:ea typeface="Montserrat"/>
                <a:cs typeface="Montserrat"/>
                <a:sym typeface="Montserrat"/>
              </a:rPr>
              <a:t>Month of Invoice</a:t>
            </a:r>
            <a:endParaRPr sz="1800">
              <a:solidFill>
                <a:schemeClr val="lt1"/>
              </a:solidFill>
              <a:highlight>
                <a:schemeClr val="dk1"/>
              </a:highlight>
              <a:latin typeface="Montserrat"/>
              <a:ea typeface="Montserrat"/>
              <a:cs typeface="Montserrat"/>
              <a:sym typeface="Montserrat"/>
            </a:endParaRPr>
          </a:p>
          <a:p>
            <a:pPr indent="0" lvl="0" marL="0" rtl="0" algn="l">
              <a:spcBef>
                <a:spcPts val="0"/>
              </a:spcBef>
              <a:spcAft>
                <a:spcPts val="0"/>
              </a:spcAft>
              <a:buNone/>
            </a:pPr>
            <a:r>
              <a:rPr lang="en" sz="1800">
                <a:solidFill>
                  <a:schemeClr val="lt1"/>
                </a:solidFill>
                <a:highlight>
                  <a:schemeClr val="dk1"/>
                </a:highlight>
                <a:latin typeface="Montserrat"/>
                <a:ea typeface="Montserrat"/>
                <a:cs typeface="Montserrat"/>
                <a:sym typeface="Montserrat"/>
              </a:rPr>
              <a:t>Day of Week of Invoice</a:t>
            </a:r>
            <a:endParaRPr sz="1800">
              <a:solidFill>
                <a:schemeClr val="lt1"/>
              </a:solidFill>
              <a:highlight>
                <a:schemeClr val="dk1"/>
              </a:highlight>
              <a:latin typeface="Montserrat"/>
              <a:ea typeface="Montserrat"/>
              <a:cs typeface="Montserrat"/>
              <a:sym typeface="Montserrat"/>
            </a:endParaRPr>
          </a:p>
        </p:txBody>
      </p:sp>
      <p:sp>
        <p:nvSpPr>
          <p:cNvPr id="904" name="Google Shape;904;p87"/>
          <p:cNvSpPr txBox="1"/>
          <p:nvPr/>
        </p:nvSpPr>
        <p:spPr>
          <a:xfrm>
            <a:off x="4752100" y="1338025"/>
            <a:ext cx="32013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highlight>
                  <a:srgbClr val="FFFB69"/>
                </a:highlight>
                <a:latin typeface="Montserrat"/>
                <a:ea typeface="Montserrat"/>
                <a:cs typeface="Montserrat"/>
                <a:sym typeface="Montserrat"/>
              </a:rPr>
              <a:t>Product Category</a:t>
            </a:r>
            <a:endParaRPr sz="1800">
              <a:solidFill>
                <a:schemeClr val="dk1"/>
              </a:solidFill>
              <a:highlight>
                <a:srgbClr val="FFFB69"/>
              </a:highlight>
              <a:latin typeface="Montserrat"/>
              <a:ea typeface="Montserrat"/>
              <a:cs typeface="Montserrat"/>
              <a:sym typeface="Montserrat"/>
            </a:endParaRPr>
          </a:p>
          <a:p>
            <a:pPr indent="0" lvl="0" marL="0" rtl="0" algn="l">
              <a:spcBef>
                <a:spcPts val="0"/>
              </a:spcBef>
              <a:spcAft>
                <a:spcPts val="0"/>
              </a:spcAft>
              <a:buNone/>
            </a:pPr>
            <a:r>
              <a:rPr lang="en" sz="1800">
                <a:solidFill>
                  <a:schemeClr val="lt1"/>
                </a:solidFill>
                <a:highlight>
                  <a:schemeClr val="dk1"/>
                </a:highlight>
                <a:latin typeface="Montserrat"/>
                <a:ea typeface="Montserrat"/>
                <a:cs typeface="Montserrat"/>
                <a:sym typeface="Montserrat"/>
              </a:rPr>
              <a:t>Freight Value</a:t>
            </a:r>
            <a:endParaRPr sz="1800">
              <a:solidFill>
                <a:schemeClr val="lt1"/>
              </a:solidFill>
              <a:highlight>
                <a:schemeClr val="dk1"/>
              </a:highlight>
              <a:latin typeface="Montserrat"/>
              <a:ea typeface="Montserrat"/>
              <a:cs typeface="Montserrat"/>
              <a:sym typeface="Montserrat"/>
            </a:endParaRPr>
          </a:p>
          <a:p>
            <a:pPr indent="0" lvl="0" marL="0" rtl="0" algn="l">
              <a:spcBef>
                <a:spcPts val="0"/>
              </a:spcBef>
              <a:spcAft>
                <a:spcPts val="0"/>
              </a:spcAft>
              <a:buNone/>
            </a:pPr>
            <a:r>
              <a:rPr lang="en" sz="1800">
                <a:solidFill>
                  <a:schemeClr val="lt1"/>
                </a:solidFill>
                <a:highlight>
                  <a:schemeClr val="dk1"/>
                </a:highlight>
                <a:latin typeface="Montserrat"/>
                <a:ea typeface="Montserrat"/>
                <a:cs typeface="Montserrat"/>
                <a:sym typeface="Montserrat"/>
              </a:rPr>
              <a:t>Review Score</a:t>
            </a:r>
            <a:endParaRPr sz="1800">
              <a:solidFill>
                <a:schemeClr val="lt1"/>
              </a:solidFill>
              <a:highlight>
                <a:schemeClr val="dk1"/>
              </a:highlight>
              <a:latin typeface="Montserrat"/>
              <a:ea typeface="Montserrat"/>
              <a:cs typeface="Montserrat"/>
              <a:sym typeface="Montserrat"/>
            </a:endParaRPr>
          </a:p>
          <a:p>
            <a:pPr indent="0" lvl="0" marL="0" rtl="0" algn="l">
              <a:spcBef>
                <a:spcPts val="0"/>
              </a:spcBef>
              <a:spcAft>
                <a:spcPts val="0"/>
              </a:spcAft>
              <a:buNone/>
            </a:pPr>
            <a:r>
              <a:rPr lang="en" sz="1800">
                <a:solidFill>
                  <a:schemeClr val="dk1"/>
                </a:solidFill>
                <a:highlight>
                  <a:srgbClr val="FFFB69"/>
                </a:highlight>
                <a:latin typeface="Montserrat"/>
                <a:ea typeface="Montserrat"/>
                <a:cs typeface="Montserrat"/>
                <a:sym typeface="Montserrat"/>
              </a:rPr>
              <a:t>Customer’s State</a:t>
            </a:r>
            <a:endParaRPr sz="1800">
              <a:solidFill>
                <a:schemeClr val="dk1"/>
              </a:solidFill>
              <a:highlight>
                <a:srgbClr val="FFFB69"/>
              </a:highlight>
              <a:latin typeface="Montserrat"/>
              <a:ea typeface="Montserrat"/>
              <a:cs typeface="Montserrat"/>
              <a:sym typeface="Montserrat"/>
            </a:endParaRPr>
          </a:p>
          <a:p>
            <a:pPr indent="0" lvl="0" marL="0" rtl="0" algn="l">
              <a:spcBef>
                <a:spcPts val="0"/>
              </a:spcBef>
              <a:spcAft>
                <a:spcPts val="0"/>
              </a:spcAft>
              <a:buNone/>
            </a:pPr>
            <a:r>
              <a:rPr lang="en" sz="1800">
                <a:solidFill>
                  <a:schemeClr val="lt1"/>
                </a:solidFill>
                <a:highlight>
                  <a:schemeClr val="dk1"/>
                </a:highlight>
                <a:latin typeface="Montserrat"/>
                <a:ea typeface="Montserrat"/>
                <a:cs typeface="Montserrat"/>
                <a:sym typeface="Montserrat"/>
              </a:rPr>
              <a:t>Payment Installments</a:t>
            </a:r>
            <a:endParaRPr sz="1800">
              <a:solidFill>
                <a:schemeClr val="lt1"/>
              </a:solidFill>
              <a:highlight>
                <a:schemeClr val="dk1"/>
              </a:highlight>
              <a:latin typeface="Montserrat"/>
              <a:ea typeface="Montserrat"/>
              <a:cs typeface="Montserrat"/>
              <a:sym typeface="Montserrat"/>
            </a:endParaRPr>
          </a:p>
        </p:txBody>
      </p:sp>
      <p:sp>
        <p:nvSpPr>
          <p:cNvPr id="905" name="Google Shape;905;p87"/>
          <p:cNvSpPr txBox="1"/>
          <p:nvPr/>
        </p:nvSpPr>
        <p:spPr>
          <a:xfrm>
            <a:off x="358075" y="1018300"/>
            <a:ext cx="690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highlight>
                  <a:schemeClr val="dk1"/>
                </a:highlight>
                <a:latin typeface="Montserrat"/>
                <a:ea typeface="Montserrat"/>
                <a:cs typeface="Montserrat"/>
                <a:sym typeface="Montserrat"/>
              </a:rPr>
              <a:t>Top 3 Predictors for UCI Dataset:</a:t>
            </a:r>
            <a:endParaRPr>
              <a:solidFill>
                <a:schemeClr val="lt1"/>
              </a:solidFill>
              <a:highlight>
                <a:schemeClr val="dk1"/>
              </a:highlight>
              <a:latin typeface="Montserrat"/>
              <a:ea typeface="Montserrat"/>
              <a:cs typeface="Montserrat"/>
              <a:sym typeface="Montserrat"/>
            </a:endParaRPr>
          </a:p>
        </p:txBody>
      </p:sp>
      <p:sp>
        <p:nvSpPr>
          <p:cNvPr id="906" name="Google Shape;906;p87"/>
          <p:cNvSpPr txBox="1"/>
          <p:nvPr/>
        </p:nvSpPr>
        <p:spPr>
          <a:xfrm>
            <a:off x="4495800" y="1014579"/>
            <a:ext cx="408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highlight>
                  <a:schemeClr val="dk1"/>
                </a:highlight>
                <a:latin typeface="Montserrat"/>
                <a:ea typeface="Montserrat"/>
                <a:cs typeface="Montserrat"/>
                <a:sym typeface="Montserrat"/>
              </a:rPr>
              <a:t>Top 5 Predictors for UCI Dataset:</a:t>
            </a:r>
            <a:endParaRPr>
              <a:solidFill>
                <a:schemeClr val="lt1"/>
              </a:solidFill>
              <a:highlight>
                <a:schemeClr val="dk1"/>
              </a:highlight>
              <a:latin typeface="Montserrat"/>
              <a:ea typeface="Montserrat"/>
              <a:cs typeface="Montserrat"/>
              <a:sym typeface="Montserrat"/>
            </a:endParaRPr>
          </a:p>
        </p:txBody>
      </p:sp>
      <p:grpSp>
        <p:nvGrpSpPr>
          <p:cNvPr id="907" name="Google Shape;907;p87"/>
          <p:cNvGrpSpPr/>
          <p:nvPr/>
        </p:nvGrpSpPr>
        <p:grpSpPr>
          <a:xfrm>
            <a:off x="246830" y="1420602"/>
            <a:ext cx="276698" cy="333133"/>
            <a:chOff x="7576605" y="1983877"/>
            <a:chExt cx="276698" cy="333133"/>
          </a:xfrm>
        </p:grpSpPr>
        <p:sp>
          <p:nvSpPr>
            <p:cNvPr id="908" name="Google Shape;908;p87"/>
            <p:cNvSpPr/>
            <p:nvPr/>
          </p:nvSpPr>
          <p:spPr>
            <a:xfrm>
              <a:off x="7576605" y="1983877"/>
              <a:ext cx="276698" cy="333133"/>
            </a:xfrm>
            <a:custGeom>
              <a:rect b="b" l="l" r="r" t="t"/>
              <a:pathLst>
                <a:path extrusionOk="0" h="10466" w="8693">
                  <a:moveTo>
                    <a:pt x="417" y="1024"/>
                  </a:moveTo>
                  <a:cubicBezTo>
                    <a:pt x="655" y="1024"/>
                    <a:pt x="894" y="1143"/>
                    <a:pt x="1036" y="1358"/>
                  </a:cubicBezTo>
                  <a:lnTo>
                    <a:pt x="1156" y="1536"/>
                  </a:lnTo>
                  <a:cubicBezTo>
                    <a:pt x="1275" y="1715"/>
                    <a:pt x="1477" y="1822"/>
                    <a:pt x="1703" y="1822"/>
                  </a:cubicBezTo>
                  <a:lnTo>
                    <a:pt x="1703" y="2477"/>
                  </a:lnTo>
                  <a:cubicBezTo>
                    <a:pt x="1703" y="2941"/>
                    <a:pt x="1775" y="3406"/>
                    <a:pt x="1906" y="3834"/>
                  </a:cubicBezTo>
                  <a:cubicBezTo>
                    <a:pt x="1810" y="3763"/>
                    <a:pt x="1656" y="3703"/>
                    <a:pt x="1513" y="3644"/>
                  </a:cubicBezTo>
                  <a:cubicBezTo>
                    <a:pt x="1215" y="3525"/>
                    <a:pt x="894" y="3394"/>
                    <a:pt x="655" y="3144"/>
                  </a:cubicBezTo>
                  <a:cubicBezTo>
                    <a:pt x="394" y="2846"/>
                    <a:pt x="274" y="2417"/>
                    <a:pt x="274" y="1822"/>
                  </a:cubicBezTo>
                  <a:lnTo>
                    <a:pt x="274" y="1179"/>
                  </a:lnTo>
                  <a:cubicBezTo>
                    <a:pt x="274" y="1132"/>
                    <a:pt x="286" y="1108"/>
                    <a:pt x="322" y="1072"/>
                  </a:cubicBezTo>
                  <a:cubicBezTo>
                    <a:pt x="346" y="1048"/>
                    <a:pt x="394" y="1024"/>
                    <a:pt x="417" y="1024"/>
                  </a:cubicBezTo>
                  <a:close/>
                  <a:moveTo>
                    <a:pt x="8204" y="1024"/>
                  </a:moveTo>
                  <a:cubicBezTo>
                    <a:pt x="8252" y="1024"/>
                    <a:pt x="8275" y="1048"/>
                    <a:pt x="8311" y="1072"/>
                  </a:cubicBezTo>
                  <a:cubicBezTo>
                    <a:pt x="8335" y="1108"/>
                    <a:pt x="8359" y="1143"/>
                    <a:pt x="8359" y="1179"/>
                  </a:cubicBezTo>
                  <a:lnTo>
                    <a:pt x="8359" y="1822"/>
                  </a:lnTo>
                  <a:lnTo>
                    <a:pt x="8383" y="1822"/>
                  </a:lnTo>
                  <a:cubicBezTo>
                    <a:pt x="8383" y="2417"/>
                    <a:pt x="8252" y="2858"/>
                    <a:pt x="8002" y="3144"/>
                  </a:cubicBezTo>
                  <a:cubicBezTo>
                    <a:pt x="7775" y="3394"/>
                    <a:pt x="7466" y="3525"/>
                    <a:pt x="7144" y="3644"/>
                  </a:cubicBezTo>
                  <a:cubicBezTo>
                    <a:pt x="7002" y="3703"/>
                    <a:pt x="6871" y="3763"/>
                    <a:pt x="6716" y="3834"/>
                  </a:cubicBezTo>
                  <a:cubicBezTo>
                    <a:pt x="6847" y="3394"/>
                    <a:pt x="6930" y="2929"/>
                    <a:pt x="6930" y="2477"/>
                  </a:cubicBezTo>
                  <a:lnTo>
                    <a:pt x="6930" y="1822"/>
                  </a:lnTo>
                  <a:cubicBezTo>
                    <a:pt x="7144" y="1822"/>
                    <a:pt x="7359" y="1715"/>
                    <a:pt x="7478" y="1536"/>
                  </a:cubicBezTo>
                  <a:lnTo>
                    <a:pt x="7597" y="1358"/>
                  </a:lnTo>
                  <a:cubicBezTo>
                    <a:pt x="7728" y="1167"/>
                    <a:pt x="7966" y="1024"/>
                    <a:pt x="8204" y="1024"/>
                  </a:cubicBezTo>
                  <a:close/>
                  <a:moveTo>
                    <a:pt x="6954" y="334"/>
                  </a:moveTo>
                  <a:lnTo>
                    <a:pt x="6954" y="703"/>
                  </a:lnTo>
                  <a:lnTo>
                    <a:pt x="5632" y="703"/>
                  </a:lnTo>
                  <a:cubicBezTo>
                    <a:pt x="5537" y="703"/>
                    <a:pt x="5478" y="774"/>
                    <a:pt x="5478" y="846"/>
                  </a:cubicBezTo>
                  <a:cubicBezTo>
                    <a:pt x="5478" y="929"/>
                    <a:pt x="5561" y="1001"/>
                    <a:pt x="5632" y="1001"/>
                  </a:cubicBezTo>
                  <a:lnTo>
                    <a:pt x="6632" y="1001"/>
                  </a:lnTo>
                  <a:lnTo>
                    <a:pt x="6632" y="2477"/>
                  </a:lnTo>
                  <a:cubicBezTo>
                    <a:pt x="6632" y="3810"/>
                    <a:pt x="5989" y="5072"/>
                    <a:pt x="4906" y="5882"/>
                  </a:cubicBezTo>
                  <a:lnTo>
                    <a:pt x="4799" y="5954"/>
                  </a:lnTo>
                  <a:cubicBezTo>
                    <a:pt x="4763" y="5954"/>
                    <a:pt x="4739" y="5942"/>
                    <a:pt x="4704" y="5942"/>
                  </a:cubicBezTo>
                  <a:lnTo>
                    <a:pt x="3954" y="5942"/>
                  </a:lnTo>
                  <a:cubicBezTo>
                    <a:pt x="3918" y="5942"/>
                    <a:pt x="3894" y="5942"/>
                    <a:pt x="3858" y="5954"/>
                  </a:cubicBezTo>
                  <a:lnTo>
                    <a:pt x="3751" y="5882"/>
                  </a:lnTo>
                  <a:cubicBezTo>
                    <a:pt x="2668" y="5096"/>
                    <a:pt x="2025" y="3810"/>
                    <a:pt x="2025" y="2477"/>
                  </a:cubicBezTo>
                  <a:lnTo>
                    <a:pt x="2025" y="1001"/>
                  </a:lnTo>
                  <a:lnTo>
                    <a:pt x="4918" y="1001"/>
                  </a:lnTo>
                  <a:cubicBezTo>
                    <a:pt x="5001" y="1001"/>
                    <a:pt x="5061" y="929"/>
                    <a:pt x="5061" y="846"/>
                  </a:cubicBezTo>
                  <a:cubicBezTo>
                    <a:pt x="5061" y="774"/>
                    <a:pt x="4989" y="703"/>
                    <a:pt x="4918" y="703"/>
                  </a:cubicBezTo>
                  <a:lnTo>
                    <a:pt x="1715" y="703"/>
                  </a:lnTo>
                  <a:lnTo>
                    <a:pt x="1715" y="334"/>
                  </a:lnTo>
                  <a:close/>
                  <a:moveTo>
                    <a:pt x="4704" y="6263"/>
                  </a:moveTo>
                  <a:cubicBezTo>
                    <a:pt x="4763" y="6263"/>
                    <a:pt x="4811" y="6311"/>
                    <a:pt x="4811" y="6370"/>
                  </a:cubicBezTo>
                  <a:lnTo>
                    <a:pt x="4811" y="6477"/>
                  </a:lnTo>
                  <a:cubicBezTo>
                    <a:pt x="4811" y="6537"/>
                    <a:pt x="4763" y="6585"/>
                    <a:pt x="4704" y="6585"/>
                  </a:cubicBezTo>
                  <a:lnTo>
                    <a:pt x="3954" y="6585"/>
                  </a:lnTo>
                  <a:cubicBezTo>
                    <a:pt x="3882" y="6585"/>
                    <a:pt x="3846" y="6537"/>
                    <a:pt x="3846" y="6477"/>
                  </a:cubicBezTo>
                  <a:lnTo>
                    <a:pt x="3846" y="6370"/>
                  </a:lnTo>
                  <a:cubicBezTo>
                    <a:pt x="3846" y="6311"/>
                    <a:pt x="3882" y="6263"/>
                    <a:pt x="3954" y="6263"/>
                  </a:cubicBezTo>
                  <a:close/>
                  <a:moveTo>
                    <a:pt x="4513" y="6882"/>
                  </a:moveTo>
                  <a:lnTo>
                    <a:pt x="4513" y="8382"/>
                  </a:lnTo>
                  <a:lnTo>
                    <a:pt x="4156" y="8382"/>
                  </a:lnTo>
                  <a:lnTo>
                    <a:pt x="4156" y="6882"/>
                  </a:lnTo>
                  <a:close/>
                  <a:moveTo>
                    <a:pt x="5287" y="8692"/>
                  </a:moveTo>
                  <a:cubicBezTo>
                    <a:pt x="5394" y="8692"/>
                    <a:pt x="5478" y="8787"/>
                    <a:pt x="5478" y="8882"/>
                  </a:cubicBezTo>
                  <a:lnTo>
                    <a:pt x="5478" y="9061"/>
                  </a:lnTo>
                  <a:lnTo>
                    <a:pt x="4108" y="9061"/>
                  </a:lnTo>
                  <a:cubicBezTo>
                    <a:pt x="4025" y="9061"/>
                    <a:pt x="3965" y="9144"/>
                    <a:pt x="3965" y="9216"/>
                  </a:cubicBezTo>
                  <a:cubicBezTo>
                    <a:pt x="3965" y="9287"/>
                    <a:pt x="4037" y="9359"/>
                    <a:pt x="4108" y="9359"/>
                  </a:cubicBezTo>
                  <a:lnTo>
                    <a:pt x="6204" y="9359"/>
                  </a:lnTo>
                  <a:cubicBezTo>
                    <a:pt x="6228" y="9359"/>
                    <a:pt x="6240" y="9383"/>
                    <a:pt x="6251" y="9394"/>
                  </a:cubicBezTo>
                  <a:lnTo>
                    <a:pt x="6406" y="10133"/>
                  </a:lnTo>
                  <a:cubicBezTo>
                    <a:pt x="6406" y="10156"/>
                    <a:pt x="6406" y="10168"/>
                    <a:pt x="6382" y="10168"/>
                  </a:cubicBezTo>
                  <a:cubicBezTo>
                    <a:pt x="6382" y="10168"/>
                    <a:pt x="6370" y="10180"/>
                    <a:pt x="6359" y="10180"/>
                  </a:cubicBezTo>
                  <a:lnTo>
                    <a:pt x="2299" y="10180"/>
                  </a:lnTo>
                  <a:cubicBezTo>
                    <a:pt x="2287" y="10180"/>
                    <a:pt x="2263" y="10168"/>
                    <a:pt x="2263" y="10168"/>
                  </a:cubicBezTo>
                  <a:cubicBezTo>
                    <a:pt x="2263" y="10168"/>
                    <a:pt x="2251" y="10145"/>
                    <a:pt x="2251" y="10133"/>
                  </a:cubicBezTo>
                  <a:lnTo>
                    <a:pt x="2394" y="9394"/>
                  </a:lnTo>
                  <a:cubicBezTo>
                    <a:pt x="2394" y="9371"/>
                    <a:pt x="2418" y="9359"/>
                    <a:pt x="2441" y="9359"/>
                  </a:cubicBezTo>
                  <a:lnTo>
                    <a:pt x="3394" y="9359"/>
                  </a:lnTo>
                  <a:cubicBezTo>
                    <a:pt x="3489" y="9359"/>
                    <a:pt x="3549" y="9287"/>
                    <a:pt x="3549" y="9216"/>
                  </a:cubicBezTo>
                  <a:cubicBezTo>
                    <a:pt x="3549" y="9144"/>
                    <a:pt x="3477" y="9061"/>
                    <a:pt x="3394" y="9061"/>
                  </a:cubicBezTo>
                  <a:lnTo>
                    <a:pt x="3192" y="9061"/>
                  </a:lnTo>
                  <a:lnTo>
                    <a:pt x="3192" y="8882"/>
                  </a:lnTo>
                  <a:cubicBezTo>
                    <a:pt x="3192" y="8787"/>
                    <a:pt x="3275" y="8692"/>
                    <a:pt x="3382" y="8692"/>
                  </a:cubicBezTo>
                  <a:close/>
                  <a:moveTo>
                    <a:pt x="1715" y="0"/>
                  </a:moveTo>
                  <a:cubicBezTo>
                    <a:pt x="1548" y="0"/>
                    <a:pt x="1417" y="131"/>
                    <a:pt x="1417" y="298"/>
                  </a:cubicBezTo>
                  <a:lnTo>
                    <a:pt x="1417" y="703"/>
                  </a:lnTo>
                  <a:cubicBezTo>
                    <a:pt x="1417" y="870"/>
                    <a:pt x="1548" y="1001"/>
                    <a:pt x="1715" y="1001"/>
                  </a:cubicBezTo>
                  <a:lnTo>
                    <a:pt x="1751" y="1001"/>
                  </a:lnTo>
                  <a:lnTo>
                    <a:pt x="1751" y="1501"/>
                  </a:lnTo>
                  <a:cubicBezTo>
                    <a:pt x="1632" y="1501"/>
                    <a:pt x="1525" y="1441"/>
                    <a:pt x="1453" y="1334"/>
                  </a:cubicBezTo>
                  <a:lnTo>
                    <a:pt x="1334" y="1155"/>
                  </a:lnTo>
                  <a:cubicBezTo>
                    <a:pt x="1132" y="881"/>
                    <a:pt x="810" y="715"/>
                    <a:pt x="465" y="703"/>
                  </a:cubicBezTo>
                  <a:cubicBezTo>
                    <a:pt x="346" y="703"/>
                    <a:pt x="227" y="739"/>
                    <a:pt x="144" y="834"/>
                  </a:cubicBezTo>
                  <a:cubicBezTo>
                    <a:pt x="48" y="917"/>
                    <a:pt x="1" y="1036"/>
                    <a:pt x="1" y="1155"/>
                  </a:cubicBezTo>
                  <a:lnTo>
                    <a:pt x="1" y="1798"/>
                  </a:lnTo>
                  <a:cubicBezTo>
                    <a:pt x="1" y="3334"/>
                    <a:pt x="798" y="3656"/>
                    <a:pt x="1429" y="3918"/>
                  </a:cubicBezTo>
                  <a:cubicBezTo>
                    <a:pt x="1787" y="4060"/>
                    <a:pt x="2096" y="4180"/>
                    <a:pt x="2251" y="4489"/>
                  </a:cubicBezTo>
                  <a:cubicBezTo>
                    <a:pt x="2299" y="4584"/>
                    <a:pt x="2287" y="4656"/>
                    <a:pt x="2215" y="4715"/>
                  </a:cubicBezTo>
                  <a:cubicBezTo>
                    <a:pt x="2164" y="4767"/>
                    <a:pt x="2075" y="4806"/>
                    <a:pt x="1994" y="4806"/>
                  </a:cubicBezTo>
                  <a:cubicBezTo>
                    <a:pt x="1963" y="4806"/>
                    <a:pt x="1932" y="4800"/>
                    <a:pt x="1906" y="4787"/>
                  </a:cubicBezTo>
                  <a:cubicBezTo>
                    <a:pt x="1798" y="4751"/>
                    <a:pt x="1775" y="4608"/>
                    <a:pt x="1787" y="4489"/>
                  </a:cubicBezTo>
                  <a:cubicBezTo>
                    <a:pt x="1787" y="4406"/>
                    <a:pt x="1727" y="4334"/>
                    <a:pt x="1644" y="4334"/>
                  </a:cubicBezTo>
                  <a:cubicBezTo>
                    <a:pt x="1548" y="4334"/>
                    <a:pt x="1477" y="4394"/>
                    <a:pt x="1477" y="4477"/>
                  </a:cubicBezTo>
                  <a:cubicBezTo>
                    <a:pt x="1477" y="4608"/>
                    <a:pt x="1489" y="4942"/>
                    <a:pt x="1787" y="5072"/>
                  </a:cubicBezTo>
                  <a:cubicBezTo>
                    <a:pt x="1846" y="5108"/>
                    <a:pt x="1929" y="5120"/>
                    <a:pt x="2001" y="5120"/>
                  </a:cubicBezTo>
                  <a:cubicBezTo>
                    <a:pt x="2168" y="5120"/>
                    <a:pt x="2322" y="5061"/>
                    <a:pt x="2441" y="4930"/>
                  </a:cubicBezTo>
                  <a:cubicBezTo>
                    <a:pt x="2465" y="4906"/>
                    <a:pt x="2477" y="4894"/>
                    <a:pt x="2477" y="4882"/>
                  </a:cubicBezTo>
                  <a:cubicBezTo>
                    <a:pt x="2775" y="5346"/>
                    <a:pt x="3156" y="5763"/>
                    <a:pt x="3608" y="6096"/>
                  </a:cubicBezTo>
                  <a:lnTo>
                    <a:pt x="3632" y="6120"/>
                  </a:lnTo>
                  <a:cubicBezTo>
                    <a:pt x="3596" y="6180"/>
                    <a:pt x="3573" y="6251"/>
                    <a:pt x="3573" y="6323"/>
                  </a:cubicBezTo>
                  <a:lnTo>
                    <a:pt x="3573" y="6430"/>
                  </a:lnTo>
                  <a:cubicBezTo>
                    <a:pt x="3573" y="6620"/>
                    <a:pt x="3715" y="6775"/>
                    <a:pt x="3870" y="6835"/>
                  </a:cubicBezTo>
                  <a:lnTo>
                    <a:pt x="3870" y="8347"/>
                  </a:lnTo>
                  <a:lnTo>
                    <a:pt x="3394" y="8347"/>
                  </a:lnTo>
                  <a:cubicBezTo>
                    <a:pt x="3108" y="8347"/>
                    <a:pt x="2894" y="8573"/>
                    <a:pt x="2894" y="8859"/>
                  </a:cubicBezTo>
                  <a:lnTo>
                    <a:pt x="2894" y="9037"/>
                  </a:lnTo>
                  <a:lnTo>
                    <a:pt x="2453" y="9037"/>
                  </a:lnTo>
                  <a:cubicBezTo>
                    <a:pt x="2299" y="9037"/>
                    <a:pt x="2144" y="9156"/>
                    <a:pt x="2120" y="9311"/>
                  </a:cubicBezTo>
                  <a:lnTo>
                    <a:pt x="1965" y="10061"/>
                  </a:lnTo>
                  <a:cubicBezTo>
                    <a:pt x="1953" y="10168"/>
                    <a:pt x="1965" y="10264"/>
                    <a:pt x="2037" y="10347"/>
                  </a:cubicBezTo>
                  <a:cubicBezTo>
                    <a:pt x="2096" y="10418"/>
                    <a:pt x="2203" y="10466"/>
                    <a:pt x="2310" y="10466"/>
                  </a:cubicBezTo>
                  <a:lnTo>
                    <a:pt x="6370" y="10466"/>
                  </a:lnTo>
                  <a:cubicBezTo>
                    <a:pt x="6478" y="10466"/>
                    <a:pt x="6585" y="10418"/>
                    <a:pt x="6644" y="10347"/>
                  </a:cubicBezTo>
                  <a:cubicBezTo>
                    <a:pt x="6704" y="10264"/>
                    <a:pt x="6728" y="10168"/>
                    <a:pt x="6716" y="10061"/>
                  </a:cubicBezTo>
                  <a:lnTo>
                    <a:pt x="6561" y="9311"/>
                  </a:lnTo>
                  <a:cubicBezTo>
                    <a:pt x="6537" y="9156"/>
                    <a:pt x="6382" y="9037"/>
                    <a:pt x="6228" y="9037"/>
                  </a:cubicBezTo>
                  <a:lnTo>
                    <a:pt x="5787" y="9037"/>
                  </a:lnTo>
                  <a:lnTo>
                    <a:pt x="5787" y="8859"/>
                  </a:lnTo>
                  <a:cubicBezTo>
                    <a:pt x="5787" y="8573"/>
                    <a:pt x="5573" y="8347"/>
                    <a:pt x="5287" y="8347"/>
                  </a:cubicBezTo>
                  <a:lnTo>
                    <a:pt x="4811" y="8347"/>
                  </a:lnTo>
                  <a:lnTo>
                    <a:pt x="4811" y="6835"/>
                  </a:lnTo>
                  <a:cubicBezTo>
                    <a:pt x="4989" y="6787"/>
                    <a:pt x="5108" y="6620"/>
                    <a:pt x="5108" y="6430"/>
                  </a:cubicBezTo>
                  <a:lnTo>
                    <a:pt x="5108" y="6323"/>
                  </a:lnTo>
                  <a:cubicBezTo>
                    <a:pt x="5108" y="6251"/>
                    <a:pt x="5073" y="6180"/>
                    <a:pt x="5049" y="6120"/>
                  </a:cubicBezTo>
                  <a:lnTo>
                    <a:pt x="5073" y="6096"/>
                  </a:lnTo>
                  <a:cubicBezTo>
                    <a:pt x="5537" y="5763"/>
                    <a:pt x="5906" y="5358"/>
                    <a:pt x="6204" y="4882"/>
                  </a:cubicBezTo>
                  <a:cubicBezTo>
                    <a:pt x="6228" y="4894"/>
                    <a:pt x="6228" y="4906"/>
                    <a:pt x="6240" y="4930"/>
                  </a:cubicBezTo>
                  <a:cubicBezTo>
                    <a:pt x="6359" y="5049"/>
                    <a:pt x="6525" y="5120"/>
                    <a:pt x="6680" y="5120"/>
                  </a:cubicBezTo>
                  <a:cubicBezTo>
                    <a:pt x="6763" y="5120"/>
                    <a:pt x="6835" y="5108"/>
                    <a:pt x="6894" y="5072"/>
                  </a:cubicBezTo>
                  <a:cubicBezTo>
                    <a:pt x="7192" y="4942"/>
                    <a:pt x="7204" y="4608"/>
                    <a:pt x="7204" y="4477"/>
                  </a:cubicBezTo>
                  <a:cubicBezTo>
                    <a:pt x="7204" y="4394"/>
                    <a:pt x="7132" y="4334"/>
                    <a:pt x="7037" y="4334"/>
                  </a:cubicBezTo>
                  <a:cubicBezTo>
                    <a:pt x="6954" y="4334"/>
                    <a:pt x="6894" y="4406"/>
                    <a:pt x="6894" y="4489"/>
                  </a:cubicBezTo>
                  <a:cubicBezTo>
                    <a:pt x="6894" y="4596"/>
                    <a:pt x="6882" y="4727"/>
                    <a:pt x="6775" y="4787"/>
                  </a:cubicBezTo>
                  <a:cubicBezTo>
                    <a:pt x="6749" y="4800"/>
                    <a:pt x="6718" y="4806"/>
                    <a:pt x="6687" y="4806"/>
                  </a:cubicBezTo>
                  <a:cubicBezTo>
                    <a:pt x="6606" y="4806"/>
                    <a:pt x="6517" y="4767"/>
                    <a:pt x="6466" y="4715"/>
                  </a:cubicBezTo>
                  <a:cubicBezTo>
                    <a:pt x="6406" y="4656"/>
                    <a:pt x="6382" y="4584"/>
                    <a:pt x="6430" y="4489"/>
                  </a:cubicBezTo>
                  <a:cubicBezTo>
                    <a:pt x="6585" y="4191"/>
                    <a:pt x="6894" y="4060"/>
                    <a:pt x="7252" y="3918"/>
                  </a:cubicBezTo>
                  <a:cubicBezTo>
                    <a:pt x="7894" y="3656"/>
                    <a:pt x="8680" y="3334"/>
                    <a:pt x="8680" y="1798"/>
                  </a:cubicBezTo>
                  <a:lnTo>
                    <a:pt x="8680" y="1155"/>
                  </a:lnTo>
                  <a:cubicBezTo>
                    <a:pt x="8692" y="1048"/>
                    <a:pt x="8633" y="941"/>
                    <a:pt x="8561" y="846"/>
                  </a:cubicBezTo>
                  <a:cubicBezTo>
                    <a:pt x="8478" y="762"/>
                    <a:pt x="8347" y="715"/>
                    <a:pt x="8240" y="715"/>
                  </a:cubicBezTo>
                  <a:cubicBezTo>
                    <a:pt x="7894" y="715"/>
                    <a:pt x="7561" y="881"/>
                    <a:pt x="7371" y="1179"/>
                  </a:cubicBezTo>
                  <a:lnTo>
                    <a:pt x="7252" y="1358"/>
                  </a:lnTo>
                  <a:cubicBezTo>
                    <a:pt x="7180" y="1465"/>
                    <a:pt x="7073" y="1524"/>
                    <a:pt x="6954" y="1524"/>
                  </a:cubicBezTo>
                  <a:lnTo>
                    <a:pt x="6954" y="1012"/>
                  </a:lnTo>
                  <a:lnTo>
                    <a:pt x="6990" y="1012"/>
                  </a:lnTo>
                  <a:cubicBezTo>
                    <a:pt x="7144" y="1012"/>
                    <a:pt x="7287" y="881"/>
                    <a:pt x="7287" y="715"/>
                  </a:cubicBezTo>
                  <a:lnTo>
                    <a:pt x="7287" y="298"/>
                  </a:lnTo>
                  <a:cubicBezTo>
                    <a:pt x="7287" y="131"/>
                    <a:pt x="7144" y="0"/>
                    <a:pt x="6990" y="0"/>
                  </a:cubicBezTo>
                  <a:close/>
                </a:path>
              </a:pathLst>
            </a:custGeom>
            <a:solidFill>
              <a:srgbClr val="FFFB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87"/>
            <p:cNvSpPr/>
            <p:nvPr/>
          </p:nvSpPr>
          <p:spPr>
            <a:xfrm>
              <a:off x="7670981" y="2041871"/>
              <a:ext cx="87182" cy="83076"/>
            </a:xfrm>
            <a:custGeom>
              <a:rect b="b" l="l" r="r" t="t"/>
              <a:pathLst>
                <a:path extrusionOk="0" h="2610" w="2739">
                  <a:moveTo>
                    <a:pt x="1334" y="476"/>
                  </a:moveTo>
                  <a:lnTo>
                    <a:pt x="1572" y="953"/>
                  </a:lnTo>
                  <a:cubicBezTo>
                    <a:pt x="1608" y="1012"/>
                    <a:pt x="1655" y="1036"/>
                    <a:pt x="1715" y="1048"/>
                  </a:cubicBezTo>
                  <a:lnTo>
                    <a:pt x="2251" y="1131"/>
                  </a:lnTo>
                  <a:lnTo>
                    <a:pt x="1893" y="1500"/>
                  </a:lnTo>
                  <a:cubicBezTo>
                    <a:pt x="1846" y="1548"/>
                    <a:pt x="1834" y="1607"/>
                    <a:pt x="1834" y="1667"/>
                  </a:cubicBezTo>
                  <a:lnTo>
                    <a:pt x="1917" y="2203"/>
                  </a:lnTo>
                  <a:lnTo>
                    <a:pt x="1441" y="1941"/>
                  </a:lnTo>
                  <a:cubicBezTo>
                    <a:pt x="1417" y="1929"/>
                    <a:pt x="1381" y="1929"/>
                    <a:pt x="1358" y="1929"/>
                  </a:cubicBezTo>
                  <a:cubicBezTo>
                    <a:pt x="1322" y="1929"/>
                    <a:pt x="1298" y="1929"/>
                    <a:pt x="1262" y="1941"/>
                  </a:cubicBezTo>
                  <a:lnTo>
                    <a:pt x="786" y="2203"/>
                  </a:lnTo>
                  <a:lnTo>
                    <a:pt x="786" y="2203"/>
                  </a:lnTo>
                  <a:lnTo>
                    <a:pt x="881" y="1667"/>
                  </a:lnTo>
                  <a:cubicBezTo>
                    <a:pt x="893" y="1607"/>
                    <a:pt x="869" y="1548"/>
                    <a:pt x="822" y="1500"/>
                  </a:cubicBezTo>
                  <a:lnTo>
                    <a:pt x="429" y="1131"/>
                  </a:lnTo>
                  <a:lnTo>
                    <a:pt x="965" y="1048"/>
                  </a:lnTo>
                  <a:cubicBezTo>
                    <a:pt x="1024" y="1036"/>
                    <a:pt x="1084" y="1012"/>
                    <a:pt x="1108" y="953"/>
                  </a:cubicBezTo>
                  <a:lnTo>
                    <a:pt x="1334" y="476"/>
                  </a:lnTo>
                  <a:close/>
                  <a:moveTo>
                    <a:pt x="1370" y="0"/>
                  </a:moveTo>
                  <a:cubicBezTo>
                    <a:pt x="1298" y="0"/>
                    <a:pt x="1239" y="36"/>
                    <a:pt x="1203" y="95"/>
                  </a:cubicBezTo>
                  <a:lnTo>
                    <a:pt x="881" y="750"/>
                  </a:lnTo>
                  <a:lnTo>
                    <a:pt x="167" y="857"/>
                  </a:lnTo>
                  <a:cubicBezTo>
                    <a:pt x="96" y="869"/>
                    <a:pt x="36" y="917"/>
                    <a:pt x="12" y="976"/>
                  </a:cubicBezTo>
                  <a:cubicBezTo>
                    <a:pt x="0" y="1048"/>
                    <a:pt x="12" y="1107"/>
                    <a:pt x="60" y="1167"/>
                  </a:cubicBezTo>
                  <a:lnTo>
                    <a:pt x="584" y="1679"/>
                  </a:lnTo>
                  <a:lnTo>
                    <a:pt x="465" y="2393"/>
                  </a:lnTo>
                  <a:cubicBezTo>
                    <a:pt x="453" y="2465"/>
                    <a:pt x="477" y="2524"/>
                    <a:pt x="536" y="2572"/>
                  </a:cubicBezTo>
                  <a:cubicBezTo>
                    <a:pt x="568" y="2597"/>
                    <a:pt x="603" y="2609"/>
                    <a:pt x="638" y="2609"/>
                  </a:cubicBezTo>
                  <a:cubicBezTo>
                    <a:pt x="669" y="2609"/>
                    <a:pt x="699" y="2600"/>
                    <a:pt x="727" y="2584"/>
                  </a:cubicBezTo>
                  <a:lnTo>
                    <a:pt x="1370" y="2238"/>
                  </a:lnTo>
                  <a:lnTo>
                    <a:pt x="2012" y="2584"/>
                  </a:lnTo>
                  <a:cubicBezTo>
                    <a:pt x="2036" y="2596"/>
                    <a:pt x="2072" y="2596"/>
                    <a:pt x="2096" y="2596"/>
                  </a:cubicBezTo>
                  <a:cubicBezTo>
                    <a:pt x="2143" y="2596"/>
                    <a:pt x="2179" y="2584"/>
                    <a:pt x="2203" y="2572"/>
                  </a:cubicBezTo>
                  <a:cubicBezTo>
                    <a:pt x="2262" y="2524"/>
                    <a:pt x="2298" y="2465"/>
                    <a:pt x="2274" y="2393"/>
                  </a:cubicBezTo>
                  <a:lnTo>
                    <a:pt x="2155" y="1679"/>
                  </a:lnTo>
                  <a:lnTo>
                    <a:pt x="2679" y="1167"/>
                  </a:lnTo>
                  <a:cubicBezTo>
                    <a:pt x="2727" y="1107"/>
                    <a:pt x="2739" y="1048"/>
                    <a:pt x="2727" y="976"/>
                  </a:cubicBezTo>
                  <a:cubicBezTo>
                    <a:pt x="2715" y="905"/>
                    <a:pt x="2655" y="857"/>
                    <a:pt x="2572" y="857"/>
                  </a:cubicBezTo>
                  <a:lnTo>
                    <a:pt x="1858" y="750"/>
                  </a:lnTo>
                  <a:lnTo>
                    <a:pt x="1536" y="95"/>
                  </a:lnTo>
                  <a:cubicBezTo>
                    <a:pt x="1500" y="36"/>
                    <a:pt x="1441" y="0"/>
                    <a:pt x="1370" y="0"/>
                  </a:cubicBezTo>
                  <a:close/>
                </a:path>
              </a:pathLst>
            </a:custGeom>
            <a:solidFill>
              <a:srgbClr val="FFFB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 name="Google Shape;910;p87"/>
          <p:cNvGrpSpPr/>
          <p:nvPr/>
        </p:nvGrpSpPr>
        <p:grpSpPr>
          <a:xfrm>
            <a:off x="4437830" y="1420602"/>
            <a:ext cx="276698" cy="333133"/>
            <a:chOff x="7576605" y="1983877"/>
            <a:chExt cx="276698" cy="333133"/>
          </a:xfrm>
        </p:grpSpPr>
        <p:sp>
          <p:nvSpPr>
            <p:cNvPr id="911" name="Google Shape;911;p87"/>
            <p:cNvSpPr/>
            <p:nvPr/>
          </p:nvSpPr>
          <p:spPr>
            <a:xfrm>
              <a:off x="7576605" y="1983877"/>
              <a:ext cx="276698" cy="333133"/>
            </a:xfrm>
            <a:custGeom>
              <a:rect b="b" l="l" r="r" t="t"/>
              <a:pathLst>
                <a:path extrusionOk="0" h="10466" w="8693">
                  <a:moveTo>
                    <a:pt x="417" y="1024"/>
                  </a:moveTo>
                  <a:cubicBezTo>
                    <a:pt x="655" y="1024"/>
                    <a:pt x="894" y="1143"/>
                    <a:pt x="1036" y="1358"/>
                  </a:cubicBezTo>
                  <a:lnTo>
                    <a:pt x="1156" y="1536"/>
                  </a:lnTo>
                  <a:cubicBezTo>
                    <a:pt x="1275" y="1715"/>
                    <a:pt x="1477" y="1822"/>
                    <a:pt x="1703" y="1822"/>
                  </a:cubicBezTo>
                  <a:lnTo>
                    <a:pt x="1703" y="2477"/>
                  </a:lnTo>
                  <a:cubicBezTo>
                    <a:pt x="1703" y="2941"/>
                    <a:pt x="1775" y="3406"/>
                    <a:pt x="1906" y="3834"/>
                  </a:cubicBezTo>
                  <a:cubicBezTo>
                    <a:pt x="1810" y="3763"/>
                    <a:pt x="1656" y="3703"/>
                    <a:pt x="1513" y="3644"/>
                  </a:cubicBezTo>
                  <a:cubicBezTo>
                    <a:pt x="1215" y="3525"/>
                    <a:pt x="894" y="3394"/>
                    <a:pt x="655" y="3144"/>
                  </a:cubicBezTo>
                  <a:cubicBezTo>
                    <a:pt x="394" y="2846"/>
                    <a:pt x="274" y="2417"/>
                    <a:pt x="274" y="1822"/>
                  </a:cubicBezTo>
                  <a:lnTo>
                    <a:pt x="274" y="1179"/>
                  </a:lnTo>
                  <a:cubicBezTo>
                    <a:pt x="274" y="1132"/>
                    <a:pt x="286" y="1108"/>
                    <a:pt x="322" y="1072"/>
                  </a:cubicBezTo>
                  <a:cubicBezTo>
                    <a:pt x="346" y="1048"/>
                    <a:pt x="394" y="1024"/>
                    <a:pt x="417" y="1024"/>
                  </a:cubicBezTo>
                  <a:close/>
                  <a:moveTo>
                    <a:pt x="8204" y="1024"/>
                  </a:moveTo>
                  <a:cubicBezTo>
                    <a:pt x="8252" y="1024"/>
                    <a:pt x="8275" y="1048"/>
                    <a:pt x="8311" y="1072"/>
                  </a:cubicBezTo>
                  <a:cubicBezTo>
                    <a:pt x="8335" y="1108"/>
                    <a:pt x="8359" y="1143"/>
                    <a:pt x="8359" y="1179"/>
                  </a:cubicBezTo>
                  <a:lnTo>
                    <a:pt x="8359" y="1822"/>
                  </a:lnTo>
                  <a:lnTo>
                    <a:pt x="8383" y="1822"/>
                  </a:lnTo>
                  <a:cubicBezTo>
                    <a:pt x="8383" y="2417"/>
                    <a:pt x="8252" y="2858"/>
                    <a:pt x="8002" y="3144"/>
                  </a:cubicBezTo>
                  <a:cubicBezTo>
                    <a:pt x="7775" y="3394"/>
                    <a:pt x="7466" y="3525"/>
                    <a:pt x="7144" y="3644"/>
                  </a:cubicBezTo>
                  <a:cubicBezTo>
                    <a:pt x="7002" y="3703"/>
                    <a:pt x="6871" y="3763"/>
                    <a:pt x="6716" y="3834"/>
                  </a:cubicBezTo>
                  <a:cubicBezTo>
                    <a:pt x="6847" y="3394"/>
                    <a:pt x="6930" y="2929"/>
                    <a:pt x="6930" y="2477"/>
                  </a:cubicBezTo>
                  <a:lnTo>
                    <a:pt x="6930" y="1822"/>
                  </a:lnTo>
                  <a:cubicBezTo>
                    <a:pt x="7144" y="1822"/>
                    <a:pt x="7359" y="1715"/>
                    <a:pt x="7478" y="1536"/>
                  </a:cubicBezTo>
                  <a:lnTo>
                    <a:pt x="7597" y="1358"/>
                  </a:lnTo>
                  <a:cubicBezTo>
                    <a:pt x="7728" y="1167"/>
                    <a:pt x="7966" y="1024"/>
                    <a:pt x="8204" y="1024"/>
                  </a:cubicBezTo>
                  <a:close/>
                  <a:moveTo>
                    <a:pt x="6954" y="334"/>
                  </a:moveTo>
                  <a:lnTo>
                    <a:pt x="6954" y="703"/>
                  </a:lnTo>
                  <a:lnTo>
                    <a:pt x="5632" y="703"/>
                  </a:lnTo>
                  <a:cubicBezTo>
                    <a:pt x="5537" y="703"/>
                    <a:pt x="5478" y="774"/>
                    <a:pt x="5478" y="846"/>
                  </a:cubicBezTo>
                  <a:cubicBezTo>
                    <a:pt x="5478" y="929"/>
                    <a:pt x="5561" y="1001"/>
                    <a:pt x="5632" y="1001"/>
                  </a:cubicBezTo>
                  <a:lnTo>
                    <a:pt x="6632" y="1001"/>
                  </a:lnTo>
                  <a:lnTo>
                    <a:pt x="6632" y="2477"/>
                  </a:lnTo>
                  <a:cubicBezTo>
                    <a:pt x="6632" y="3810"/>
                    <a:pt x="5989" y="5072"/>
                    <a:pt x="4906" y="5882"/>
                  </a:cubicBezTo>
                  <a:lnTo>
                    <a:pt x="4799" y="5954"/>
                  </a:lnTo>
                  <a:cubicBezTo>
                    <a:pt x="4763" y="5954"/>
                    <a:pt x="4739" y="5942"/>
                    <a:pt x="4704" y="5942"/>
                  </a:cubicBezTo>
                  <a:lnTo>
                    <a:pt x="3954" y="5942"/>
                  </a:lnTo>
                  <a:cubicBezTo>
                    <a:pt x="3918" y="5942"/>
                    <a:pt x="3894" y="5942"/>
                    <a:pt x="3858" y="5954"/>
                  </a:cubicBezTo>
                  <a:lnTo>
                    <a:pt x="3751" y="5882"/>
                  </a:lnTo>
                  <a:cubicBezTo>
                    <a:pt x="2668" y="5096"/>
                    <a:pt x="2025" y="3810"/>
                    <a:pt x="2025" y="2477"/>
                  </a:cubicBezTo>
                  <a:lnTo>
                    <a:pt x="2025" y="1001"/>
                  </a:lnTo>
                  <a:lnTo>
                    <a:pt x="4918" y="1001"/>
                  </a:lnTo>
                  <a:cubicBezTo>
                    <a:pt x="5001" y="1001"/>
                    <a:pt x="5061" y="929"/>
                    <a:pt x="5061" y="846"/>
                  </a:cubicBezTo>
                  <a:cubicBezTo>
                    <a:pt x="5061" y="774"/>
                    <a:pt x="4989" y="703"/>
                    <a:pt x="4918" y="703"/>
                  </a:cubicBezTo>
                  <a:lnTo>
                    <a:pt x="1715" y="703"/>
                  </a:lnTo>
                  <a:lnTo>
                    <a:pt x="1715" y="334"/>
                  </a:lnTo>
                  <a:close/>
                  <a:moveTo>
                    <a:pt x="4704" y="6263"/>
                  </a:moveTo>
                  <a:cubicBezTo>
                    <a:pt x="4763" y="6263"/>
                    <a:pt x="4811" y="6311"/>
                    <a:pt x="4811" y="6370"/>
                  </a:cubicBezTo>
                  <a:lnTo>
                    <a:pt x="4811" y="6477"/>
                  </a:lnTo>
                  <a:cubicBezTo>
                    <a:pt x="4811" y="6537"/>
                    <a:pt x="4763" y="6585"/>
                    <a:pt x="4704" y="6585"/>
                  </a:cubicBezTo>
                  <a:lnTo>
                    <a:pt x="3954" y="6585"/>
                  </a:lnTo>
                  <a:cubicBezTo>
                    <a:pt x="3882" y="6585"/>
                    <a:pt x="3846" y="6537"/>
                    <a:pt x="3846" y="6477"/>
                  </a:cubicBezTo>
                  <a:lnTo>
                    <a:pt x="3846" y="6370"/>
                  </a:lnTo>
                  <a:cubicBezTo>
                    <a:pt x="3846" y="6311"/>
                    <a:pt x="3882" y="6263"/>
                    <a:pt x="3954" y="6263"/>
                  </a:cubicBezTo>
                  <a:close/>
                  <a:moveTo>
                    <a:pt x="4513" y="6882"/>
                  </a:moveTo>
                  <a:lnTo>
                    <a:pt x="4513" y="8382"/>
                  </a:lnTo>
                  <a:lnTo>
                    <a:pt x="4156" y="8382"/>
                  </a:lnTo>
                  <a:lnTo>
                    <a:pt x="4156" y="6882"/>
                  </a:lnTo>
                  <a:close/>
                  <a:moveTo>
                    <a:pt x="5287" y="8692"/>
                  </a:moveTo>
                  <a:cubicBezTo>
                    <a:pt x="5394" y="8692"/>
                    <a:pt x="5478" y="8787"/>
                    <a:pt x="5478" y="8882"/>
                  </a:cubicBezTo>
                  <a:lnTo>
                    <a:pt x="5478" y="9061"/>
                  </a:lnTo>
                  <a:lnTo>
                    <a:pt x="4108" y="9061"/>
                  </a:lnTo>
                  <a:cubicBezTo>
                    <a:pt x="4025" y="9061"/>
                    <a:pt x="3965" y="9144"/>
                    <a:pt x="3965" y="9216"/>
                  </a:cubicBezTo>
                  <a:cubicBezTo>
                    <a:pt x="3965" y="9287"/>
                    <a:pt x="4037" y="9359"/>
                    <a:pt x="4108" y="9359"/>
                  </a:cubicBezTo>
                  <a:lnTo>
                    <a:pt x="6204" y="9359"/>
                  </a:lnTo>
                  <a:cubicBezTo>
                    <a:pt x="6228" y="9359"/>
                    <a:pt x="6240" y="9383"/>
                    <a:pt x="6251" y="9394"/>
                  </a:cubicBezTo>
                  <a:lnTo>
                    <a:pt x="6406" y="10133"/>
                  </a:lnTo>
                  <a:cubicBezTo>
                    <a:pt x="6406" y="10156"/>
                    <a:pt x="6406" y="10168"/>
                    <a:pt x="6382" y="10168"/>
                  </a:cubicBezTo>
                  <a:cubicBezTo>
                    <a:pt x="6382" y="10168"/>
                    <a:pt x="6370" y="10180"/>
                    <a:pt x="6359" y="10180"/>
                  </a:cubicBezTo>
                  <a:lnTo>
                    <a:pt x="2299" y="10180"/>
                  </a:lnTo>
                  <a:cubicBezTo>
                    <a:pt x="2287" y="10180"/>
                    <a:pt x="2263" y="10168"/>
                    <a:pt x="2263" y="10168"/>
                  </a:cubicBezTo>
                  <a:cubicBezTo>
                    <a:pt x="2263" y="10168"/>
                    <a:pt x="2251" y="10145"/>
                    <a:pt x="2251" y="10133"/>
                  </a:cubicBezTo>
                  <a:lnTo>
                    <a:pt x="2394" y="9394"/>
                  </a:lnTo>
                  <a:cubicBezTo>
                    <a:pt x="2394" y="9371"/>
                    <a:pt x="2418" y="9359"/>
                    <a:pt x="2441" y="9359"/>
                  </a:cubicBezTo>
                  <a:lnTo>
                    <a:pt x="3394" y="9359"/>
                  </a:lnTo>
                  <a:cubicBezTo>
                    <a:pt x="3489" y="9359"/>
                    <a:pt x="3549" y="9287"/>
                    <a:pt x="3549" y="9216"/>
                  </a:cubicBezTo>
                  <a:cubicBezTo>
                    <a:pt x="3549" y="9144"/>
                    <a:pt x="3477" y="9061"/>
                    <a:pt x="3394" y="9061"/>
                  </a:cubicBezTo>
                  <a:lnTo>
                    <a:pt x="3192" y="9061"/>
                  </a:lnTo>
                  <a:lnTo>
                    <a:pt x="3192" y="8882"/>
                  </a:lnTo>
                  <a:cubicBezTo>
                    <a:pt x="3192" y="8787"/>
                    <a:pt x="3275" y="8692"/>
                    <a:pt x="3382" y="8692"/>
                  </a:cubicBezTo>
                  <a:close/>
                  <a:moveTo>
                    <a:pt x="1715" y="0"/>
                  </a:moveTo>
                  <a:cubicBezTo>
                    <a:pt x="1548" y="0"/>
                    <a:pt x="1417" y="131"/>
                    <a:pt x="1417" y="298"/>
                  </a:cubicBezTo>
                  <a:lnTo>
                    <a:pt x="1417" y="703"/>
                  </a:lnTo>
                  <a:cubicBezTo>
                    <a:pt x="1417" y="870"/>
                    <a:pt x="1548" y="1001"/>
                    <a:pt x="1715" y="1001"/>
                  </a:cubicBezTo>
                  <a:lnTo>
                    <a:pt x="1751" y="1001"/>
                  </a:lnTo>
                  <a:lnTo>
                    <a:pt x="1751" y="1501"/>
                  </a:lnTo>
                  <a:cubicBezTo>
                    <a:pt x="1632" y="1501"/>
                    <a:pt x="1525" y="1441"/>
                    <a:pt x="1453" y="1334"/>
                  </a:cubicBezTo>
                  <a:lnTo>
                    <a:pt x="1334" y="1155"/>
                  </a:lnTo>
                  <a:cubicBezTo>
                    <a:pt x="1132" y="881"/>
                    <a:pt x="810" y="715"/>
                    <a:pt x="465" y="703"/>
                  </a:cubicBezTo>
                  <a:cubicBezTo>
                    <a:pt x="346" y="703"/>
                    <a:pt x="227" y="739"/>
                    <a:pt x="144" y="834"/>
                  </a:cubicBezTo>
                  <a:cubicBezTo>
                    <a:pt x="48" y="917"/>
                    <a:pt x="1" y="1036"/>
                    <a:pt x="1" y="1155"/>
                  </a:cubicBezTo>
                  <a:lnTo>
                    <a:pt x="1" y="1798"/>
                  </a:lnTo>
                  <a:cubicBezTo>
                    <a:pt x="1" y="3334"/>
                    <a:pt x="798" y="3656"/>
                    <a:pt x="1429" y="3918"/>
                  </a:cubicBezTo>
                  <a:cubicBezTo>
                    <a:pt x="1787" y="4060"/>
                    <a:pt x="2096" y="4180"/>
                    <a:pt x="2251" y="4489"/>
                  </a:cubicBezTo>
                  <a:cubicBezTo>
                    <a:pt x="2299" y="4584"/>
                    <a:pt x="2287" y="4656"/>
                    <a:pt x="2215" y="4715"/>
                  </a:cubicBezTo>
                  <a:cubicBezTo>
                    <a:pt x="2164" y="4767"/>
                    <a:pt x="2075" y="4806"/>
                    <a:pt x="1994" y="4806"/>
                  </a:cubicBezTo>
                  <a:cubicBezTo>
                    <a:pt x="1963" y="4806"/>
                    <a:pt x="1932" y="4800"/>
                    <a:pt x="1906" y="4787"/>
                  </a:cubicBezTo>
                  <a:cubicBezTo>
                    <a:pt x="1798" y="4751"/>
                    <a:pt x="1775" y="4608"/>
                    <a:pt x="1787" y="4489"/>
                  </a:cubicBezTo>
                  <a:cubicBezTo>
                    <a:pt x="1787" y="4406"/>
                    <a:pt x="1727" y="4334"/>
                    <a:pt x="1644" y="4334"/>
                  </a:cubicBezTo>
                  <a:cubicBezTo>
                    <a:pt x="1548" y="4334"/>
                    <a:pt x="1477" y="4394"/>
                    <a:pt x="1477" y="4477"/>
                  </a:cubicBezTo>
                  <a:cubicBezTo>
                    <a:pt x="1477" y="4608"/>
                    <a:pt x="1489" y="4942"/>
                    <a:pt x="1787" y="5072"/>
                  </a:cubicBezTo>
                  <a:cubicBezTo>
                    <a:pt x="1846" y="5108"/>
                    <a:pt x="1929" y="5120"/>
                    <a:pt x="2001" y="5120"/>
                  </a:cubicBezTo>
                  <a:cubicBezTo>
                    <a:pt x="2168" y="5120"/>
                    <a:pt x="2322" y="5061"/>
                    <a:pt x="2441" y="4930"/>
                  </a:cubicBezTo>
                  <a:cubicBezTo>
                    <a:pt x="2465" y="4906"/>
                    <a:pt x="2477" y="4894"/>
                    <a:pt x="2477" y="4882"/>
                  </a:cubicBezTo>
                  <a:cubicBezTo>
                    <a:pt x="2775" y="5346"/>
                    <a:pt x="3156" y="5763"/>
                    <a:pt x="3608" y="6096"/>
                  </a:cubicBezTo>
                  <a:lnTo>
                    <a:pt x="3632" y="6120"/>
                  </a:lnTo>
                  <a:cubicBezTo>
                    <a:pt x="3596" y="6180"/>
                    <a:pt x="3573" y="6251"/>
                    <a:pt x="3573" y="6323"/>
                  </a:cubicBezTo>
                  <a:lnTo>
                    <a:pt x="3573" y="6430"/>
                  </a:lnTo>
                  <a:cubicBezTo>
                    <a:pt x="3573" y="6620"/>
                    <a:pt x="3715" y="6775"/>
                    <a:pt x="3870" y="6835"/>
                  </a:cubicBezTo>
                  <a:lnTo>
                    <a:pt x="3870" y="8347"/>
                  </a:lnTo>
                  <a:lnTo>
                    <a:pt x="3394" y="8347"/>
                  </a:lnTo>
                  <a:cubicBezTo>
                    <a:pt x="3108" y="8347"/>
                    <a:pt x="2894" y="8573"/>
                    <a:pt x="2894" y="8859"/>
                  </a:cubicBezTo>
                  <a:lnTo>
                    <a:pt x="2894" y="9037"/>
                  </a:lnTo>
                  <a:lnTo>
                    <a:pt x="2453" y="9037"/>
                  </a:lnTo>
                  <a:cubicBezTo>
                    <a:pt x="2299" y="9037"/>
                    <a:pt x="2144" y="9156"/>
                    <a:pt x="2120" y="9311"/>
                  </a:cubicBezTo>
                  <a:lnTo>
                    <a:pt x="1965" y="10061"/>
                  </a:lnTo>
                  <a:cubicBezTo>
                    <a:pt x="1953" y="10168"/>
                    <a:pt x="1965" y="10264"/>
                    <a:pt x="2037" y="10347"/>
                  </a:cubicBezTo>
                  <a:cubicBezTo>
                    <a:pt x="2096" y="10418"/>
                    <a:pt x="2203" y="10466"/>
                    <a:pt x="2310" y="10466"/>
                  </a:cubicBezTo>
                  <a:lnTo>
                    <a:pt x="6370" y="10466"/>
                  </a:lnTo>
                  <a:cubicBezTo>
                    <a:pt x="6478" y="10466"/>
                    <a:pt x="6585" y="10418"/>
                    <a:pt x="6644" y="10347"/>
                  </a:cubicBezTo>
                  <a:cubicBezTo>
                    <a:pt x="6704" y="10264"/>
                    <a:pt x="6728" y="10168"/>
                    <a:pt x="6716" y="10061"/>
                  </a:cubicBezTo>
                  <a:lnTo>
                    <a:pt x="6561" y="9311"/>
                  </a:lnTo>
                  <a:cubicBezTo>
                    <a:pt x="6537" y="9156"/>
                    <a:pt x="6382" y="9037"/>
                    <a:pt x="6228" y="9037"/>
                  </a:cubicBezTo>
                  <a:lnTo>
                    <a:pt x="5787" y="9037"/>
                  </a:lnTo>
                  <a:lnTo>
                    <a:pt x="5787" y="8859"/>
                  </a:lnTo>
                  <a:cubicBezTo>
                    <a:pt x="5787" y="8573"/>
                    <a:pt x="5573" y="8347"/>
                    <a:pt x="5287" y="8347"/>
                  </a:cubicBezTo>
                  <a:lnTo>
                    <a:pt x="4811" y="8347"/>
                  </a:lnTo>
                  <a:lnTo>
                    <a:pt x="4811" y="6835"/>
                  </a:lnTo>
                  <a:cubicBezTo>
                    <a:pt x="4989" y="6787"/>
                    <a:pt x="5108" y="6620"/>
                    <a:pt x="5108" y="6430"/>
                  </a:cubicBezTo>
                  <a:lnTo>
                    <a:pt x="5108" y="6323"/>
                  </a:lnTo>
                  <a:cubicBezTo>
                    <a:pt x="5108" y="6251"/>
                    <a:pt x="5073" y="6180"/>
                    <a:pt x="5049" y="6120"/>
                  </a:cubicBezTo>
                  <a:lnTo>
                    <a:pt x="5073" y="6096"/>
                  </a:lnTo>
                  <a:cubicBezTo>
                    <a:pt x="5537" y="5763"/>
                    <a:pt x="5906" y="5358"/>
                    <a:pt x="6204" y="4882"/>
                  </a:cubicBezTo>
                  <a:cubicBezTo>
                    <a:pt x="6228" y="4894"/>
                    <a:pt x="6228" y="4906"/>
                    <a:pt x="6240" y="4930"/>
                  </a:cubicBezTo>
                  <a:cubicBezTo>
                    <a:pt x="6359" y="5049"/>
                    <a:pt x="6525" y="5120"/>
                    <a:pt x="6680" y="5120"/>
                  </a:cubicBezTo>
                  <a:cubicBezTo>
                    <a:pt x="6763" y="5120"/>
                    <a:pt x="6835" y="5108"/>
                    <a:pt x="6894" y="5072"/>
                  </a:cubicBezTo>
                  <a:cubicBezTo>
                    <a:pt x="7192" y="4942"/>
                    <a:pt x="7204" y="4608"/>
                    <a:pt x="7204" y="4477"/>
                  </a:cubicBezTo>
                  <a:cubicBezTo>
                    <a:pt x="7204" y="4394"/>
                    <a:pt x="7132" y="4334"/>
                    <a:pt x="7037" y="4334"/>
                  </a:cubicBezTo>
                  <a:cubicBezTo>
                    <a:pt x="6954" y="4334"/>
                    <a:pt x="6894" y="4406"/>
                    <a:pt x="6894" y="4489"/>
                  </a:cubicBezTo>
                  <a:cubicBezTo>
                    <a:pt x="6894" y="4596"/>
                    <a:pt x="6882" y="4727"/>
                    <a:pt x="6775" y="4787"/>
                  </a:cubicBezTo>
                  <a:cubicBezTo>
                    <a:pt x="6749" y="4800"/>
                    <a:pt x="6718" y="4806"/>
                    <a:pt x="6687" y="4806"/>
                  </a:cubicBezTo>
                  <a:cubicBezTo>
                    <a:pt x="6606" y="4806"/>
                    <a:pt x="6517" y="4767"/>
                    <a:pt x="6466" y="4715"/>
                  </a:cubicBezTo>
                  <a:cubicBezTo>
                    <a:pt x="6406" y="4656"/>
                    <a:pt x="6382" y="4584"/>
                    <a:pt x="6430" y="4489"/>
                  </a:cubicBezTo>
                  <a:cubicBezTo>
                    <a:pt x="6585" y="4191"/>
                    <a:pt x="6894" y="4060"/>
                    <a:pt x="7252" y="3918"/>
                  </a:cubicBezTo>
                  <a:cubicBezTo>
                    <a:pt x="7894" y="3656"/>
                    <a:pt x="8680" y="3334"/>
                    <a:pt x="8680" y="1798"/>
                  </a:cubicBezTo>
                  <a:lnTo>
                    <a:pt x="8680" y="1155"/>
                  </a:lnTo>
                  <a:cubicBezTo>
                    <a:pt x="8692" y="1048"/>
                    <a:pt x="8633" y="941"/>
                    <a:pt x="8561" y="846"/>
                  </a:cubicBezTo>
                  <a:cubicBezTo>
                    <a:pt x="8478" y="762"/>
                    <a:pt x="8347" y="715"/>
                    <a:pt x="8240" y="715"/>
                  </a:cubicBezTo>
                  <a:cubicBezTo>
                    <a:pt x="7894" y="715"/>
                    <a:pt x="7561" y="881"/>
                    <a:pt x="7371" y="1179"/>
                  </a:cubicBezTo>
                  <a:lnTo>
                    <a:pt x="7252" y="1358"/>
                  </a:lnTo>
                  <a:cubicBezTo>
                    <a:pt x="7180" y="1465"/>
                    <a:pt x="7073" y="1524"/>
                    <a:pt x="6954" y="1524"/>
                  </a:cubicBezTo>
                  <a:lnTo>
                    <a:pt x="6954" y="1012"/>
                  </a:lnTo>
                  <a:lnTo>
                    <a:pt x="6990" y="1012"/>
                  </a:lnTo>
                  <a:cubicBezTo>
                    <a:pt x="7144" y="1012"/>
                    <a:pt x="7287" y="881"/>
                    <a:pt x="7287" y="715"/>
                  </a:cubicBezTo>
                  <a:lnTo>
                    <a:pt x="7287" y="298"/>
                  </a:lnTo>
                  <a:cubicBezTo>
                    <a:pt x="7287" y="131"/>
                    <a:pt x="7144" y="0"/>
                    <a:pt x="6990" y="0"/>
                  </a:cubicBezTo>
                  <a:close/>
                </a:path>
              </a:pathLst>
            </a:custGeom>
            <a:solidFill>
              <a:srgbClr val="FFFB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87"/>
            <p:cNvSpPr/>
            <p:nvPr/>
          </p:nvSpPr>
          <p:spPr>
            <a:xfrm>
              <a:off x="7670981" y="2041871"/>
              <a:ext cx="87182" cy="83076"/>
            </a:xfrm>
            <a:custGeom>
              <a:rect b="b" l="l" r="r" t="t"/>
              <a:pathLst>
                <a:path extrusionOk="0" h="2610" w="2739">
                  <a:moveTo>
                    <a:pt x="1334" y="476"/>
                  </a:moveTo>
                  <a:lnTo>
                    <a:pt x="1572" y="953"/>
                  </a:lnTo>
                  <a:cubicBezTo>
                    <a:pt x="1608" y="1012"/>
                    <a:pt x="1655" y="1036"/>
                    <a:pt x="1715" y="1048"/>
                  </a:cubicBezTo>
                  <a:lnTo>
                    <a:pt x="2251" y="1131"/>
                  </a:lnTo>
                  <a:lnTo>
                    <a:pt x="1893" y="1500"/>
                  </a:lnTo>
                  <a:cubicBezTo>
                    <a:pt x="1846" y="1548"/>
                    <a:pt x="1834" y="1607"/>
                    <a:pt x="1834" y="1667"/>
                  </a:cubicBezTo>
                  <a:lnTo>
                    <a:pt x="1917" y="2203"/>
                  </a:lnTo>
                  <a:lnTo>
                    <a:pt x="1441" y="1941"/>
                  </a:lnTo>
                  <a:cubicBezTo>
                    <a:pt x="1417" y="1929"/>
                    <a:pt x="1381" y="1929"/>
                    <a:pt x="1358" y="1929"/>
                  </a:cubicBezTo>
                  <a:cubicBezTo>
                    <a:pt x="1322" y="1929"/>
                    <a:pt x="1298" y="1929"/>
                    <a:pt x="1262" y="1941"/>
                  </a:cubicBezTo>
                  <a:lnTo>
                    <a:pt x="786" y="2203"/>
                  </a:lnTo>
                  <a:lnTo>
                    <a:pt x="786" y="2203"/>
                  </a:lnTo>
                  <a:lnTo>
                    <a:pt x="881" y="1667"/>
                  </a:lnTo>
                  <a:cubicBezTo>
                    <a:pt x="893" y="1607"/>
                    <a:pt x="869" y="1548"/>
                    <a:pt x="822" y="1500"/>
                  </a:cubicBezTo>
                  <a:lnTo>
                    <a:pt x="429" y="1131"/>
                  </a:lnTo>
                  <a:lnTo>
                    <a:pt x="965" y="1048"/>
                  </a:lnTo>
                  <a:cubicBezTo>
                    <a:pt x="1024" y="1036"/>
                    <a:pt x="1084" y="1012"/>
                    <a:pt x="1108" y="953"/>
                  </a:cubicBezTo>
                  <a:lnTo>
                    <a:pt x="1334" y="476"/>
                  </a:lnTo>
                  <a:close/>
                  <a:moveTo>
                    <a:pt x="1370" y="0"/>
                  </a:moveTo>
                  <a:cubicBezTo>
                    <a:pt x="1298" y="0"/>
                    <a:pt x="1239" y="36"/>
                    <a:pt x="1203" y="95"/>
                  </a:cubicBezTo>
                  <a:lnTo>
                    <a:pt x="881" y="750"/>
                  </a:lnTo>
                  <a:lnTo>
                    <a:pt x="167" y="857"/>
                  </a:lnTo>
                  <a:cubicBezTo>
                    <a:pt x="96" y="869"/>
                    <a:pt x="36" y="917"/>
                    <a:pt x="12" y="976"/>
                  </a:cubicBezTo>
                  <a:cubicBezTo>
                    <a:pt x="0" y="1048"/>
                    <a:pt x="12" y="1107"/>
                    <a:pt x="60" y="1167"/>
                  </a:cubicBezTo>
                  <a:lnTo>
                    <a:pt x="584" y="1679"/>
                  </a:lnTo>
                  <a:lnTo>
                    <a:pt x="465" y="2393"/>
                  </a:lnTo>
                  <a:cubicBezTo>
                    <a:pt x="453" y="2465"/>
                    <a:pt x="477" y="2524"/>
                    <a:pt x="536" y="2572"/>
                  </a:cubicBezTo>
                  <a:cubicBezTo>
                    <a:pt x="568" y="2597"/>
                    <a:pt x="603" y="2609"/>
                    <a:pt x="638" y="2609"/>
                  </a:cubicBezTo>
                  <a:cubicBezTo>
                    <a:pt x="669" y="2609"/>
                    <a:pt x="699" y="2600"/>
                    <a:pt x="727" y="2584"/>
                  </a:cubicBezTo>
                  <a:lnTo>
                    <a:pt x="1370" y="2238"/>
                  </a:lnTo>
                  <a:lnTo>
                    <a:pt x="2012" y="2584"/>
                  </a:lnTo>
                  <a:cubicBezTo>
                    <a:pt x="2036" y="2596"/>
                    <a:pt x="2072" y="2596"/>
                    <a:pt x="2096" y="2596"/>
                  </a:cubicBezTo>
                  <a:cubicBezTo>
                    <a:pt x="2143" y="2596"/>
                    <a:pt x="2179" y="2584"/>
                    <a:pt x="2203" y="2572"/>
                  </a:cubicBezTo>
                  <a:cubicBezTo>
                    <a:pt x="2262" y="2524"/>
                    <a:pt x="2298" y="2465"/>
                    <a:pt x="2274" y="2393"/>
                  </a:cubicBezTo>
                  <a:lnTo>
                    <a:pt x="2155" y="1679"/>
                  </a:lnTo>
                  <a:lnTo>
                    <a:pt x="2679" y="1167"/>
                  </a:lnTo>
                  <a:cubicBezTo>
                    <a:pt x="2727" y="1107"/>
                    <a:pt x="2739" y="1048"/>
                    <a:pt x="2727" y="976"/>
                  </a:cubicBezTo>
                  <a:cubicBezTo>
                    <a:pt x="2715" y="905"/>
                    <a:pt x="2655" y="857"/>
                    <a:pt x="2572" y="857"/>
                  </a:cubicBezTo>
                  <a:lnTo>
                    <a:pt x="1858" y="750"/>
                  </a:lnTo>
                  <a:lnTo>
                    <a:pt x="1536" y="95"/>
                  </a:lnTo>
                  <a:cubicBezTo>
                    <a:pt x="1500" y="36"/>
                    <a:pt x="1441" y="0"/>
                    <a:pt x="1370" y="0"/>
                  </a:cubicBezTo>
                  <a:close/>
                </a:path>
              </a:pathLst>
            </a:custGeom>
            <a:solidFill>
              <a:srgbClr val="FFFB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3" name="Google Shape;913;p87"/>
          <p:cNvSpPr txBox="1"/>
          <p:nvPr/>
        </p:nvSpPr>
        <p:spPr>
          <a:xfrm>
            <a:off x="171325" y="3220125"/>
            <a:ext cx="8652900" cy="1108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lt1"/>
              </a:buClr>
              <a:buSzPts val="1500"/>
              <a:buFont typeface="Montserrat"/>
              <a:buChar char="●"/>
            </a:pPr>
            <a:r>
              <a:rPr lang="en" sz="1500">
                <a:solidFill>
                  <a:schemeClr val="lt1"/>
                </a:solidFill>
                <a:latin typeface="Montserrat"/>
                <a:ea typeface="Montserrat"/>
                <a:cs typeface="Montserrat"/>
                <a:sym typeface="Montserrat"/>
              </a:rPr>
              <a:t>Date of Purchase related variables are not the most important variable in predicting CLV</a:t>
            </a:r>
            <a:endParaRPr sz="1500">
              <a:solidFill>
                <a:schemeClr val="lt1"/>
              </a:solidFill>
              <a:latin typeface="Montserrat"/>
              <a:ea typeface="Montserrat"/>
              <a:cs typeface="Montserrat"/>
              <a:sym typeface="Montserrat"/>
            </a:endParaRPr>
          </a:p>
          <a:p>
            <a:pPr indent="-323850" lvl="0" marL="457200" rtl="0" algn="l">
              <a:spcBef>
                <a:spcPts val="0"/>
              </a:spcBef>
              <a:spcAft>
                <a:spcPts val="0"/>
              </a:spcAft>
              <a:buClr>
                <a:schemeClr val="lt1"/>
              </a:buClr>
              <a:buSzPts val="1500"/>
              <a:buFont typeface="Montserrat"/>
              <a:buChar char="●"/>
            </a:pPr>
            <a:r>
              <a:rPr lang="en" sz="1500">
                <a:solidFill>
                  <a:schemeClr val="dk1"/>
                </a:solidFill>
                <a:highlight>
                  <a:srgbClr val="FFFB69"/>
                </a:highlight>
                <a:latin typeface="Montserrat"/>
                <a:ea typeface="Montserrat"/>
                <a:cs typeface="Montserrat"/>
                <a:sym typeface="Montserrat"/>
              </a:rPr>
              <a:t>Cannot easily break down</a:t>
            </a:r>
            <a:r>
              <a:rPr lang="en" sz="1500">
                <a:solidFill>
                  <a:schemeClr val="lt1"/>
                </a:solidFill>
                <a:latin typeface="Montserrat"/>
                <a:ea typeface="Montserrat"/>
                <a:cs typeface="Montserrat"/>
                <a:sym typeface="Montserrat"/>
              </a:rPr>
              <a:t> categorical variables, such as Product Category, into their individual categories and their respective performance</a:t>
            </a:r>
            <a:endParaRPr sz="1500">
              <a:solidFill>
                <a:schemeClr val="lt1"/>
              </a:solidFill>
              <a:latin typeface="Montserrat"/>
              <a:ea typeface="Montserrat"/>
              <a:cs typeface="Montserrat"/>
              <a:sym typeface="Montserrat"/>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88"/>
          <p:cNvSpPr/>
          <p:nvPr/>
        </p:nvSpPr>
        <p:spPr>
          <a:xfrm>
            <a:off x="963500" y="855075"/>
            <a:ext cx="7239000" cy="4111500"/>
          </a:xfrm>
          <a:prstGeom prst="rect">
            <a:avLst/>
          </a:prstGeom>
          <a:solidFill>
            <a:srgbClr val="FFFFFF">
              <a:alpha val="821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88"/>
          <p:cNvSpPr txBox="1"/>
          <p:nvPr>
            <p:ph type="ctrTitle"/>
          </p:nvPr>
        </p:nvSpPr>
        <p:spPr>
          <a:xfrm>
            <a:off x="0" y="0"/>
            <a:ext cx="7706400" cy="64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Logistic Regression Findings</a:t>
            </a:r>
            <a:endParaRPr sz="3600"/>
          </a:p>
        </p:txBody>
      </p:sp>
      <p:graphicFrame>
        <p:nvGraphicFramePr>
          <p:cNvPr id="920" name="Google Shape;920;p88"/>
          <p:cNvGraphicFramePr/>
          <p:nvPr/>
        </p:nvGraphicFramePr>
        <p:xfrm>
          <a:off x="952500" y="864600"/>
          <a:ext cx="3000000" cy="3000000"/>
        </p:xfrm>
        <a:graphic>
          <a:graphicData uri="http://schemas.openxmlformats.org/drawingml/2006/table">
            <a:tbl>
              <a:tblPr>
                <a:noFill/>
                <a:tableStyleId>{DC0847C3-B812-44C0-AE65-85F3F703B4AD}</a:tableStyleId>
              </a:tblPr>
              <a:tblGrid>
                <a:gridCol w="1358850"/>
                <a:gridCol w="2994600"/>
                <a:gridCol w="2885550"/>
              </a:tblGrid>
              <a:tr h="381000">
                <a:tc>
                  <a:txBody>
                    <a:bodyPr/>
                    <a:lstStyle/>
                    <a:p>
                      <a:pPr indent="0" lvl="0" marL="0" rtl="0" algn="l">
                        <a:spcBef>
                          <a:spcPts val="0"/>
                        </a:spcBef>
                        <a:spcAft>
                          <a:spcPts val="0"/>
                        </a:spcAft>
                        <a:buNone/>
                      </a:pPr>
                      <a:r>
                        <a:t/>
                      </a:r>
                      <a:endParaRPr b="1">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rPr>
                        <a:t>Original Trainset</a:t>
                      </a:r>
                      <a:endParaRPr b="1">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rPr>
                        <a:t>Balanced Trainset</a:t>
                      </a:r>
                      <a:endParaRPr b="1">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a:solidFill>
                            <a:schemeClr val="dk1"/>
                          </a:solidFill>
                        </a:rPr>
                        <a:t>UCI Train</a:t>
                      </a:r>
                      <a:endParaRPr b="1">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b="1" lang="en" sz="1100">
                          <a:solidFill>
                            <a:schemeClr val="dk1"/>
                          </a:solidFill>
                          <a:latin typeface="Times New Roman"/>
                          <a:ea typeface="Times New Roman"/>
                          <a:cs typeface="Times New Roman"/>
                          <a:sym typeface="Times New Roman"/>
                        </a:rPr>
                        <a:t>1: 99.61%</a:t>
                      </a:r>
                      <a:endParaRPr b="1" sz="11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b="1" lang="en" sz="1100">
                          <a:solidFill>
                            <a:schemeClr val="dk1"/>
                          </a:solidFill>
                          <a:latin typeface="Times New Roman"/>
                          <a:ea typeface="Times New Roman"/>
                          <a:cs typeface="Times New Roman"/>
                          <a:sym typeface="Times New Roman"/>
                        </a:rPr>
                        <a:t>2: 0%</a:t>
                      </a:r>
                      <a:endParaRPr b="1" sz="11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b="1" lang="en" sz="1100">
                          <a:solidFill>
                            <a:schemeClr val="dk1"/>
                          </a:solidFill>
                          <a:latin typeface="Times New Roman"/>
                          <a:ea typeface="Times New Roman"/>
                          <a:cs typeface="Times New Roman"/>
                          <a:sym typeface="Times New Roman"/>
                        </a:rPr>
                        <a:t>3. 96.78%</a:t>
                      </a:r>
                      <a:endParaRPr b="1" sz="11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b="1" lang="en" sz="1100">
                          <a:solidFill>
                            <a:schemeClr val="dk1"/>
                          </a:solidFill>
                          <a:latin typeface="Times New Roman"/>
                          <a:ea typeface="Times New Roman"/>
                          <a:cs typeface="Times New Roman"/>
                          <a:sym typeface="Times New Roman"/>
                        </a:rPr>
                        <a:t>Overall: 93.92%</a:t>
                      </a:r>
                      <a:endParaRPr b="1">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b="1" lang="en" sz="1100">
                          <a:solidFill>
                            <a:schemeClr val="dk1"/>
                          </a:solidFill>
                          <a:latin typeface="Times New Roman"/>
                          <a:ea typeface="Times New Roman"/>
                          <a:cs typeface="Times New Roman"/>
                          <a:sym typeface="Times New Roman"/>
                        </a:rPr>
                        <a:t>1: 59.07%</a:t>
                      </a:r>
                      <a:endParaRPr b="1" sz="11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b="1" lang="en" sz="1100">
                          <a:solidFill>
                            <a:schemeClr val="dk1"/>
                          </a:solidFill>
                          <a:latin typeface="Times New Roman"/>
                          <a:ea typeface="Times New Roman"/>
                          <a:cs typeface="Times New Roman"/>
                          <a:sym typeface="Times New Roman"/>
                        </a:rPr>
                        <a:t>2: 63.52%</a:t>
                      </a:r>
                      <a:endParaRPr b="1" sz="11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b="1" lang="en" sz="1100">
                          <a:solidFill>
                            <a:srgbClr val="FF0000"/>
                          </a:solidFill>
                          <a:latin typeface="Times New Roman"/>
                          <a:ea typeface="Times New Roman"/>
                          <a:cs typeface="Times New Roman"/>
                          <a:sym typeface="Times New Roman"/>
                        </a:rPr>
                        <a:t>3. 100%</a:t>
                      </a:r>
                      <a:endParaRPr b="1" sz="1100">
                        <a:solidFill>
                          <a:srgbClr val="FF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100">
                          <a:solidFill>
                            <a:schemeClr val="dk1"/>
                          </a:solidFill>
                          <a:latin typeface="Times New Roman"/>
                          <a:ea typeface="Times New Roman"/>
                          <a:cs typeface="Times New Roman"/>
                          <a:sym typeface="Times New Roman"/>
                        </a:rPr>
                        <a:t>Overall: 74.20%</a:t>
                      </a:r>
                      <a:endParaRPr b="1">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a:solidFill>
                            <a:schemeClr val="dk1"/>
                          </a:solidFill>
                        </a:rPr>
                        <a:t>UCI Test</a:t>
                      </a:r>
                      <a:endParaRPr b="1">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b="1" lang="en" sz="1100">
                          <a:solidFill>
                            <a:schemeClr val="dk1"/>
                          </a:solidFill>
                          <a:latin typeface="Times New Roman"/>
                          <a:ea typeface="Times New Roman"/>
                          <a:cs typeface="Times New Roman"/>
                          <a:sym typeface="Times New Roman"/>
                        </a:rPr>
                        <a:t>1: 99.60%</a:t>
                      </a:r>
                      <a:endParaRPr b="1" sz="11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b="1" lang="en" sz="1100">
                          <a:solidFill>
                            <a:schemeClr val="dk1"/>
                          </a:solidFill>
                          <a:latin typeface="Times New Roman"/>
                          <a:ea typeface="Times New Roman"/>
                          <a:cs typeface="Times New Roman"/>
                          <a:sym typeface="Times New Roman"/>
                        </a:rPr>
                        <a:t>2: 0%</a:t>
                      </a:r>
                      <a:endParaRPr b="1" sz="11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b="1" lang="en" sz="1100">
                          <a:solidFill>
                            <a:schemeClr val="dk1"/>
                          </a:solidFill>
                          <a:latin typeface="Times New Roman"/>
                          <a:ea typeface="Times New Roman"/>
                          <a:cs typeface="Times New Roman"/>
                          <a:sym typeface="Times New Roman"/>
                        </a:rPr>
                        <a:t>3: 97.13%</a:t>
                      </a:r>
                      <a:endParaRPr b="1" sz="11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b="1" lang="en" sz="1100">
                          <a:solidFill>
                            <a:schemeClr val="dk1"/>
                          </a:solidFill>
                          <a:latin typeface="Times New Roman"/>
                          <a:ea typeface="Times New Roman"/>
                          <a:cs typeface="Times New Roman"/>
                          <a:sym typeface="Times New Roman"/>
                        </a:rPr>
                        <a:t>Overall: 93.80%</a:t>
                      </a:r>
                      <a:endParaRPr b="1">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b="1" lang="en" sz="1100">
                          <a:solidFill>
                            <a:schemeClr val="dk1"/>
                          </a:solidFill>
                          <a:latin typeface="Times New Roman"/>
                          <a:ea typeface="Times New Roman"/>
                          <a:cs typeface="Times New Roman"/>
                          <a:sym typeface="Times New Roman"/>
                        </a:rPr>
                        <a:t>1: 57.21%</a:t>
                      </a:r>
                      <a:endParaRPr b="1" sz="11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b="1" lang="en" sz="1100">
                          <a:solidFill>
                            <a:schemeClr val="dk1"/>
                          </a:solidFill>
                          <a:latin typeface="Times New Roman"/>
                          <a:ea typeface="Times New Roman"/>
                          <a:cs typeface="Times New Roman"/>
                          <a:sym typeface="Times New Roman"/>
                        </a:rPr>
                        <a:t>2: 65.34%</a:t>
                      </a:r>
                      <a:endParaRPr b="1" sz="11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b="1" lang="en" sz="1100">
                          <a:solidFill>
                            <a:srgbClr val="FF0000"/>
                          </a:solidFill>
                          <a:latin typeface="Times New Roman"/>
                          <a:ea typeface="Times New Roman"/>
                          <a:cs typeface="Times New Roman"/>
                          <a:sym typeface="Times New Roman"/>
                        </a:rPr>
                        <a:t>3: 100%</a:t>
                      </a:r>
                      <a:endParaRPr b="1" sz="1100">
                        <a:solidFill>
                          <a:srgbClr val="FF0000"/>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b="1" lang="en" sz="1100">
                          <a:solidFill>
                            <a:schemeClr val="dk1"/>
                          </a:solidFill>
                          <a:latin typeface="Times New Roman"/>
                          <a:ea typeface="Times New Roman"/>
                          <a:cs typeface="Times New Roman"/>
                          <a:sym typeface="Times New Roman"/>
                        </a:rPr>
                        <a:t>Overall: 58.52%</a:t>
                      </a:r>
                      <a:endParaRPr b="1">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a:solidFill>
                            <a:schemeClr val="dk1"/>
                          </a:solidFill>
                        </a:rPr>
                        <a:t>Olist Train</a:t>
                      </a:r>
                      <a:endParaRPr b="1">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b="1" lang="en" sz="1100">
                          <a:solidFill>
                            <a:schemeClr val="dk1"/>
                          </a:solidFill>
                          <a:latin typeface="Times New Roman"/>
                          <a:ea typeface="Times New Roman"/>
                          <a:cs typeface="Times New Roman"/>
                          <a:sym typeface="Times New Roman"/>
                        </a:rPr>
                        <a:t>1: 98.39%</a:t>
                      </a:r>
                      <a:endParaRPr b="1" sz="11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b="1" lang="en" sz="1100">
                          <a:solidFill>
                            <a:schemeClr val="dk1"/>
                          </a:solidFill>
                          <a:latin typeface="Times New Roman"/>
                          <a:ea typeface="Times New Roman"/>
                          <a:cs typeface="Times New Roman"/>
                          <a:sym typeface="Times New Roman"/>
                        </a:rPr>
                        <a:t>2: 40.97%</a:t>
                      </a:r>
                      <a:endParaRPr b="1" sz="11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b="1" lang="en" sz="1100">
                          <a:solidFill>
                            <a:schemeClr val="dk1"/>
                          </a:solidFill>
                          <a:latin typeface="Times New Roman"/>
                          <a:ea typeface="Times New Roman"/>
                          <a:cs typeface="Times New Roman"/>
                          <a:sym typeface="Times New Roman"/>
                        </a:rPr>
                        <a:t>3: 36.83%</a:t>
                      </a:r>
                      <a:endParaRPr b="1" sz="11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b="1" lang="en" sz="1100">
                          <a:solidFill>
                            <a:schemeClr val="dk1"/>
                          </a:solidFill>
                          <a:latin typeface="Times New Roman"/>
                          <a:ea typeface="Times New Roman"/>
                          <a:cs typeface="Times New Roman"/>
                          <a:sym typeface="Times New Roman"/>
                        </a:rPr>
                        <a:t>Overall: 91.11%</a:t>
                      </a:r>
                      <a:endParaRPr b="1">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100">
                          <a:solidFill>
                            <a:schemeClr val="dk1"/>
                          </a:solidFill>
                          <a:latin typeface="Times New Roman"/>
                          <a:ea typeface="Times New Roman"/>
                          <a:cs typeface="Times New Roman"/>
                          <a:sym typeface="Times New Roman"/>
                        </a:rPr>
                        <a:t>1: 60.88%</a:t>
                      </a:r>
                      <a:endParaRPr b="1" sz="11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100">
                          <a:solidFill>
                            <a:schemeClr val="dk1"/>
                          </a:solidFill>
                          <a:latin typeface="Times New Roman"/>
                          <a:ea typeface="Times New Roman"/>
                          <a:cs typeface="Times New Roman"/>
                          <a:sym typeface="Times New Roman"/>
                        </a:rPr>
                        <a:t>2: 45.99%</a:t>
                      </a:r>
                      <a:endParaRPr b="1" sz="11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100">
                          <a:solidFill>
                            <a:srgbClr val="FF0000"/>
                          </a:solidFill>
                          <a:latin typeface="Times New Roman"/>
                          <a:ea typeface="Times New Roman"/>
                          <a:cs typeface="Times New Roman"/>
                          <a:sym typeface="Times New Roman"/>
                        </a:rPr>
                        <a:t>3: 71.76%</a:t>
                      </a:r>
                      <a:endParaRPr b="1" sz="1100">
                        <a:solidFill>
                          <a:srgbClr val="FF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100">
                          <a:solidFill>
                            <a:schemeClr val="dk1"/>
                          </a:solidFill>
                          <a:latin typeface="Times New Roman"/>
                          <a:ea typeface="Times New Roman"/>
                          <a:cs typeface="Times New Roman"/>
                          <a:sym typeface="Times New Roman"/>
                        </a:rPr>
                        <a:t>Overall: 59.54%</a:t>
                      </a:r>
                      <a:endParaRPr b="1">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a:solidFill>
                            <a:schemeClr val="dk1"/>
                          </a:solidFill>
                        </a:rPr>
                        <a:t>Olist Test</a:t>
                      </a:r>
                      <a:endParaRPr b="1">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b="1" lang="en" sz="1100">
                          <a:solidFill>
                            <a:schemeClr val="dk1"/>
                          </a:solidFill>
                          <a:latin typeface="Times New Roman"/>
                          <a:ea typeface="Times New Roman"/>
                          <a:cs typeface="Times New Roman"/>
                          <a:sym typeface="Times New Roman"/>
                        </a:rPr>
                        <a:t>1: 98.40%</a:t>
                      </a:r>
                      <a:endParaRPr b="1" sz="11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b="1" lang="en" sz="1100">
                          <a:solidFill>
                            <a:schemeClr val="dk1"/>
                          </a:solidFill>
                          <a:latin typeface="Times New Roman"/>
                          <a:ea typeface="Times New Roman"/>
                          <a:cs typeface="Times New Roman"/>
                          <a:sym typeface="Times New Roman"/>
                        </a:rPr>
                        <a:t>2: 41.58%</a:t>
                      </a:r>
                      <a:endParaRPr b="1" sz="11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b="1" lang="en" sz="1100">
                          <a:solidFill>
                            <a:schemeClr val="dk1"/>
                          </a:solidFill>
                          <a:latin typeface="Times New Roman"/>
                          <a:ea typeface="Times New Roman"/>
                          <a:cs typeface="Times New Roman"/>
                          <a:sym typeface="Times New Roman"/>
                        </a:rPr>
                        <a:t>3: 26.70%</a:t>
                      </a:r>
                      <a:endParaRPr b="1" sz="11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b="1" lang="en" sz="1100">
                          <a:solidFill>
                            <a:schemeClr val="dk1"/>
                          </a:solidFill>
                          <a:latin typeface="Times New Roman"/>
                          <a:ea typeface="Times New Roman"/>
                          <a:cs typeface="Times New Roman"/>
                          <a:sym typeface="Times New Roman"/>
                        </a:rPr>
                        <a:t>Overall: 91.34%</a:t>
                      </a:r>
                      <a:endParaRPr b="1">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100">
                          <a:solidFill>
                            <a:schemeClr val="dk1"/>
                          </a:solidFill>
                          <a:latin typeface="Times New Roman"/>
                          <a:ea typeface="Times New Roman"/>
                          <a:cs typeface="Times New Roman"/>
                          <a:sym typeface="Times New Roman"/>
                        </a:rPr>
                        <a:t>1: 53.00%</a:t>
                      </a:r>
                      <a:endParaRPr b="1" sz="11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100">
                          <a:solidFill>
                            <a:schemeClr val="dk1"/>
                          </a:solidFill>
                          <a:latin typeface="Times New Roman"/>
                          <a:ea typeface="Times New Roman"/>
                          <a:cs typeface="Times New Roman"/>
                          <a:sym typeface="Times New Roman"/>
                        </a:rPr>
                        <a:t>2: 37.56%</a:t>
                      </a:r>
                      <a:endParaRPr b="1" sz="11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100">
                          <a:solidFill>
                            <a:srgbClr val="FF0000"/>
                          </a:solidFill>
                          <a:latin typeface="Times New Roman"/>
                          <a:ea typeface="Times New Roman"/>
                          <a:cs typeface="Times New Roman"/>
                          <a:sym typeface="Times New Roman"/>
                        </a:rPr>
                        <a:t>3: 65.53%</a:t>
                      </a:r>
                      <a:endParaRPr b="1" sz="1100">
                        <a:solidFill>
                          <a:srgbClr val="FF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100">
                          <a:solidFill>
                            <a:schemeClr val="dk1"/>
                          </a:solidFill>
                          <a:latin typeface="Times New Roman"/>
                          <a:ea typeface="Times New Roman"/>
                          <a:cs typeface="Times New Roman"/>
                          <a:sym typeface="Times New Roman"/>
                        </a:rPr>
                        <a:t>Overall: 51.29%</a:t>
                      </a:r>
                      <a:endParaRPr b="1">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921" name="Google Shape;921;p88"/>
          <p:cNvSpPr txBox="1"/>
          <p:nvPr/>
        </p:nvSpPr>
        <p:spPr>
          <a:xfrm>
            <a:off x="8240700" y="0"/>
            <a:ext cx="9033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Montserrat"/>
                <a:ea typeface="Montserrat"/>
                <a:cs typeface="Montserrat"/>
                <a:sym typeface="Montserrat"/>
              </a:rPr>
              <a:t>Alvin</a:t>
            </a:r>
            <a:endParaRPr>
              <a:solidFill>
                <a:schemeClr val="lt1"/>
              </a:solidFill>
              <a:latin typeface="Montserrat"/>
              <a:ea typeface="Montserrat"/>
              <a:cs typeface="Montserrat"/>
              <a:sym typeface="Montserra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89"/>
          <p:cNvSpPr txBox="1"/>
          <p:nvPr>
            <p:ph type="ctrTitle"/>
          </p:nvPr>
        </p:nvSpPr>
        <p:spPr>
          <a:xfrm>
            <a:off x="0" y="0"/>
            <a:ext cx="7706400" cy="64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Logistic Regression Findings</a:t>
            </a:r>
            <a:endParaRPr sz="3600"/>
          </a:p>
        </p:txBody>
      </p:sp>
      <p:pic>
        <p:nvPicPr>
          <p:cNvPr id="927" name="Google Shape;927;p89"/>
          <p:cNvPicPr preferRelativeResize="0"/>
          <p:nvPr/>
        </p:nvPicPr>
        <p:blipFill rotWithShape="1">
          <a:blip r:embed="rId3">
            <a:alphaModFix/>
          </a:blip>
          <a:srcRect b="0" l="12303" r="0" t="0"/>
          <a:stretch/>
        </p:blipFill>
        <p:spPr>
          <a:xfrm>
            <a:off x="174325" y="734800"/>
            <a:ext cx="4271075" cy="4232168"/>
          </a:xfrm>
          <a:prstGeom prst="rect">
            <a:avLst/>
          </a:prstGeom>
          <a:noFill/>
          <a:ln cap="flat" cmpd="sng" w="12700">
            <a:solidFill>
              <a:srgbClr val="000000"/>
            </a:solidFill>
            <a:prstDash val="solid"/>
            <a:miter lim="8000"/>
            <a:headEnd len="sm" w="sm" type="none"/>
            <a:tailEnd len="sm" w="sm" type="none"/>
          </a:ln>
        </p:spPr>
      </p:pic>
      <p:pic>
        <p:nvPicPr>
          <p:cNvPr id="928" name="Google Shape;928;p89"/>
          <p:cNvPicPr preferRelativeResize="0"/>
          <p:nvPr/>
        </p:nvPicPr>
        <p:blipFill rotWithShape="1">
          <a:blip r:embed="rId4">
            <a:alphaModFix/>
          </a:blip>
          <a:srcRect b="44314" l="26820" r="0" t="0"/>
          <a:stretch/>
        </p:blipFill>
        <p:spPr>
          <a:xfrm>
            <a:off x="4598525" y="733288"/>
            <a:ext cx="4271075" cy="4241325"/>
          </a:xfrm>
          <a:prstGeom prst="rect">
            <a:avLst/>
          </a:prstGeom>
          <a:noFill/>
          <a:ln cap="flat" cmpd="sng" w="12700">
            <a:solidFill>
              <a:srgbClr val="000000"/>
            </a:solidFill>
            <a:prstDash val="solid"/>
            <a:miter lim="8000"/>
            <a:headEnd len="sm" w="sm" type="none"/>
            <a:tailEnd len="sm" w="sm" type="none"/>
          </a:ln>
        </p:spPr>
      </p:pic>
      <p:sp>
        <p:nvSpPr>
          <p:cNvPr id="929" name="Google Shape;929;p89"/>
          <p:cNvSpPr txBox="1"/>
          <p:nvPr/>
        </p:nvSpPr>
        <p:spPr>
          <a:xfrm>
            <a:off x="8345325" y="4743300"/>
            <a:ext cx="7833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Montserrat"/>
                <a:ea typeface="Montserrat"/>
                <a:cs typeface="Montserrat"/>
                <a:sym typeface="Montserrat"/>
              </a:rPr>
              <a:t>Alvin</a:t>
            </a:r>
            <a:endParaRPr>
              <a:solidFill>
                <a:schemeClr val="lt1"/>
              </a:solidFill>
              <a:latin typeface="Montserrat"/>
              <a:ea typeface="Montserrat"/>
              <a:cs typeface="Montserrat"/>
              <a:sym typeface="Montserrat"/>
            </a:endParaRPr>
          </a:p>
        </p:txBody>
      </p:sp>
      <p:sp>
        <p:nvSpPr>
          <p:cNvPr id="930" name="Google Shape;930;p89"/>
          <p:cNvSpPr txBox="1"/>
          <p:nvPr/>
        </p:nvSpPr>
        <p:spPr>
          <a:xfrm>
            <a:off x="8240700" y="0"/>
            <a:ext cx="9033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Montserrat"/>
                <a:ea typeface="Montserrat"/>
                <a:cs typeface="Montserrat"/>
                <a:sym typeface="Montserrat"/>
              </a:rPr>
              <a:t>Alvin</a:t>
            </a:r>
            <a:endParaRPr>
              <a:solidFill>
                <a:schemeClr val="lt1"/>
              </a:solidFill>
              <a:latin typeface="Montserrat"/>
              <a:ea typeface="Montserrat"/>
              <a:cs typeface="Montserrat"/>
              <a:sym typeface="Montserra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90"/>
          <p:cNvSpPr txBox="1"/>
          <p:nvPr/>
        </p:nvSpPr>
        <p:spPr>
          <a:xfrm>
            <a:off x="0" y="0"/>
            <a:ext cx="7706400" cy="644700"/>
          </a:xfrm>
          <a:prstGeom prst="rect">
            <a:avLst/>
          </a:prstGeom>
          <a:noFill/>
          <a:ln>
            <a:noFill/>
          </a:ln>
          <a:effectLst>
            <a:outerShdw blurRad="57150" rotWithShape="0" algn="bl" dir="5400000" dist="19050">
              <a:srgbClr val="76A5AF">
                <a:alpha val="8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rgbClr val="FFFFFF"/>
                </a:solidFill>
                <a:latin typeface="Montserrat ExtraBold"/>
                <a:ea typeface="Montserrat ExtraBold"/>
                <a:cs typeface="Montserrat ExtraBold"/>
                <a:sym typeface="Montserrat ExtraBold"/>
              </a:rPr>
              <a:t>MARS on Categorical Y</a:t>
            </a:r>
            <a:endParaRPr b="1" sz="3600">
              <a:solidFill>
                <a:srgbClr val="FFFFFF"/>
              </a:solidFill>
              <a:latin typeface="Montserrat ExtraBold"/>
              <a:ea typeface="Montserrat ExtraBold"/>
              <a:cs typeface="Montserrat ExtraBold"/>
              <a:sym typeface="Montserrat ExtraBold"/>
            </a:endParaRPr>
          </a:p>
        </p:txBody>
      </p:sp>
      <p:sp>
        <p:nvSpPr>
          <p:cNvPr id="936" name="Google Shape;936;p90"/>
          <p:cNvSpPr txBox="1"/>
          <p:nvPr>
            <p:ph idx="1" type="body"/>
          </p:nvPr>
        </p:nvSpPr>
        <p:spPr>
          <a:xfrm>
            <a:off x="1757450" y="1987700"/>
            <a:ext cx="1514700" cy="18951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t>A	B	C</a:t>
            </a:r>
            <a:endParaRPr sz="1800"/>
          </a:p>
          <a:p>
            <a:pPr indent="0" lvl="0" marL="0" rtl="0" algn="ctr">
              <a:lnSpc>
                <a:spcPct val="150000"/>
              </a:lnSpc>
              <a:spcBef>
                <a:spcPts val="0"/>
              </a:spcBef>
              <a:spcAft>
                <a:spcPts val="0"/>
              </a:spcAft>
              <a:buNone/>
            </a:pPr>
            <a:r>
              <a:rPr lang="en" sz="1800"/>
              <a:t> 1	0	0</a:t>
            </a:r>
            <a:endParaRPr sz="1800"/>
          </a:p>
          <a:p>
            <a:pPr indent="0" lvl="0" marL="0" rtl="0" algn="ctr">
              <a:lnSpc>
                <a:spcPct val="150000"/>
              </a:lnSpc>
              <a:spcBef>
                <a:spcPts val="0"/>
              </a:spcBef>
              <a:spcAft>
                <a:spcPts val="0"/>
              </a:spcAft>
              <a:buNone/>
            </a:pPr>
            <a:r>
              <a:rPr lang="en" sz="1800"/>
              <a:t>0	 1	0</a:t>
            </a:r>
            <a:endParaRPr sz="1800"/>
          </a:p>
          <a:p>
            <a:pPr indent="0" lvl="0" marL="0" rtl="0" algn="ctr">
              <a:lnSpc>
                <a:spcPct val="150000"/>
              </a:lnSpc>
              <a:spcBef>
                <a:spcPts val="0"/>
              </a:spcBef>
              <a:spcAft>
                <a:spcPts val="0"/>
              </a:spcAft>
              <a:buNone/>
            </a:pPr>
            <a:r>
              <a:rPr lang="en" sz="1800"/>
              <a:t>0	0	 1</a:t>
            </a:r>
            <a:endParaRPr sz="1800"/>
          </a:p>
        </p:txBody>
      </p:sp>
      <p:sp>
        <p:nvSpPr>
          <p:cNvPr id="937" name="Google Shape;937;p90"/>
          <p:cNvSpPr txBox="1"/>
          <p:nvPr>
            <p:ph idx="1" type="body"/>
          </p:nvPr>
        </p:nvSpPr>
        <p:spPr>
          <a:xfrm>
            <a:off x="2615550" y="913950"/>
            <a:ext cx="3912900" cy="441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t>glm(list=family(binomial))</a:t>
            </a:r>
            <a:endParaRPr sz="1800"/>
          </a:p>
        </p:txBody>
      </p:sp>
      <p:sp>
        <p:nvSpPr>
          <p:cNvPr id="938" name="Google Shape;938;p90"/>
          <p:cNvSpPr txBox="1"/>
          <p:nvPr>
            <p:ph idx="1" type="body"/>
          </p:nvPr>
        </p:nvSpPr>
        <p:spPr>
          <a:xfrm>
            <a:off x="4563400" y="1987700"/>
            <a:ext cx="2852100" cy="1895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t> </a:t>
            </a:r>
            <a:r>
              <a:rPr lang="en" sz="1800"/>
              <a:t>A		 B		 C</a:t>
            </a:r>
            <a:endParaRPr sz="1800"/>
          </a:p>
          <a:p>
            <a:pPr indent="0" lvl="0" marL="0" rtl="0" algn="l">
              <a:lnSpc>
                <a:spcPct val="150000"/>
              </a:lnSpc>
              <a:spcBef>
                <a:spcPts val="0"/>
              </a:spcBef>
              <a:spcAft>
                <a:spcPts val="0"/>
              </a:spcAft>
              <a:buNone/>
            </a:pPr>
            <a:r>
              <a:rPr lang="en" sz="1800"/>
              <a:t>0.7		0.01		-0.2</a:t>
            </a:r>
            <a:endParaRPr sz="1800"/>
          </a:p>
          <a:p>
            <a:pPr indent="0" lvl="0" marL="0" rtl="0" algn="l">
              <a:lnSpc>
                <a:spcPct val="150000"/>
              </a:lnSpc>
              <a:spcBef>
                <a:spcPts val="0"/>
              </a:spcBef>
              <a:spcAft>
                <a:spcPts val="0"/>
              </a:spcAft>
              <a:buNone/>
            </a:pPr>
            <a:r>
              <a:rPr lang="en" sz="1800"/>
              <a:t>-0.5	 	0.06	0.2</a:t>
            </a:r>
            <a:endParaRPr sz="1800"/>
          </a:p>
          <a:p>
            <a:pPr indent="0" lvl="0" marL="0" rtl="0" algn="l">
              <a:lnSpc>
                <a:spcPct val="150000"/>
              </a:lnSpc>
              <a:spcBef>
                <a:spcPts val="0"/>
              </a:spcBef>
              <a:spcAft>
                <a:spcPts val="0"/>
              </a:spcAft>
              <a:buNone/>
            </a:pPr>
            <a:r>
              <a:rPr lang="en" sz="1800"/>
              <a:t>-0.6		0.05 	  1</a:t>
            </a:r>
            <a:endParaRPr sz="1800"/>
          </a:p>
        </p:txBody>
      </p:sp>
      <p:sp>
        <p:nvSpPr>
          <p:cNvPr id="939" name="Google Shape;939;p90"/>
          <p:cNvSpPr/>
          <p:nvPr/>
        </p:nvSpPr>
        <p:spPr>
          <a:xfrm>
            <a:off x="3562525" y="2563525"/>
            <a:ext cx="773400" cy="5454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90"/>
          <p:cNvSpPr txBox="1"/>
          <p:nvPr/>
        </p:nvSpPr>
        <p:spPr>
          <a:xfrm>
            <a:off x="1691250" y="4317500"/>
            <a:ext cx="5761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Each level is treated as </a:t>
            </a:r>
            <a:r>
              <a:rPr lang="en">
                <a:solidFill>
                  <a:schemeClr val="lt1"/>
                </a:solidFill>
                <a:latin typeface="Montserrat"/>
                <a:ea typeface="Montserrat"/>
                <a:cs typeface="Montserrat"/>
                <a:sym typeface="Montserrat"/>
              </a:rPr>
              <a:t>independent</a:t>
            </a:r>
            <a:r>
              <a:rPr lang="en">
                <a:solidFill>
                  <a:schemeClr val="lt1"/>
                </a:solidFill>
                <a:latin typeface="Montserrat"/>
                <a:ea typeface="Montserrat"/>
                <a:cs typeface="Montserrat"/>
                <a:sym typeface="Montserrat"/>
              </a:rPr>
              <a:t> of the other levels</a:t>
            </a:r>
            <a:endParaRPr>
              <a:solidFill>
                <a:schemeClr val="lt1"/>
              </a:solidFill>
              <a:latin typeface="Montserrat"/>
              <a:ea typeface="Montserrat"/>
              <a:cs typeface="Montserrat"/>
              <a:sym typeface="Montserrat"/>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91"/>
          <p:cNvSpPr txBox="1"/>
          <p:nvPr>
            <p:ph type="ctrTitle"/>
          </p:nvPr>
        </p:nvSpPr>
        <p:spPr>
          <a:xfrm>
            <a:off x="0" y="0"/>
            <a:ext cx="7706400" cy="64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MARS</a:t>
            </a:r>
            <a:r>
              <a:rPr lang="en" sz="3600"/>
              <a:t> Findings</a:t>
            </a:r>
            <a:endParaRPr sz="3600"/>
          </a:p>
        </p:txBody>
      </p:sp>
      <p:sp>
        <p:nvSpPr>
          <p:cNvPr id="946" name="Google Shape;946;p91"/>
          <p:cNvSpPr/>
          <p:nvPr/>
        </p:nvSpPr>
        <p:spPr>
          <a:xfrm>
            <a:off x="963500" y="855075"/>
            <a:ext cx="7239000" cy="4111500"/>
          </a:xfrm>
          <a:prstGeom prst="rect">
            <a:avLst/>
          </a:prstGeom>
          <a:solidFill>
            <a:srgbClr val="FFFFFF">
              <a:alpha val="821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947" name="Google Shape;947;p91"/>
          <p:cNvGraphicFramePr/>
          <p:nvPr/>
        </p:nvGraphicFramePr>
        <p:xfrm>
          <a:off x="952500" y="864600"/>
          <a:ext cx="3000000" cy="3000000"/>
        </p:xfrm>
        <a:graphic>
          <a:graphicData uri="http://schemas.openxmlformats.org/drawingml/2006/table">
            <a:tbl>
              <a:tblPr>
                <a:noFill/>
                <a:tableStyleId>{DC0847C3-B812-44C0-AE65-85F3F703B4AD}</a:tableStyleId>
              </a:tblPr>
              <a:tblGrid>
                <a:gridCol w="1358850"/>
                <a:gridCol w="2994600"/>
                <a:gridCol w="2885550"/>
              </a:tblGrid>
              <a:tr h="381000">
                <a:tc>
                  <a:txBody>
                    <a:bodyPr/>
                    <a:lstStyle/>
                    <a:p>
                      <a:pPr indent="0" lvl="0" marL="0" rtl="0" algn="l">
                        <a:spcBef>
                          <a:spcPts val="0"/>
                        </a:spcBef>
                        <a:spcAft>
                          <a:spcPts val="0"/>
                        </a:spcAft>
                        <a:buNone/>
                      </a:pPr>
                      <a:r>
                        <a:t/>
                      </a:r>
                      <a:endParaRPr b="1">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rPr>
                        <a:t>Original Trainset</a:t>
                      </a:r>
                      <a:endParaRPr b="1">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rPr>
                        <a:t>Balanced Trainset</a:t>
                      </a:r>
                      <a:endParaRPr b="1">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a:solidFill>
                            <a:schemeClr val="dk1"/>
                          </a:solidFill>
                        </a:rPr>
                        <a:t>UCI Train</a:t>
                      </a:r>
                      <a:endParaRPr b="1">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b="1" lang="en" sz="1100">
                          <a:latin typeface="Times New Roman"/>
                          <a:ea typeface="Times New Roman"/>
                          <a:cs typeface="Times New Roman"/>
                          <a:sym typeface="Times New Roman"/>
                        </a:rPr>
                        <a:t>1: 99.48%</a:t>
                      </a:r>
                      <a:endParaRPr b="1" sz="11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b="1" lang="en" sz="1100">
                          <a:latin typeface="Times New Roman"/>
                          <a:ea typeface="Times New Roman"/>
                          <a:cs typeface="Times New Roman"/>
                          <a:sym typeface="Times New Roman"/>
                        </a:rPr>
                        <a:t>2: 5.06%</a:t>
                      </a:r>
                      <a:endParaRPr b="1" sz="11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b="1" lang="en" sz="1100">
                          <a:latin typeface="Times New Roman"/>
                          <a:ea typeface="Times New Roman"/>
                          <a:cs typeface="Times New Roman"/>
                          <a:sym typeface="Times New Roman"/>
                        </a:rPr>
                        <a:t>3. 97.27%</a:t>
                      </a:r>
                      <a:endParaRPr b="1" sz="11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b="1" lang="en" sz="1100">
                          <a:latin typeface="Times New Roman"/>
                          <a:ea typeface="Times New Roman"/>
                          <a:cs typeface="Times New Roman"/>
                          <a:sym typeface="Times New Roman"/>
                        </a:rPr>
                        <a:t>Overall: 94.09%</a:t>
                      </a:r>
                      <a:endParaRPr b="1" sz="11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b="1" lang="en" sz="1100">
                          <a:latin typeface="Times New Roman"/>
                          <a:ea typeface="Times New Roman"/>
                          <a:cs typeface="Times New Roman"/>
                          <a:sym typeface="Times New Roman"/>
                        </a:rPr>
                        <a:t>1: 66.04%</a:t>
                      </a:r>
                      <a:endParaRPr b="1" sz="11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b="1" lang="en" sz="1100">
                          <a:latin typeface="Times New Roman"/>
                          <a:ea typeface="Times New Roman"/>
                          <a:cs typeface="Times New Roman"/>
                          <a:sym typeface="Times New Roman"/>
                        </a:rPr>
                        <a:t>2: 71.40%</a:t>
                      </a:r>
                      <a:endParaRPr b="1" sz="11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b="1" lang="en" sz="1100">
                          <a:latin typeface="Times New Roman"/>
                          <a:ea typeface="Times New Roman"/>
                          <a:cs typeface="Times New Roman"/>
                          <a:sym typeface="Times New Roman"/>
                        </a:rPr>
                        <a:t>3. 100%</a:t>
                      </a:r>
                      <a:endParaRPr b="1"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100">
                          <a:latin typeface="Times New Roman"/>
                          <a:ea typeface="Times New Roman"/>
                          <a:cs typeface="Times New Roman"/>
                          <a:sym typeface="Times New Roman"/>
                        </a:rPr>
                        <a:t>Overall: 79.15%</a:t>
                      </a:r>
                      <a:endParaRPr b="1" sz="11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a:solidFill>
                            <a:schemeClr val="dk1"/>
                          </a:solidFill>
                        </a:rPr>
                        <a:t>UCI Test</a:t>
                      </a:r>
                      <a:endParaRPr b="1">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b="1" lang="en" sz="1100">
                          <a:latin typeface="Times New Roman"/>
                          <a:ea typeface="Times New Roman"/>
                          <a:cs typeface="Times New Roman"/>
                          <a:sym typeface="Times New Roman"/>
                        </a:rPr>
                        <a:t>1: 99.49%</a:t>
                      </a:r>
                      <a:endParaRPr b="1" sz="11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b="1" lang="en" sz="1100">
                          <a:latin typeface="Times New Roman"/>
                          <a:ea typeface="Times New Roman"/>
                          <a:cs typeface="Times New Roman"/>
                          <a:sym typeface="Times New Roman"/>
                        </a:rPr>
                        <a:t>2: 5.58%</a:t>
                      </a:r>
                      <a:endParaRPr b="1" sz="11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b="1" lang="en" sz="1100">
                          <a:latin typeface="Times New Roman"/>
                          <a:ea typeface="Times New Roman"/>
                          <a:cs typeface="Times New Roman"/>
                          <a:sym typeface="Times New Roman"/>
                        </a:rPr>
                        <a:t>3: 97.47%</a:t>
                      </a:r>
                      <a:endParaRPr b="1" sz="11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b="1" lang="en" sz="1100">
                          <a:latin typeface="Times New Roman"/>
                          <a:ea typeface="Times New Roman"/>
                          <a:cs typeface="Times New Roman"/>
                          <a:sym typeface="Times New Roman"/>
                        </a:rPr>
                        <a:t>Overall: 94.03%</a:t>
                      </a:r>
                      <a:endParaRPr b="1" sz="11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b="1" lang="en" sz="1100">
                          <a:latin typeface="Times New Roman"/>
                          <a:ea typeface="Times New Roman"/>
                          <a:cs typeface="Times New Roman"/>
                          <a:sym typeface="Times New Roman"/>
                        </a:rPr>
                        <a:t>1: 66.31%</a:t>
                      </a:r>
                      <a:endParaRPr b="1" sz="11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b="1" lang="en" sz="1100">
                          <a:latin typeface="Times New Roman"/>
                          <a:ea typeface="Times New Roman"/>
                          <a:cs typeface="Times New Roman"/>
                          <a:sym typeface="Times New Roman"/>
                        </a:rPr>
                        <a:t>2: 71.64%</a:t>
                      </a:r>
                      <a:endParaRPr b="1" sz="11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b="1" lang="en" sz="1100">
                          <a:latin typeface="Times New Roman"/>
                          <a:ea typeface="Times New Roman"/>
                          <a:cs typeface="Times New Roman"/>
                          <a:sym typeface="Times New Roman"/>
                        </a:rPr>
                        <a:t>3: 100%</a:t>
                      </a:r>
                      <a:endParaRPr b="1" sz="11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b="1" lang="en" sz="1100">
                          <a:latin typeface="Times New Roman"/>
                          <a:ea typeface="Times New Roman"/>
                          <a:cs typeface="Times New Roman"/>
                          <a:sym typeface="Times New Roman"/>
                        </a:rPr>
                        <a:t>Overall: 67.28%</a:t>
                      </a:r>
                      <a:endParaRPr b="1" sz="11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a:solidFill>
                            <a:schemeClr val="dk1"/>
                          </a:solidFill>
                        </a:rPr>
                        <a:t>Olist Train</a:t>
                      </a:r>
                      <a:endParaRPr b="1">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b="1" lang="en" sz="1100">
                          <a:latin typeface="Times New Roman"/>
                          <a:ea typeface="Times New Roman"/>
                          <a:cs typeface="Times New Roman"/>
                          <a:sym typeface="Times New Roman"/>
                        </a:rPr>
                        <a:t>1: 99.56%</a:t>
                      </a:r>
                      <a:endParaRPr b="1" sz="11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b="1" lang="en" sz="1100">
                          <a:latin typeface="Times New Roman"/>
                          <a:ea typeface="Times New Roman"/>
                          <a:cs typeface="Times New Roman"/>
                          <a:sym typeface="Times New Roman"/>
                        </a:rPr>
                        <a:t>2: 6.53%</a:t>
                      </a:r>
                      <a:endParaRPr b="1" sz="11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b="1" lang="en" sz="1100">
                          <a:latin typeface="Times New Roman"/>
                          <a:ea typeface="Times New Roman"/>
                          <a:cs typeface="Times New Roman"/>
                          <a:sym typeface="Times New Roman"/>
                        </a:rPr>
                        <a:t>3: 3.05%</a:t>
                      </a:r>
                      <a:endParaRPr b="1" sz="11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b="1" lang="en" sz="1100">
                          <a:latin typeface="Times New Roman"/>
                          <a:ea typeface="Times New Roman"/>
                          <a:cs typeface="Times New Roman"/>
                          <a:sym typeface="Times New Roman"/>
                        </a:rPr>
                        <a:t>Overall: 87.79%</a:t>
                      </a:r>
                      <a:endParaRPr b="1" sz="11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100">
                          <a:latin typeface="Times New Roman"/>
                          <a:ea typeface="Times New Roman"/>
                          <a:cs typeface="Times New Roman"/>
                          <a:sym typeface="Times New Roman"/>
                        </a:rPr>
                        <a:t>1: 64.69%</a:t>
                      </a:r>
                      <a:endParaRPr b="1"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100">
                          <a:latin typeface="Times New Roman"/>
                          <a:ea typeface="Times New Roman"/>
                          <a:cs typeface="Times New Roman"/>
                          <a:sym typeface="Times New Roman"/>
                        </a:rPr>
                        <a:t>2: 49.05%</a:t>
                      </a:r>
                      <a:endParaRPr b="1"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100">
                          <a:latin typeface="Times New Roman"/>
                          <a:ea typeface="Times New Roman"/>
                          <a:cs typeface="Times New Roman"/>
                          <a:sym typeface="Times New Roman"/>
                        </a:rPr>
                        <a:t>3: 81.68%</a:t>
                      </a:r>
                      <a:endParaRPr b="1"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100">
                          <a:latin typeface="Times New Roman"/>
                          <a:ea typeface="Times New Roman"/>
                          <a:cs typeface="Times New Roman"/>
                          <a:sym typeface="Times New Roman"/>
                        </a:rPr>
                        <a:t>Overall: 65.14%</a:t>
                      </a:r>
                      <a:endParaRPr b="1" sz="11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a:solidFill>
                            <a:schemeClr val="dk1"/>
                          </a:solidFill>
                        </a:rPr>
                        <a:t>Olist Test</a:t>
                      </a:r>
                      <a:endParaRPr b="1">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b="1" lang="en" sz="1100">
                          <a:latin typeface="Times New Roman"/>
                          <a:ea typeface="Times New Roman"/>
                          <a:cs typeface="Times New Roman"/>
                          <a:sym typeface="Times New Roman"/>
                        </a:rPr>
                        <a:t>1: 99.56%</a:t>
                      </a:r>
                      <a:endParaRPr b="1" sz="11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b="1" lang="en" sz="1100">
                          <a:latin typeface="Times New Roman"/>
                          <a:ea typeface="Times New Roman"/>
                          <a:cs typeface="Times New Roman"/>
                          <a:sym typeface="Times New Roman"/>
                        </a:rPr>
                        <a:t>2: 6.94%</a:t>
                      </a:r>
                      <a:endParaRPr b="1" sz="11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b="1" lang="en" sz="1100">
                          <a:latin typeface="Times New Roman"/>
                          <a:ea typeface="Times New Roman"/>
                          <a:cs typeface="Times New Roman"/>
                          <a:sym typeface="Times New Roman"/>
                        </a:rPr>
                        <a:t>3: 2.43%</a:t>
                      </a:r>
                      <a:endParaRPr b="1" sz="11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b="1" lang="en" sz="1100">
                          <a:latin typeface="Times New Roman"/>
                          <a:ea typeface="Times New Roman"/>
                          <a:cs typeface="Times New Roman"/>
                          <a:sym typeface="Times New Roman"/>
                        </a:rPr>
                        <a:t>Overall: 88.18 %</a:t>
                      </a:r>
                      <a:endParaRPr b="1" sz="11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100">
                          <a:latin typeface="Times New Roman"/>
                          <a:ea typeface="Times New Roman"/>
                          <a:cs typeface="Times New Roman"/>
                          <a:sym typeface="Times New Roman"/>
                        </a:rPr>
                        <a:t>1: 57.41%</a:t>
                      </a:r>
                      <a:endParaRPr b="1"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100">
                          <a:latin typeface="Times New Roman"/>
                          <a:ea typeface="Times New Roman"/>
                          <a:cs typeface="Times New Roman"/>
                          <a:sym typeface="Times New Roman"/>
                        </a:rPr>
                        <a:t>2: 39.29%</a:t>
                      </a:r>
                      <a:endParaRPr b="1"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100">
                          <a:latin typeface="Times New Roman"/>
                          <a:ea typeface="Times New Roman"/>
                          <a:cs typeface="Times New Roman"/>
                          <a:sym typeface="Times New Roman"/>
                        </a:rPr>
                        <a:t>3: 65.53%</a:t>
                      </a:r>
                      <a:endParaRPr b="1"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100">
                          <a:latin typeface="Times New Roman"/>
                          <a:ea typeface="Times New Roman"/>
                          <a:cs typeface="Times New Roman"/>
                          <a:sym typeface="Times New Roman"/>
                        </a:rPr>
                        <a:t>Overall: 55.35%</a:t>
                      </a:r>
                      <a:endParaRPr b="1" sz="11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948" name="Google Shape;948;p91"/>
          <p:cNvSpPr txBox="1"/>
          <p:nvPr/>
        </p:nvSpPr>
        <p:spPr>
          <a:xfrm>
            <a:off x="8240700" y="0"/>
            <a:ext cx="9033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Montserrat"/>
                <a:ea typeface="Montserrat"/>
                <a:cs typeface="Montserrat"/>
                <a:sym typeface="Montserrat"/>
              </a:rPr>
              <a:t>Alvin</a:t>
            </a:r>
            <a:endParaRPr>
              <a:solidFill>
                <a:schemeClr val="lt1"/>
              </a:solidFill>
              <a:latin typeface="Montserrat"/>
              <a:ea typeface="Montserrat"/>
              <a:cs typeface="Montserrat"/>
              <a:sym typeface="Montserra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92"/>
          <p:cNvSpPr txBox="1"/>
          <p:nvPr>
            <p:ph type="ctrTitle"/>
          </p:nvPr>
        </p:nvSpPr>
        <p:spPr>
          <a:xfrm>
            <a:off x="0" y="0"/>
            <a:ext cx="7706400" cy="64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MARS Findings</a:t>
            </a:r>
            <a:endParaRPr sz="3600"/>
          </a:p>
        </p:txBody>
      </p:sp>
      <p:sp>
        <p:nvSpPr>
          <p:cNvPr id="954" name="Google Shape;954;p92"/>
          <p:cNvSpPr/>
          <p:nvPr/>
        </p:nvSpPr>
        <p:spPr>
          <a:xfrm>
            <a:off x="963500" y="855075"/>
            <a:ext cx="7239000" cy="4111500"/>
          </a:xfrm>
          <a:prstGeom prst="rect">
            <a:avLst/>
          </a:prstGeom>
          <a:solidFill>
            <a:srgbClr val="FFFFFF">
              <a:alpha val="821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955" name="Google Shape;955;p92"/>
          <p:cNvGraphicFramePr/>
          <p:nvPr/>
        </p:nvGraphicFramePr>
        <p:xfrm>
          <a:off x="963500" y="864600"/>
          <a:ext cx="3000000" cy="3000000"/>
        </p:xfrm>
        <a:graphic>
          <a:graphicData uri="http://schemas.openxmlformats.org/drawingml/2006/table">
            <a:tbl>
              <a:tblPr>
                <a:noFill/>
                <a:tableStyleId>{6A3F6345-F462-47B7-A165-1D76DB5A3D0A}</a:tableStyleId>
              </a:tblPr>
              <a:tblGrid>
                <a:gridCol w="2991725"/>
                <a:gridCol w="4247275"/>
              </a:tblGrid>
              <a:tr h="428475">
                <a:tc>
                  <a:txBody>
                    <a:bodyPr/>
                    <a:lstStyle/>
                    <a:p>
                      <a:pPr indent="0" lvl="0" marL="0" rtl="0" algn="l">
                        <a:spcBef>
                          <a:spcPts val="0"/>
                        </a:spcBef>
                        <a:spcAft>
                          <a:spcPts val="0"/>
                        </a:spcAft>
                        <a:buNone/>
                      </a:pPr>
                      <a:r>
                        <a:rPr b="1" lang="en">
                          <a:latin typeface="Times New Roman"/>
                          <a:ea typeface="Times New Roman"/>
                          <a:cs typeface="Times New Roman"/>
                          <a:sym typeface="Times New Roman"/>
                        </a:rPr>
                        <a:t>Dataset</a:t>
                      </a:r>
                      <a:endParaRPr b="1">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en">
                          <a:latin typeface="Times New Roman"/>
                          <a:ea typeface="Times New Roman"/>
                          <a:cs typeface="Times New Roman"/>
                          <a:sym typeface="Times New Roman"/>
                        </a:rPr>
                        <a:t>Top 3 Variable Name/Levels</a:t>
                      </a:r>
                      <a:endParaRPr b="1">
                        <a:latin typeface="Times New Roman"/>
                        <a:ea typeface="Times New Roman"/>
                        <a:cs typeface="Times New Roman"/>
                        <a:sym typeface="Times New Roman"/>
                      </a:endParaRPr>
                    </a:p>
                  </a:txBody>
                  <a:tcPr marT="63500" marB="63500" marR="63500" marL="63500"/>
                </a:tc>
              </a:tr>
              <a:tr h="920750">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UCI Original Trainset</a:t>
                      </a:r>
                      <a:endParaRPr sz="1300">
                        <a:latin typeface="Times New Roman"/>
                        <a:ea typeface="Times New Roman"/>
                        <a:cs typeface="Times New Roman"/>
                        <a:sym typeface="Times New Roman"/>
                      </a:endParaRPr>
                    </a:p>
                  </a:txBody>
                  <a:tcPr marT="63500" marB="63500" marR="63500" marL="63500"/>
                </a:tc>
                <a:tc>
                  <a:txBody>
                    <a:bodyPr/>
                    <a:lstStyle/>
                    <a:p>
                      <a:pPr indent="-311150" lvl="0" marL="457200" rtl="0" algn="l">
                        <a:spcBef>
                          <a:spcPts val="0"/>
                        </a:spcBef>
                        <a:spcAft>
                          <a:spcPts val="0"/>
                        </a:spcAft>
                        <a:buSzPts val="1300"/>
                        <a:buFont typeface="Times New Roman"/>
                        <a:buAutoNum type="arabicPeriod"/>
                      </a:pPr>
                      <a:r>
                        <a:rPr lang="en" sz="1300">
                          <a:latin typeface="Times New Roman"/>
                          <a:ea typeface="Times New Roman"/>
                          <a:cs typeface="Times New Roman"/>
                          <a:sym typeface="Times New Roman"/>
                        </a:rPr>
                        <a:t>InvoiceDate_DayofMonth</a:t>
                      </a:r>
                      <a:endParaRPr i="1"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AutoNum type="arabicPeriod"/>
                      </a:pPr>
                      <a:r>
                        <a:rPr lang="en" sz="1300">
                          <a:latin typeface="Times New Roman"/>
                          <a:ea typeface="Times New Roman"/>
                          <a:cs typeface="Times New Roman"/>
                          <a:sym typeface="Times New Roman"/>
                        </a:rPr>
                        <a:t>InvoiceDate_MonthName, August</a:t>
                      </a:r>
                      <a:endParaRPr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AutoNum type="arabicPeriod"/>
                      </a:pPr>
                      <a:r>
                        <a:rPr lang="en" sz="1300">
                          <a:latin typeface="Times New Roman"/>
                          <a:ea typeface="Times New Roman"/>
                          <a:cs typeface="Times New Roman"/>
                          <a:sym typeface="Times New Roman"/>
                        </a:rPr>
                        <a:t>Country, United Kingdom</a:t>
                      </a:r>
                      <a:endParaRPr sz="1300">
                        <a:latin typeface="Times New Roman"/>
                        <a:ea typeface="Times New Roman"/>
                        <a:cs typeface="Times New Roman"/>
                        <a:sym typeface="Times New Roman"/>
                      </a:endParaRPr>
                    </a:p>
                  </a:txBody>
                  <a:tcPr marT="63500" marB="63500" marR="63500" marL="63500"/>
                </a:tc>
              </a:tr>
              <a:tr h="920750">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UCI Balanced Trainset</a:t>
                      </a:r>
                      <a:endParaRPr sz="1300">
                        <a:latin typeface="Times New Roman"/>
                        <a:ea typeface="Times New Roman"/>
                        <a:cs typeface="Times New Roman"/>
                        <a:sym typeface="Times New Roman"/>
                      </a:endParaRPr>
                    </a:p>
                  </a:txBody>
                  <a:tcPr marT="63500" marB="63500" marR="63500" marL="63500"/>
                </a:tc>
                <a:tc>
                  <a:txBody>
                    <a:bodyPr/>
                    <a:lstStyle/>
                    <a:p>
                      <a:pPr indent="-311150" lvl="0" marL="457200" rtl="0" algn="l">
                        <a:spcBef>
                          <a:spcPts val="0"/>
                        </a:spcBef>
                        <a:spcAft>
                          <a:spcPts val="0"/>
                        </a:spcAft>
                        <a:buSzPts val="1300"/>
                        <a:buFont typeface="Times New Roman"/>
                        <a:buAutoNum type="arabicPeriod"/>
                      </a:pPr>
                      <a:r>
                        <a:rPr lang="en" sz="1300">
                          <a:latin typeface="Times New Roman"/>
                          <a:ea typeface="Times New Roman"/>
                          <a:cs typeface="Times New Roman"/>
                          <a:sym typeface="Times New Roman"/>
                        </a:rPr>
                        <a:t>InvoiceDate_MonthName, September</a:t>
                      </a:r>
                      <a:endParaRPr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AutoNum type="arabicPeriod"/>
                      </a:pPr>
                      <a:r>
                        <a:rPr lang="en" sz="1300">
                          <a:latin typeface="Times New Roman"/>
                          <a:ea typeface="Times New Roman"/>
                          <a:cs typeface="Times New Roman"/>
                          <a:sym typeface="Times New Roman"/>
                        </a:rPr>
                        <a:t>InvoiceDate_DayofMonth</a:t>
                      </a:r>
                      <a:endParaRPr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AutoNum type="arabicPeriod"/>
                      </a:pPr>
                      <a:r>
                        <a:rPr lang="en" sz="1300">
                          <a:latin typeface="Times New Roman"/>
                          <a:ea typeface="Times New Roman"/>
                          <a:cs typeface="Times New Roman"/>
                          <a:sym typeface="Times New Roman"/>
                        </a:rPr>
                        <a:t>Country, Finland</a:t>
                      </a:r>
                      <a:endParaRPr sz="1300">
                        <a:latin typeface="Times New Roman"/>
                        <a:ea typeface="Times New Roman"/>
                        <a:cs typeface="Times New Roman"/>
                        <a:sym typeface="Times New Roman"/>
                      </a:endParaRPr>
                    </a:p>
                  </a:txBody>
                  <a:tcPr marT="63500" marB="63500" marR="63500" marL="63500"/>
                </a:tc>
              </a:tr>
              <a:tr h="920750">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Olist Original Trainset</a:t>
                      </a:r>
                      <a:endParaRPr sz="1300">
                        <a:latin typeface="Times New Roman"/>
                        <a:ea typeface="Times New Roman"/>
                        <a:cs typeface="Times New Roman"/>
                        <a:sym typeface="Times New Roman"/>
                      </a:endParaRPr>
                    </a:p>
                  </a:txBody>
                  <a:tcPr marT="63500" marB="63500" marR="63500" marL="63500"/>
                </a:tc>
                <a:tc>
                  <a:txBody>
                    <a:bodyPr/>
                    <a:lstStyle/>
                    <a:p>
                      <a:pPr indent="-311150" lvl="0" marL="457200" rtl="0" algn="l">
                        <a:spcBef>
                          <a:spcPts val="0"/>
                        </a:spcBef>
                        <a:spcAft>
                          <a:spcPts val="0"/>
                        </a:spcAft>
                        <a:buSzPts val="1300"/>
                        <a:buFont typeface="Times New Roman"/>
                        <a:buAutoNum type="arabicPeriod"/>
                      </a:pPr>
                      <a:r>
                        <a:rPr lang="en" sz="1300">
                          <a:latin typeface="Times New Roman"/>
                          <a:ea typeface="Times New Roman"/>
                          <a:cs typeface="Times New Roman"/>
                          <a:sym typeface="Times New Roman"/>
                        </a:rPr>
                        <a:t>payment_type, voucher</a:t>
                      </a:r>
                      <a:endParaRPr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AutoNum type="arabicPeriod"/>
                      </a:pPr>
                      <a:r>
                        <a:rPr lang="en" sz="1300">
                          <a:latin typeface="Times New Roman"/>
                          <a:ea typeface="Times New Roman"/>
                          <a:cs typeface="Times New Roman"/>
                          <a:sym typeface="Times New Roman"/>
                        </a:rPr>
                        <a:t>product_category_name_english, housewares</a:t>
                      </a:r>
                      <a:endParaRPr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AutoNum type="arabicPeriod"/>
                      </a:pPr>
                      <a:r>
                        <a:rPr lang="en" sz="1300">
                          <a:latin typeface="Times New Roman"/>
                          <a:ea typeface="Times New Roman"/>
                          <a:cs typeface="Times New Roman"/>
                          <a:sym typeface="Times New Roman"/>
                        </a:rPr>
                        <a:t>product_category_name_english, construction_tools_lights</a:t>
                      </a:r>
                      <a:endParaRPr sz="1300">
                        <a:latin typeface="Times New Roman"/>
                        <a:ea typeface="Times New Roman"/>
                        <a:cs typeface="Times New Roman"/>
                        <a:sym typeface="Times New Roman"/>
                      </a:endParaRPr>
                    </a:p>
                  </a:txBody>
                  <a:tcPr marT="63500" marB="63500" marR="63500" marL="63500"/>
                </a:tc>
              </a:tr>
              <a:tr h="920750">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Olist Balanced Trainset</a:t>
                      </a:r>
                      <a:endParaRPr sz="1300">
                        <a:latin typeface="Times New Roman"/>
                        <a:ea typeface="Times New Roman"/>
                        <a:cs typeface="Times New Roman"/>
                        <a:sym typeface="Times New Roman"/>
                      </a:endParaRPr>
                    </a:p>
                  </a:txBody>
                  <a:tcPr marT="63500" marB="63500" marR="63500" marL="63500"/>
                </a:tc>
                <a:tc>
                  <a:txBody>
                    <a:bodyPr/>
                    <a:lstStyle/>
                    <a:p>
                      <a:pPr indent="-311150" lvl="0" marL="457200" rtl="0" algn="l">
                        <a:spcBef>
                          <a:spcPts val="0"/>
                        </a:spcBef>
                        <a:spcAft>
                          <a:spcPts val="0"/>
                        </a:spcAft>
                        <a:buSzPts val="1300"/>
                        <a:buFont typeface="Times New Roman"/>
                        <a:buAutoNum type="arabicPeriod"/>
                      </a:pPr>
                      <a:r>
                        <a:rPr lang="en" sz="1300">
                          <a:latin typeface="Times New Roman"/>
                          <a:ea typeface="Times New Roman"/>
                          <a:cs typeface="Times New Roman"/>
                          <a:sym typeface="Times New Roman"/>
                        </a:rPr>
                        <a:t>product_category_name_english, watches_gifts</a:t>
                      </a:r>
                      <a:endParaRPr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AutoNum type="arabicPeriod"/>
                      </a:pPr>
                      <a:r>
                        <a:rPr lang="en" sz="1300">
                          <a:latin typeface="Times New Roman"/>
                          <a:ea typeface="Times New Roman"/>
                          <a:cs typeface="Times New Roman"/>
                          <a:sym typeface="Times New Roman"/>
                        </a:rPr>
                        <a:t>product_category_name_english, home_construction</a:t>
                      </a:r>
                      <a:endParaRPr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AutoNum type="arabicPeriod"/>
                      </a:pPr>
                      <a:r>
                        <a:rPr lang="en" sz="1300">
                          <a:latin typeface="Times New Roman"/>
                          <a:ea typeface="Times New Roman"/>
                          <a:cs typeface="Times New Roman"/>
                          <a:sym typeface="Times New Roman"/>
                        </a:rPr>
                        <a:t>product_category_name_english, baby</a:t>
                      </a:r>
                      <a:endParaRPr sz="1300">
                        <a:latin typeface="Times New Roman"/>
                        <a:ea typeface="Times New Roman"/>
                        <a:cs typeface="Times New Roman"/>
                        <a:sym typeface="Times New Roman"/>
                      </a:endParaRPr>
                    </a:p>
                  </a:txBody>
                  <a:tcPr marT="63500" marB="63500" marR="63500" marL="63500"/>
                </a:tc>
              </a:tr>
            </a:tbl>
          </a:graphicData>
        </a:graphic>
      </p:graphicFrame>
      <p:sp>
        <p:nvSpPr>
          <p:cNvPr id="956" name="Google Shape;956;p92"/>
          <p:cNvSpPr txBox="1"/>
          <p:nvPr/>
        </p:nvSpPr>
        <p:spPr>
          <a:xfrm>
            <a:off x="8240700" y="0"/>
            <a:ext cx="9033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Montserrat"/>
                <a:ea typeface="Montserrat"/>
                <a:cs typeface="Montserrat"/>
                <a:sym typeface="Montserrat"/>
              </a:rPr>
              <a:t>Alvin</a:t>
            </a:r>
            <a:endParaRPr>
              <a:solidFill>
                <a:schemeClr val="lt1"/>
              </a:solidFill>
              <a:latin typeface="Montserrat"/>
              <a:ea typeface="Montserrat"/>
              <a:cs typeface="Montserrat"/>
              <a:sym typeface="Montserra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93"/>
          <p:cNvSpPr txBox="1"/>
          <p:nvPr/>
        </p:nvSpPr>
        <p:spPr>
          <a:xfrm>
            <a:off x="0" y="0"/>
            <a:ext cx="9144000" cy="644700"/>
          </a:xfrm>
          <a:prstGeom prst="rect">
            <a:avLst/>
          </a:prstGeom>
          <a:noFill/>
          <a:ln>
            <a:noFill/>
          </a:ln>
          <a:effectLst>
            <a:outerShdw blurRad="57150" rotWithShape="0" algn="bl" dir="5400000" dist="19050">
              <a:srgbClr val="76A5AF">
                <a:alpha val="8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rgbClr val="FFFFFF"/>
                </a:solidFill>
                <a:latin typeface="Montserrat ExtraBold"/>
                <a:ea typeface="Montserrat ExtraBold"/>
                <a:cs typeface="Montserrat ExtraBold"/>
                <a:sym typeface="Montserrat ExtraBold"/>
              </a:rPr>
              <a:t>Business Opportunity Conclusion</a:t>
            </a:r>
            <a:endParaRPr b="1" sz="3600">
              <a:solidFill>
                <a:srgbClr val="FFFFFF"/>
              </a:solidFill>
              <a:latin typeface="Montserrat ExtraBold"/>
              <a:ea typeface="Montserrat ExtraBold"/>
              <a:cs typeface="Montserrat ExtraBold"/>
              <a:sym typeface="Montserrat ExtraBold"/>
            </a:endParaRPr>
          </a:p>
        </p:txBody>
      </p:sp>
      <p:sp>
        <p:nvSpPr>
          <p:cNvPr id="962" name="Google Shape;962;p93"/>
          <p:cNvSpPr/>
          <p:nvPr/>
        </p:nvSpPr>
        <p:spPr>
          <a:xfrm>
            <a:off x="446250" y="639300"/>
            <a:ext cx="8251500" cy="4323600"/>
          </a:xfrm>
          <a:prstGeom prst="rect">
            <a:avLst/>
          </a:prstGeom>
          <a:solidFill>
            <a:srgbClr val="FFFFFF">
              <a:alpha val="821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93"/>
          <p:cNvSpPr txBox="1"/>
          <p:nvPr/>
        </p:nvSpPr>
        <p:spPr>
          <a:xfrm>
            <a:off x="446250" y="639300"/>
            <a:ext cx="815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Montserrat"/>
                <a:ea typeface="Montserrat"/>
                <a:cs typeface="Montserrat"/>
                <a:sym typeface="Montserrat"/>
              </a:rPr>
              <a:t>Time Series Analysis</a:t>
            </a:r>
            <a:endParaRPr b="1">
              <a:latin typeface="Montserrat"/>
              <a:ea typeface="Montserrat"/>
              <a:cs typeface="Montserrat"/>
              <a:sym typeface="Montserrat"/>
            </a:endParaRPr>
          </a:p>
        </p:txBody>
      </p:sp>
      <p:sp>
        <p:nvSpPr>
          <p:cNvPr id="964" name="Google Shape;964;p93"/>
          <p:cNvSpPr txBox="1"/>
          <p:nvPr/>
        </p:nvSpPr>
        <p:spPr>
          <a:xfrm>
            <a:off x="446250" y="1588600"/>
            <a:ext cx="815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Montserrat"/>
                <a:ea typeface="Montserrat"/>
                <a:cs typeface="Montserrat"/>
                <a:sym typeface="Montserrat"/>
              </a:rPr>
              <a:t>Machine Learning Models </a:t>
            </a:r>
            <a:endParaRPr b="1">
              <a:latin typeface="Montserrat"/>
              <a:ea typeface="Montserrat"/>
              <a:cs typeface="Montserrat"/>
              <a:sym typeface="Montserrat"/>
            </a:endParaRPr>
          </a:p>
        </p:txBody>
      </p:sp>
      <p:sp>
        <p:nvSpPr>
          <p:cNvPr id="965" name="Google Shape;965;p93"/>
          <p:cNvSpPr txBox="1"/>
          <p:nvPr/>
        </p:nvSpPr>
        <p:spPr>
          <a:xfrm>
            <a:off x="446250" y="3228063"/>
            <a:ext cx="815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Montserrat"/>
                <a:ea typeface="Montserrat"/>
                <a:cs typeface="Montserrat"/>
                <a:sym typeface="Montserrat"/>
              </a:rPr>
              <a:t>Conclusive Findings</a:t>
            </a:r>
            <a:endParaRPr b="1">
              <a:latin typeface="Montserrat"/>
              <a:ea typeface="Montserrat"/>
              <a:cs typeface="Montserrat"/>
              <a:sym typeface="Montserrat"/>
            </a:endParaRPr>
          </a:p>
        </p:txBody>
      </p:sp>
      <p:sp>
        <p:nvSpPr>
          <p:cNvPr id="966" name="Google Shape;966;p93"/>
          <p:cNvSpPr txBox="1"/>
          <p:nvPr/>
        </p:nvSpPr>
        <p:spPr>
          <a:xfrm>
            <a:off x="335075" y="957125"/>
            <a:ext cx="82515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Better prediction accuracy for UCI dataset which captures data over a shorter period</a:t>
            </a:r>
            <a:endParaRPr>
              <a:latin typeface="Montserrat"/>
              <a:ea typeface="Montserrat"/>
              <a:cs typeface="Montserrat"/>
              <a:sym typeface="Montserrat"/>
            </a:endParaRPr>
          </a:p>
        </p:txBody>
      </p:sp>
      <p:sp>
        <p:nvSpPr>
          <p:cNvPr id="967" name="Google Shape;967;p93"/>
          <p:cNvSpPr txBox="1"/>
          <p:nvPr/>
        </p:nvSpPr>
        <p:spPr>
          <a:xfrm>
            <a:off x="335075" y="1921375"/>
            <a:ext cx="84582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Random Forest: High Accuracy but lack definite insights into variable importance</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Logistic Regression: High Accuracy but lack conclusive insights into variable importance</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MARS: High Accuracy with conclusive variable importance</a:t>
            </a:r>
            <a:endParaRPr>
              <a:latin typeface="Montserrat"/>
              <a:ea typeface="Montserrat"/>
              <a:cs typeface="Montserrat"/>
              <a:sym typeface="Montserrat"/>
            </a:endParaRPr>
          </a:p>
        </p:txBody>
      </p:sp>
      <p:sp>
        <p:nvSpPr>
          <p:cNvPr id="968" name="Google Shape;968;p93"/>
          <p:cNvSpPr txBox="1"/>
          <p:nvPr/>
        </p:nvSpPr>
        <p:spPr>
          <a:xfrm>
            <a:off x="342900" y="3584963"/>
            <a:ext cx="84582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MARS solves the business problem/opportunity through high accuracy and provision of variable importance breakdown</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MARS is the recommended model to use for ecommerce platforms to generate value for its sellers</a:t>
            </a:r>
            <a:endParaRPr>
              <a:latin typeface="Montserrat"/>
              <a:ea typeface="Montserrat"/>
              <a:cs typeface="Montserrat"/>
              <a:sym typeface="Montserrat"/>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94"/>
          <p:cNvSpPr/>
          <p:nvPr/>
        </p:nvSpPr>
        <p:spPr>
          <a:xfrm>
            <a:off x="446250" y="639300"/>
            <a:ext cx="8251500" cy="4323600"/>
          </a:xfrm>
          <a:prstGeom prst="rect">
            <a:avLst/>
          </a:prstGeom>
          <a:solidFill>
            <a:srgbClr val="FFFFFF">
              <a:alpha val="821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94"/>
          <p:cNvSpPr txBox="1"/>
          <p:nvPr>
            <p:ph type="ctrTitle"/>
          </p:nvPr>
        </p:nvSpPr>
        <p:spPr>
          <a:xfrm>
            <a:off x="0" y="0"/>
            <a:ext cx="7706400" cy="64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Overall Conclusion</a:t>
            </a:r>
            <a:endParaRPr sz="3600"/>
          </a:p>
        </p:txBody>
      </p:sp>
      <p:sp>
        <p:nvSpPr>
          <p:cNvPr id="975" name="Google Shape;975;p94"/>
          <p:cNvSpPr txBox="1"/>
          <p:nvPr/>
        </p:nvSpPr>
        <p:spPr>
          <a:xfrm>
            <a:off x="800700" y="4562750"/>
            <a:ext cx="7542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a:t>
            </a:r>
            <a:r>
              <a:rPr b="1" i="1" lang="en">
                <a:solidFill>
                  <a:schemeClr val="dk1"/>
                </a:solidFill>
                <a:latin typeface="Montserrat"/>
                <a:ea typeface="Montserrat"/>
                <a:cs typeface="Montserrat"/>
                <a:sym typeface="Montserrat"/>
              </a:rPr>
              <a:t>Ecommerce Platform provides more insights than DTC companies</a:t>
            </a:r>
            <a:r>
              <a:rPr b="1" lang="en">
                <a:solidFill>
                  <a:schemeClr val="dk1"/>
                </a:solidFill>
                <a:latin typeface="Montserrat"/>
                <a:ea typeface="Montserrat"/>
                <a:cs typeface="Montserrat"/>
                <a:sym typeface="Montserrat"/>
              </a:rPr>
              <a:t>”</a:t>
            </a:r>
            <a:endParaRPr b="1">
              <a:solidFill>
                <a:schemeClr val="dk1"/>
              </a:solidFill>
              <a:latin typeface="Montserrat"/>
              <a:ea typeface="Montserrat"/>
              <a:cs typeface="Montserrat"/>
              <a:sym typeface="Montserrat"/>
            </a:endParaRPr>
          </a:p>
        </p:txBody>
      </p:sp>
      <p:sp>
        <p:nvSpPr>
          <p:cNvPr id="976" name="Google Shape;976;p94"/>
          <p:cNvSpPr txBox="1"/>
          <p:nvPr/>
        </p:nvSpPr>
        <p:spPr>
          <a:xfrm>
            <a:off x="446250" y="639300"/>
            <a:ext cx="81522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Montserrat"/>
                <a:ea typeface="Montserrat"/>
                <a:cs typeface="Montserrat"/>
                <a:sym typeface="Montserrat"/>
              </a:rPr>
              <a:t>Expand and Enhance Seller Presence </a:t>
            </a:r>
            <a:r>
              <a:rPr b="1" lang="en" sz="2300">
                <a:latin typeface="Montserrat"/>
                <a:ea typeface="Montserrat"/>
                <a:cs typeface="Montserrat"/>
                <a:sym typeface="Montserrat"/>
              </a:rPr>
              <a:t>→</a:t>
            </a:r>
            <a:r>
              <a:rPr b="1" lang="en">
                <a:latin typeface="Montserrat"/>
                <a:ea typeface="Montserrat"/>
                <a:cs typeface="Montserrat"/>
                <a:sym typeface="Montserrat"/>
              </a:rPr>
              <a:t> Association Rules</a:t>
            </a:r>
            <a:endParaRPr b="1">
              <a:latin typeface="Montserrat"/>
              <a:ea typeface="Montserrat"/>
              <a:cs typeface="Montserrat"/>
              <a:sym typeface="Montserrat"/>
            </a:endParaRPr>
          </a:p>
        </p:txBody>
      </p:sp>
      <p:sp>
        <p:nvSpPr>
          <p:cNvPr id="977" name="Google Shape;977;p94"/>
          <p:cNvSpPr txBox="1"/>
          <p:nvPr/>
        </p:nvSpPr>
        <p:spPr>
          <a:xfrm>
            <a:off x="446250" y="1893400"/>
            <a:ext cx="81522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Montserrat"/>
                <a:ea typeface="Montserrat"/>
                <a:cs typeface="Montserrat"/>
                <a:sym typeface="Montserrat"/>
              </a:rPr>
              <a:t>Positive Seller Impressions and Customer Relations</a:t>
            </a:r>
            <a:r>
              <a:rPr b="1" lang="en">
                <a:latin typeface="Montserrat"/>
                <a:ea typeface="Montserrat"/>
                <a:cs typeface="Montserrat"/>
                <a:sym typeface="Montserrat"/>
              </a:rPr>
              <a:t> </a:t>
            </a:r>
            <a:r>
              <a:rPr b="1" lang="en" sz="2300">
                <a:latin typeface="Montserrat"/>
                <a:ea typeface="Montserrat"/>
                <a:cs typeface="Montserrat"/>
                <a:sym typeface="Montserrat"/>
              </a:rPr>
              <a:t>→</a:t>
            </a:r>
            <a:r>
              <a:rPr b="1" lang="en">
                <a:latin typeface="Montserrat"/>
                <a:ea typeface="Montserrat"/>
                <a:cs typeface="Montserrat"/>
                <a:sym typeface="Montserrat"/>
              </a:rPr>
              <a:t> Quantile Regression &amp; MARS</a:t>
            </a:r>
            <a:endParaRPr b="1">
              <a:latin typeface="Montserrat"/>
              <a:ea typeface="Montserrat"/>
              <a:cs typeface="Montserrat"/>
              <a:sym typeface="Montserrat"/>
            </a:endParaRPr>
          </a:p>
        </p:txBody>
      </p:sp>
      <p:sp>
        <p:nvSpPr>
          <p:cNvPr id="978" name="Google Shape;978;p94"/>
          <p:cNvSpPr txBox="1"/>
          <p:nvPr/>
        </p:nvSpPr>
        <p:spPr>
          <a:xfrm>
            <a:off x="446250" y="3151863"/>
            <a:ext cx="81522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Montserrat"/>
                <a:ea typeface="Montserrat"/>
                <a:cs typeface="Montserrat"/>
                <a:sym typeface="Montserrat"/>
              </a:rPr>
              <a:t>Customer Lifetime Value Maximisation</a:t>
            </a:r>
            <a:r>
              <a:rPr b="1" lang="en">
                <a:latin typeface="Montserrat"/>
                <a:ea typeface="Montserrat"/>
                <a:cs typeface="Montserrat"/>
                <a:sym typeface="Montserrat"/>
              </a:rPr>
              <a:t> </a:t>
            </a:r>
            <a:r>
              <a:rPr b="1" lang="en" sz="2300">
                <a:latin typeface="Montserrat"/>
                <a:ea typeface="Montserrat"/>
                <a:cs typeface="Montserrat"/>
                <a:sym typeface="Montserrat"/>
              </a:rPr>
              <a:t>→</a:t>
            </a:r>
            <a:r>
              <a:rPr b="1" lang="en">
                <a:latin typeface="Montserrat"/>
                <a:ea typeface="Montserrat"/>
                <a:cs typeface="Montserrat"/>
                <a:sym typeface="Montserrat"/>
              </a:rPr>
              <a:t> MARS</a:t>
            </a:r>
            <a:endParaRPr b="1">
              <a:latin typeface="Montserrat"/>
              <a:ea typeface="Montserrat"/>
              <a:cs typeface="Montserrat"/>
              <a:sym typeface="Montserrat"/>
            </a:endParaRPr>
          </a:p>
        </p:txBody>
      </p:sp>
      <p:sp>
        <p:nvSpPr>
          <p:cNvPr id="979" name="Google Shape;979;p94"/>
          <p:cNvSpPr txBox="1"/>
          <p:nvPr/>
        </p:nvSpPr>
        <p:spPr>
          <a:xfrm>
            <a:off x="335075" y="1109525"/>
            <a:ext cx="76335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Associative insights across products and sellers</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Increase in marginal and overall sales</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Ecommerce offers more variety that is unmatched by any DTC</a:t>
            </a:r>
            <a:endParaRPr>
              <a:latin typeface="Montserrat"/>
              <a:ea typeface="Montserrat"/>
              <a:cs typeface="Montserrat"/>
              <a:sym typeface="Montserrat"/>
            </a:endParaRPr>
          </a:p>
        </p:txBody>
      </p:sp>
      <p:sp>
        <p:nvSpPr>
          <p:cNvPr id="980" name="Google Shape;980;p94"/>
          <p:cNvSpPr txBox="1"/>
          <p:nvPr/>
        </p:nvSpPr>
        <p:spPr>
          <a:xfrm>
            <a:off x="335075" y="2378575"/>
            <a:ext cx="84582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Quantile Regression showed higher accuracy at 50th percentile but had limitations</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MARS was brought in to accurately predict customer rates</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Ecommerce has a larger customer base, thus able to receive more constructive ratings</a:t>
            </a:r>
            <a:endParaRPr>
              <a:latin typeface="Montserrat"/>
              <a:ea typeface="Montserrat"/>
              <a:cs typeface="Montserrat"/>
              <a:sym typeface="Montserrat"/>
            </a:endParaRPr>
          </a:p>
        </p:txBody>
      </p:sp>
      <p:sp>
        <p:nvSpPr>
          <p:cNvPr id="981" name="Google Shape;981;p94"/>
          <p:cNvSpPr txBox="1"/>
          <p:nvPr/>
        </p:nvSpPr>
        <p:spPr>
          <a:xfrm>
            <a:off x="342900" y="3584963"/>
            <a:ext cx="84582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MARS is able to predict high clv customers with up to 100% accuracy</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MARS provided breakdowns into variable importance levels</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Ecommerce dataset has better use for machine learning due to accuracy and variable importance</a:t>
            </a:r>
            <a:endParaRPr>
              <a:latin typeface="Montserrat"/>
              <a:ea typeface="Montserrat"/>
              <a:cs typeface="Montserrat"/>
              <a:sym typeface="Montserrat"/>
            </a:endParaRPr>
          </a:p>
        </p:txBody>
      </p:sp>
      <p:sp>
        <p:nvSpPr>
          <p:cNvPr id="982" name="Google Shape;982;p94"/>
          <p:cNvSpPr txBox="1"/>
          <p:nvPr/>
        </p:nvSpPr>
        <p:spPr>
          <a:xfrm>
            <a:off x="8240700" y="0"/>
            <a:ext cx="9033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Montserrat"/>
                <a:ea typeface="Montserrat"/>
                <a:cs typeface="Montserrat"/>
                <a:sym typeface="Montserrat"/>
              </a:rPr>
              <a:t>Alvin</a:t>
            </a:r>
            <a:endParaRPr>
              <a:solidFill>
                <a:schemeClr val="lt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1"/>
          <p:cNvSpPr txBox="1"/>
          <p:nvPr>
            <p:ph idx="4" type="title"/>
          </p:nvPr>
        </p:nvSpPr>
        <p:spPr>
          <a:xfrm>
            <a:off x="938500" y="445025"/>
            <a:ext cx="79908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APPROACH </a:t>
            </a:r>
            <a:endParaRPr/>
          </a:p>
          <a:p>
            <a:pPr indent="0" lvl="0" marL="0" rtl="0" algn="l">
              <a:spcBef>
                <a:spcPts val="0"/>
              </a:spcBef>
              <a:spcAft>
                <a:spcPts val="0"/>
              </a:spcAft>
              <a:buNone/>
            </a:pPr>
            <a:r>
              <a:t/>
            </a:r>
            <a:endParaRPr/>
          </a:p>
        </p:txBody>
      </p:sp>
      <p:cxnSp>
        <p:nvCxnSpPr>
          <p:cNvPr id="248" name="Google Shape;248;p41"/>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49" name="Google Shape;249;p41"/>
          <p:cNvSpPr/>
          <p:nvPr/>
        </p:nvSpPr>
        <p:spPr>
          <a:xfrm>
            <a:off x="5425800" y="3367213"/>
            <a:ext cx="3360000" cy="12876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Business Opportunity 3:</a:t>
            </a:r>
            <a:endParaRPr>
              <a:solidFill>
                <a:schemeClr val="dk1"/>
              </a:solidFill>
              <a:latin typeface="Montserrat"/>
              <a:ea typeface="Montserrat"/>
              <a:cs typeface="Montserrat"/>
              <a:sym typeface="Montserrat"/>
            </a:endParaRPr>
          </a:p>
          <a:p>
            <a:pPr indent="0" lvl="0" marL="0" rtl="0" algn="ctr">
              <a:spcBef>
                <a:spcPts val="0"/>
              </a:spcBef>
              <a:spcAft>
                <a:spcPts val="0"/>
              </a:spcAft>
              <a:buNone/>
            </a:pPr>
            <a:r>
              <a:rPr lang="en">
                <a:solidFill>
                  <a:schemeClr val="dk1"/>
                </a:solidFill>
                <a:latin typeface="Montserrat"/>
                <a:ea typeface="Montserrat"/>
                <a:cs typeface="Montserrat"/>
                <a:sym typeface="Montserrat"/>
              </a:rPr>
              <a:t>Business Strategy Excellence through Understanding of Customer Lifetime Value (CLV) Trends and Drivers</a:t>
            </a:r>
            <a:endParaRPr>
              <a:solidFill>
                <a:schemeClr val="dk1"/>
              </a:solidFill>
              <a:latin typeface="Montserrat"/>
              <a:ea typeface="Montserrat"/>
              <a:cs typeface="Montserrat"/>
              <a:sym typeface="Montserrat"/>
            </a:endParaRPr>
          </a:p>
        </p:txBody>
      </p:sp>
      <p:sp>
        <p:nvSpPr>
          <p:cNvPr id="250" name="Google Shape;250;p41"/>
          <p:cNvSpPr/>
          <p:nvPr/>
        </p:nvSpPr>
        <p:spPr>
          <a:xfrm>
            <a:off x="483225" y="1124025"/>
            <a:ext cx="3360000" cy="10116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Business Problem 1:</a:t>
            </a:r>
            <a:endParaRPr>
              <a:solidFill>
                <a:schemeClr val="lt1"/>
              </a:solidFill>
              <a:latin typeface="Montserrat"/>
              <a:ea typeface="Montserrat"/>
              <a:cs typeface="Montserrat"/>
              <a:sym typeface="Montserrat"/>
            </a:endParaRPr>
          </a:p>
          <a:p>
            <a:pPr indent="0" lvl="0" marL="0" rtl="0" algn="ctr">
              <a:spcBef>
                <a:spcPts val="0"/>
              </a:spcBef>
              <a:spcAft>
                <a:spcPts val="0"/>
              </a:spcAft>
              <a:buNone/>
            </a:pPr>
            <a:r>
              <a:rPr lang="en">
                <a:solidFill>
                  <a:schemeClr val="lt1"/>
                </a:solidFill>
                <a:latin typeface="Montserrat"/>
                <a:ea typeface="Montserrat"/>
                <a:cs typeface="Montserrat"/>
                <a:sym typeface="Montserrat"/>
              </a:rPr>
              <a:t>Flexibility to Expand and Enhance Brand’s Presence</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endParaRPr>
          </a:p>
        </p:txBody>
      </p:sp>
      <p:sp>
        <p:nvSpPr>
          <p:cNvPr id="251" name="Google Shape;251;p41"/>
          <p:cNvSpPr/>
          <p:nvPr/>
        </p:nvSpPr>
        <p:spPr>
          <a:xfrm>
            <a:off x="483150" y="3367213"/>
            <a:ext cx="3360000" cy="12876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Business Problem 3:</a:t>
            </a:r>
            <a:endParaRPr>
              <a:solidFill>
                <a:schemeClr val="lt1"/>
              </a:solidFill>
              <a:latin typeface="Montserrat"/>
              <a:ea typeface="Montserrat"/>
              <a:cs typeface="Montserrat"/>
              <a:sym typeface="Montserrat"/>
            </a:endParaRPr>
          </a:p>
          <a:p>
            <a:pPr indent="0" lvl="0" marL="0" rtl="0" algn="ctr">
              <a:spcBef>
                <a:spcPts val="0"/>
              </a:spcBef>
              <a:spcAft>
                <a:spcPts val="0"/>
              </a:spcAft>
              <a:buNone/>
            </a:pPr>
            <a:r>
              <a:rPr lang="en">
                <a:solidFill>
                  <a:schemeClr val="lt1"/>
                </a:solidFill>
                <a:latin typeface="Montserrat"/>
                <a:ea typeface="Montserrat"/>
                <a:cs typeface="Montserrat"/>
                <a:sym typeface="Montserrat"/>
              </a:rPr>
              <a:t>Increased Margins</a:t>
            </a:r>
            <a:endParaRPr>
              <a:solidFill>
                <a:schemeClr val="lt1"/>
              </a:solidFill>
            </a:endParaRPr>
          </a:p>
        </p:txBody>
      </p:sp>
      <p:sp>
        <p:nvSpPr>
          <p:cNvPr id="252" name="Google Shape;252;p41"/>
          <p:cNvSpPr/>
          <p:nvPr/>
        </p:nvSpPr>
        <p:spPr>
          <a:xfrm>
            <a:off x="5425875" y="1124025"/>
            <a:ext cx="3360000" cy="10116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Business Opportunity 1:</a:t>
            </a:r>
            <a:endParaRPr>
              <a:solidFill>
                <a:schemeClr val="dk1"/>
              </a:solidFill>
              <a:latin typeface="Montserrat"/>
              <a:ea typeface="Montserrat"/>
              <a:cs typeface="Montserrat"/>
              <a:sym typeface="Montserrat"/>
            </a:endParaRPr>
          </a:p>
          <a:p>
            <a:pPr indent="0" lvl="0" marL="0" rtl="0" algn="ctr">
              <a:spcBef>
                <a:spcPts val="0"/>
              </a:spcBef>
              <a:spcAft>
                <a:spcPts val="0"/>
              </a:spcAft>
              <a:buNone/>
            </a:pPr>
            <a:r>
              <a:rPr lang="en">
                <a:solidFill>
                  <a:schemeClr val="dk1"/>
                </a:solidFill>
                <a:latin typeface="Montserrat"/>
                <a:ea typeface="Montserrat"/>
                <a:cs typeface="Montserrat"/>
                <a:sym typeface="Montserrat"/>
              </a:rPr>
              <a:t>Cost-Effective Means to Expand and Enhance Seller Presence</a:t>
            </a:r>
            <a:endParaRPr>
              <a:solidFill>
                <a:schemeClr val="dk1"/>
              </a:solidFill>
              <a:latin typeface="Montserrat"/>
              <a:ea typeface="Montserrat"/>
              <a:cs typeface="Montserrat"/>
              <a:sym typeface="Montserrat"/>
            </a:endParaRPr>
          </a:p>
        </p:txBody>
      </p:sp>
      <p:sp>
        <p:nvSpPr>
          <p:cNvPr id="253" name="Google Shape;253;p41"/>
          <p:cNvSpPr/>
          <p:nvPr/>
        </p:nvSpPr>
        <p:spPr>
          <a:xfrm>
            <a:off x="483150" y="2254224"/>
            <a:ext cx="3360000" cy="10116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Business Problem 2:</a:t>
            </a:r>
            <a:endParaRPr>
              <a:solidFill>
                <a:schemeClr val="lt1"/>
              </a:solidFill>
              <a:latin typeface="Montserrat"/>
              <a:ea typeface="Montserrat"/>
              <a:cs typeface="Montserrat"/>
              <a:sym typeface="Montserrat"/>
            </a:endParaRPr>
          </a:p>
          <a:p>
            <a:pPr indent="0" lvl="0" marL="0" rtl="0" algn="ctr">
              <a:spcBef>
                <a:spcPts val="0"/>
              </a:spcBef>
              <a:spcAft>
                <a:spcPts val="0"/>
              </a:spcAft>
              <a:buNone/>
            </a:pPr>
            <a:r>
              <a:rPr lang="en">
                <a:solidFill>
                  <a:schemeClr val="lt1"/>
                </a:solidFill>
                <a:latin typeface="Montserrat"/>
                <a:ea typeface="Montserrat"/>
                <a:cs typeface="Montserrat"/>
                <a:sym typeface="Montserrat"/>
              </a:rPr>
              <a:t>Greater Opportunities to Build Positive Customer Relationships</a:t>
            </a:r>
            <a:endParaRPr>
              <a:solidFill>
                <a:schemeClr val="lt1"/>
              </a:solidFill>
            </a:endParaRPr>
          </a:p>
        </p:txBody>
      </p:sp>
      <p:sp>
        <p:nvSpPr>
          <p:cNvPr id="254" name="Google Shape;254;p41"/>
          <p:cNvSpPr/>
          <p:nvPr/>
        </p:nvSpPr>
        <p:spPr>
          <a:xfrm>
            <a:off x="5425800" y="2254225"/>
            <a:ext cx="3360000" cy="10116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Business Opportunity 2:</a:t>
            </a:r>
            <a:endParaRPr>
              <a:solidFill>
                <a:schemeClr val="dk1"/>
              </a:solidFill>
              <a:latin typeface="Montserrat"/>
              <a:ea typeface="Montserrat"/>
              <a:cs typeface="Montserrat"/>
              <a:sym typeface="Montserrat"/>
            </a:endParaRPr>
          </a:p>
          <a:p>
            <a:pPr indent="0" lvl="0" marL="0" rtl="0" algn="ctr">
              <a:spcBef>
                <a:spcPts val="0"/>
              </a:spcBef>
              <a:spcAft>
                <a:spcPts val="0"/>
              </a:spcAft>
              <a:buNone/>
            </a:pPr>
            <a:r>
              <a:rPr lang="en">
                <a:solidFill>
                  <a:schemeClr val="dk1"/>
                </a:solidFill>
                <a:latin typeface="Montserrat"/>
                <a:ea typeface="Montserrat"/>
                <a:cs typeface="Montserrat"/>
                <a:sym typeface="Montserrat"/>
              </a:rPr>
              <a:t>Fostering Positive Seller Impressions and Customer Relations</a:t>
            </a:r>
            <a:endParaRPr>
              <a:solidFill>
                <a:schemeClr val="dk1"/>
              </a:solidFill>
              <a:latin typeface="Montserrat"/>
              <a:ea typeface="Montserrat"/>
              <a:cs typeface="Montserrat"/>
              <a:sym typeface="Montserrat"/>
            </a:endParaRPr>
          </a:p>
        </p:txBody>
      </p:sp>
      <p:sp>
        <p:nvSpPr>
          <p:cNvPr id="255" name="Google Shape;255;p41"/>
          <p:cNvSpPr/>
          <p:nvPr/>
        </p:nvSpPr>
        <p:spPr>
          <a:xfrm>
            <a:off x="3843225" y="1353675"/>
            <a:ext cx="1582800" cy="552300"/>
          </a:xfrm>
          <a:prstGeom prst="leftRightArrow">
            <a:avLst>
              <a:gd fmla="val 50000" name="adj1"/>
              <a:gd fmla="val 50000" name="adj2"/>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1"/>
          <p:cNvSpPr/>
          <p:nvPr/>
        </p:nvSpPr>
        <p:spPr>
          <a:xfrm>
            <a:off x="3843150" y="2415975"/>
            <a:ext cx="1582800" cy="552300"/>
          </a:xfrm>
          <a:prstGeom prst="leftRightArrow">
            <a:avLst>
              <a:gd fmla="val 50000" name="adj1"/>
              <a:gd fmla="val 50000" name="adj2"/>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1"/>
          <p:cNvSpPr/>
          <p:nvPr/>
        </p:nvSpPr>
        <p:spPr>
          <a:xfrm>
            <a:off x="3843150" y="3734875"/>
            <a:ext cx="1582800" cy="552300"/>
          </a:xfrm>
          <a:prstGeom prst="leftRightArrow">
            <a:avLst>
              <a:gd fmla="val 50000" name="adj1"/>
              <a:gd fmla="val 50000" name="adj2"/>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1"/>
          <p:cNvSpPr txBox="1"/>
          <p:nvPr/>
        </p:nvSpPr>
        <p:spPr>
          <a:xfrm>
            <a:off x="5380195" y="6519"/>
            <a:ext cx="3755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Montserrat"/>
                <a:ea typeface="Montserrat"/>
                <a:cs typeface="Montserrat"/>
                <a:sym typeface="Montserrat"/>
              </a:rPr>
              <a:t>Deionna Chee</a:t>
            </a:r>
            <a:endParaRPr>
              <a:solidFill>
                <a:schemeClr val="lt1"/>
              </a:solidFill>
              <a:latin typeface="Montserrat"/>
              <a:ea typeface="Montserrat"/>
              <a:cs typeface="Montserrat"/>
              <a:sym typeface="Montserrat"/>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95"/>
          <p:cNvSpPr txBox="1"/>
          <p:nvPr>
            <p:ph type="title"/>
          </p:nvPr>
        </p:nvSpPr>
        <p:spPr>
          <a:xfrm>
            <a:off x="938500" y="445025"/>
            <a:ext cx="71916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Association Rules Dashboard</a:t>
            </a:r>
            <a:endParaRPr/>
          </a:p>
        </p:txBody>
      </p:sp>
      <p:pic>
        <p:nvPicPr>
          <p:cNvPr id="988" name="Google Shape;988;p95"/>
          <p:cNvPicPr preferRelativeResize="0"/>
          <p:nvPr/>
        </p:nvPicPr>
        <p:blipFill>
          <a:blip r:embed="rId3">
            <a:alphaModFix/>
          </a:blip>
          <a:stretch>
            <a:fillRect/>
          </a:stretch>
        </p:blipFill>
        <p:spPr>
          <a:xfrm>
            <a:off x="152400" y="1538825"/>
            <a:ext cx="8839204" cy="3284489"/>
          </a:xfrm>
          <a:prstGeom prst="rect">
            <a:avLst/>
          </a:prstGeom>
          <a:noFill/>
          <a:ln>
            <a:noFill/>
          </a:ln>
        </p:spPr>
      </p:pic>
      <p:sp>
        <p:nvSpPr>
          <p:cNvPr id="989" name="Google Shape;989;p95"/>
          <p:cNvSpPr txBox="1"/>
          <p:nvPr/>
        </p:nvSpPr>
        <p:spPr>
          <a:xfrm>
            <a:off x="152400" y="1207250"/>
            <a:ext cx="733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UCI (products)</a:t>
            </a:r>
            <a:endParaRPr>
              <a:solidFill>
                <a:schemeClr val="lt1"/>
              </a:solidFill>
              <a:latin typeface="Montserrat"/>
              <a:ea typeface="Montserrat"/>
              <a:cs typeface="Montserrat"/>
              <a:sym typeface="Montserra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96"/>
          <p:cNvSpPr txBox="1"/>
          <p:nvPr>
            <p:ph type="title"/>
          </p:nvPr>
        </p:nvSpPr>
        <p:spPr>
          <a:xfrm>
            <a:off x="938500" y="445025"/>
            <a:ext cx="71916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Association Rules Dashboard</a:t>
            </a:r>
            <a:endParaRPr/>
          </a:p>
        </p:txBody>
      </p:sp>
      <p:sp>
        <p:nvSpPr>
          <p:cNvPr id="995" name="Google Shape;995;p96"/>
          <p:cNvSpPr txBox="1"/>
          <p:nvPr/>
        </p:nvSpPr>
        <p:spPr>
          <a:xfrm>
            <a:off x="152400" y="1207250"/>
            <a:ext cx="733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Olist (products)</a:t>
            </a:r>
            <a:endParaRPr>
              <a:solidFill>
                <a:schemeClr val="lt1"/>
              </a:solidFill>
              <a:latin typeface="Montserrat"/>
              <a:ea typeface="Montserrat"/>
              <a:cs typeface="Montserrat"/>
              <a:sym typeface="Montserrat"/>
            </a:endParaRPr>
          </a:p>
        </p:txBody>
      </p:sp>
      <p:pic>
        <p:nvPicPr>
          <p:cNvPr id="996" name="Google Shape;996;p96"/>
          <p:cNvPicPr preferRelativeResize="0"/>
          <p:nvPr/>
        </p:nvPicPr>
        <p:blipFill>
          <a:blip r:embed="rId3">
            <a:alphaModFix/>
          </a:blip>
          <a:stretch>
            <a:fillRect/>
          </a:stretch>
        </p:blipFill>
        <p:spPr>
          <a:xfrm>
            <a:off x="152400" y="1531250"/>
            <a:ext cx="8788316" cy="323125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97"/>
          <p:cNvSpPr txBox="1"/>
          <p:nvPr>
            <p:ph type="title"/>
          </p:nvPr>
        </p:nvSpPr>
        <p:spPr>
          <a:xfrm>
            <a:off x="938500" y="445025"/>
            <a:ext cx="71916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Association Rules Dashboard</a:t>
            </a:r>
            <a:endParaRPr/>
          </a:p>
        </p:txBody>
      </p:sp>
      <p:sp>
        <p:nvSpPr>
          <p:cNvPr id="1002" name="Google Shape;1002;p97"/>
          <p:cNvSpPr txBox="1"/>
          <p:nvPr/>
        </p:nvSpPr>
        <p:spPr>
          <a:xfrm>
            <a:off x="152400" y="1207250"/>
            <a:ext cx="733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UCI (products)</a:t>
            </a:r>
            <a:endParaRPr>
              <a:solidFill>
                <a:schemeClr val="lt1"/>
              </a:solidFill>
              <a:latin typeface="Montserrat"/>
              <a:ea typeface="Montserrat"/>
              <a:cs typeface="Montserrat"/>
              <a:sym typeface="Montserrat"/>
            </a:endParaRPr>
          </a:p>
        </p:txBody>
      </p:sp>
      <p:pic>
        <p:nvPicPr>
          <p:cNvPr id="1003" name="Google Shape;1003;p97"/>
          <p:cNvPicPr preferRelativeResize="0"/>
          <p:nvPr/>
        </p:nvPicPr>
        <p:blipFill>
          <a:blip r:embed="rId3">
            <a:alphaModFix/>
          </a:blip>
          <a:stretch>
            <a:fillRect/>
          </a:stretch>
        </p:blipFill>
        <p:spPr>
          <a:xfrm>
            <a:off x="152400" y="1531250"/>
            <a:ext cx="8741878" cy="323125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98"/>
          <p:cNvSpPr txBox="1"/>
          <p:nvPr>
            <p:ph type="title"/>
          </p:nvPr>
        </p:nvSpPr>
        <p:spPr>
          <a:xfrm>
            <a:off x="938500" y="445025"/>
            <a:ext cx="7092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Time Series Visualisations </a:t>
            </a:r>
            <a:endParaRPr/>
          </a:p>
        </p:txBody>
      </p:sp>
      <p:pic>
        <p:nvPicPr>
          <p:cNvPr id="1009" name="Google Shape;1009;p98"/>
          <p:cNvPicPr preferRelativeResize="0"/>
          <p:nvPr/>
        </p:nvPicPr>
        <p:blipFill>
          <a:blip r:embed="rId3">
            <a:alphaModFix/>
          </a:blip>
          <a:stretch>
            <a:fillRect/>
          </a:stretch>
        </p:blipFill>
        <p:spPr>
          <a:xfrm>
            <a:off x="463837" y="1386425"/>
            <a:ext cx="4002724" cy="2698700"/>
          </a:xfrm>
          <a:prstGeom prst="rect">
            <a:avLst/>
          </a:prstGeom>
          <a:noFill/>
          <a:ln>
            <a:noFill/>
          </a:ln>
        </p:spPr>
      </p:pic>
      <p:pic>
        <p:nvPicPr>
          <p:cNvPr id="1010" name="Google Shape;1010;p98"/>
          <p:cNvPicPr preferRelativeResize="0"/>
          <p:nvPr/>
        </p:nvPicPr>
        <p:blipFill rotWithShape="1">
          <a:blip r:embed="rId4">
            <a:alphaModFix/>
          </a:blip>
          <a:srcRect b="0" l="0" r="0" t="0"/>
          <a:stretch/>
        </p:blipFill>
        <p:spPr>
          <a:xfrm>
            <a:off x="4688537" y="1386425"/>
            <a:ext cx="3991625" cy="26987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99"/>
          <p:cNvSpPr txBox="1"/>
          <p:nvPr>
            <p:ph type="title"/>
          </p:nvPr>
        </p:nvSpPr>
        <p:spPr>
          <a:xfrm>
            <a:off x="938500" y="445025"/>
            <a:ext cx="7092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Time Series Visualisations </a:t>
            </a:r>
            <a:endParaRPr/>
          </a:p>
        </p:txBody>
      </p:sp>
      <p:pic>
        <p:nvPicPr>
          <p:cNvPr id="1016" name="Google Shape;1016;p99"/>
          <p:cNvPicPr preferRelativeResize="0"/>
          <p:nvPr/>
        </p:nvPicPr>
        <p:blipFill>
          <a:blip r:embed="rId3">
            <a:alphaModFix/>
          </a:blip>
          <a:stretch>
            <a:fillRect/>
          </a:stretch>
        </p:blipFill>
        <p:spPr>
          <a:xfrm>
            <a:off x="453175" y="1386419"/>
            <a:ext cx="4002724" cy="2698706"/>
          </a:xfrm>
          <a:prstGeom prst="rect">
            <a:avLst/>
          </a:prstGeom>
          <a:noFill/>
          <a:ln>
            <a:noFill/>
          </a:ln>
        </p:spPr>
      </p:pic>
      <p:pic>
        <p:nvPicPr>
          <p:cNvPr id="1017" name="Google Shape;1017;p99"/>
          <p:cNvPicPr preferRelativeResize="0"/>
          <p:nvPr/>
        </p:nvPicPr>
        <p:blipFill>
          <a:blip r:embed="rId4">
            <a:alphaModFix/>
          </a:blip>
          <a:stretch>
            <a:fillRect/>
          </a:stretch>
        </p:blipFill>
        <p:spPr>
          <a:xfrm>
            <a:off x="4688100" y="1387701"/>
            <a:ext cx="4002725" cy="269613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00"/>
          <p:cNvSpPr txBox="1"/>
          <p:nvPr>
            <p:ph type="title"/>
          </p:nvPr>
        </p:nvSpPr>
        <p:spPr>
          <a:xfrm>
            <a:off x="938500" y="445025"/>
            <a:ext cx="7092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Time Series Visualisations </a:t>
            </a:r>
            <a:endParaRPr/>
          </a:p>
        </p:txBody>
      </p:sp>
      <p:pic>
        <p:nvPicPr>
          <p:cNvPr id="1023" name="Google Shape;1023;p100"/>
          <p:cNvPicPr preferRelativeResize="0"/>
          <p:nvPr/>
        </p:nvPicPr>
        <p:blipFill>
          <a:blip r:embed="rId3">
            <a:alphaModFix/>
          </a:blip>
          <a:stretch>
            <a:fillRect/>
          </a:stretch>
        </p:blipFill>
        <p:spPr>
          <a:xfrm>
            <a:off x="448425" y="1386425"/>
            <a:ext cx="4002724" cy="2698707"/>
          </a:xfrm>
          <a:prstGeom prst="rect">
            <a:avLst/>
          </a:prstGeom>
          <a:noFill/>
          <a:ln>
            <a:noFill/>
          </a:ln>
        </p:spPr>
      </p:pic>
      <p:pic>
        <p:nvPicPr>
          <p:cNvPr id="1024" name="Google Shape;1024;p100"/>
          <p:cNvPicPr preferRelativeResize="0"/>
          <p:nvPr/>
        </p:nvPicPr>
        <p:blipFill>
          <a:blip r:embed="rId4">
            <a:alphaModFix/>
          </a:blip>
          <a:stretch>
            <a:fillRect/>
          </a:stretch>
        </p:blipFill>
        <p:spPr>
          <a:xfrm>
            <a:off x="4697875" y="1386425"/>
            <a:ext cx="3997701" cy="26987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101"/>
          <p:cNvSpPr txBox="1"/>
          <p:nvPr>
            <p:ph type="title"/>
          </p:nvPr>
        </p:nvSpPr>
        <p:spPr>
          <a:xfrm>
            <a:off x="906300" y="445025"/>
            <a:ext cx="7331400" cy="94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Categorical</a:t>
            </a:r>
            <a:r>
              <a:rPr lang="en"/>
              <a:t> MARS Dashboard</a:t>
            </a:r>
            <a:endParaRPr/>
          </a:p>
        </p:txBody>
      </p:sp>
      <p:pic>
        <p:nvPicPr>
          <p:cNvPr id="1030" name="Google Shape;1030;p101"/>
          <p:cNvPicPr preferRelativeResize="0"/>
          <p:nvPr/>
        </p:nvPicPr>
        <p:blipFill>
          <a:blip r:embed="rId3">
            <a:alphaModFix/>
          </a:blip>
          <a:stretch>
            <a:fillRect/>
          </a:stretch>
        </p:blipFill>
        <p:spPr>
          <a:xfrm>
            <a:off x="1482725" y="1520650"/>
            <a:ext cx="6178557" cy="3452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2"/>
          <p:cNvSpPr txBox="1"/>
          <p:nvPr>
            <p:ph type="title"/>
          </p:nvPr>
        </p:nvSpPr>
        <p:spPr>
          <a:xfrm>
            <a:off x="495650" y="2603975"/>
            <a:ext cx="7396200" cy="155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Our Datasets and</a:t>
            </a:r>
            <a:endParaRPr sz="4400"/>
          </a:p>
          <a:p>
            <a:pPr indent="0" lvl="0" marL="0" rtl="0" algn="l">
              <a:spcBef>
                <a:spcPts val="0"/>
              </a:spcBef>
              <a:spcAft>
                <a:spcPts val="0"/>
              </a:spcAft>
              <a:buNone/>
            </a:pPr>
            <a:r>
              <a:rPr lang="en" sz="4400"/>
              <a:t>Data Cleaning</a:t>
            </a:r>
            <a:endParaRPr sz="4400"/>
          </a:p>
        </p:txBody>
      </p:sp>
      <p:sp>
        <p:nvSpPr>
          <p:cNvPr id="264" name="Google Shape;264;p42"/>
          <p:cNvSpPr txBox="1"/>
          <p:nvPr/>
        </p:nvSpPr>
        <p:spPr>
          <a:xfrm>
            <a:off x="5380195" y="6519"/>
            <a:ext cx="3755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Montserrat"/>
                <a:ea typeface="Montserrat"/>
                <a:cs typeface="Montserrat"/>
                <a:sym typeface="Montserrat"/>
              </a:rPr>
              <a:t>Deionna Chee</a:t>
            </a:r>
            <a:endParaRPr>
              <a:solidFill>
                <a:schemeClr val="lt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3"/>
          <p:cNvSpPr txBox="1"/>
          <p:nvPr>
            <p:ph type="title"/>
          </p:nvPr>
        </p:nvSpPr>
        <p:spPr>
          <a:xfrm>
            <a:off x="938500" y="445025"/>
            <a:ext cx="60576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UCI E-Commerce (DTC) Dataset</a:t>
            </a:r>
            <a:endParaRPr/>
          </a:p>
        </p:txBody>
      </p:sp>
      <p:sp>
        <p:nvSpPr>
          <p:cNvPr id="270" name="Google Shape;270;p43"/>
          <p:cNvSpPr txBox="1"/>
          <p:nvPr>
            <p:ph idx="1" type="body"/>
          </p:nvPr>
        </p:nvSpPr>
        <p:spPr>
          <a:xfrm>
            <a:off x="588675" y="988350"/>
            <a:ext cx="7742400" cy="386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dk1"/>
                </a:highlight>
              </a:rPr>
              <a:t>Data Cleaning Steps</a:t>
            </a:r>
            <a:endParaRPr>
              <a:highlight>
                <a:schemeClr val="dk1"/>
              </a:highlight>
            </a:endParaRPr>
          </a:p>
          <a:p>
            <a:pPr indent="-317500" lvl="0" marL="457200" rtl="0" algn="l">
              <a:spcBef>
                <a:spcPts val="1000"/>
              </a:spcBef>
              <a:spcAft>
                <a:spcPts val="0"/>
              </a:spcAft>
              <a:buSzPts val="1400"/>
              <a:buChar char="●"/>
            </a:pPr>
            <a:r>
              <a:rPr lang="en">
                <a:highlight>
                  <a:schemeClr val="dk1"/>
                </a:highlight>
              </a:rPr>
              <a:t>Handling missing/abnormal values.</a:t>
            </a:r>
            <a:endParaRPr>
              <a:highlight>
                <a:schemeClr val="dk1"/>
              </a:highlight>
            </a:endParaRPr>
          </a:p>
          <a:p>
            <a:pPr indent="-317500" lvl="1" marL="914400" rtl="0" algn="l">
              <a:spcBef>
                <a:spcPts val="1000"/>
              </a:spcBef>
              <a:spcAft>
                <a:spcPts val="0"/>
              </a:spcAft>
              <a:buSzPts val="1400"/>
              <a:buChar char="○"/>
            </a:pPr>
            <a:r>
              <a:rPr lang="en">
                <a:highlight>
                  <a:schemeClr val="dk1"/>
                </a:highlight>
              </a:rPr>
              <a:t>Removing of rows with missing CustomerIDs.</a:t>
            </a:r>
            <a:endParaRPr>
              <a:highlight>
                <a:schemeClr val="dk1"/>
              </a:highlight>
            </a:endParaRPr>
          </a:p>
          <a:p>
            <a:pPr indent="-317500" lvl="1" marL="914400" rtl="0" algn="l">
              <a:spcBef>
                <a:spcPts val="1600"/>
              </a:spcBef>
              <a:spcAft>
                <a:spcPts val="0"/>
              </a:spcAft>
              <a:buSzPts val="1400"/>
              <a:buChar char="○"/>
            </a:pPr>
            <a:r>
              <a:rPr lang="en">
                <a:highlight>
                  <a:schemeClr val="dk1"/>
                </a:highlight>
              </a:rPr>
              <a:t>Assigning average price of </a:t>
            </a:r>
            <a:r>
              <a:rPr lang="en">
                <a:highlight>
                  <a:schemeClr val="dk1"/>
                </a:highlight>
              </a:rPr>
              <a:t>product to transactions with Unit Price = 0.</a:t>
            </a:r>
            <a:endParaRPr>
              <a:highlight>
                <a:schemeClr val="dk1"/>
              </a:highlight>
            </a:endParaRPr>
          </a:p>
          <a:p>
            <a:pPr indent="-317500" lvl="0" marL="457200" rtl="0" algn="l">
              <a:spcBef>
                <a:spcPts val="1600"/>
              </a:spcBef>
              <a:spcAft>
                <a:spcPts val="0"/>
              </a:spcAft>
              <a:buSzPts val="1400"/>
              <a:buChar char="●"/>
            </a:pPr>
            <a:r>
              <a:rPr lang="en">
                <a:highlight>
                  <a:schemeClr val="dk1"/>
                </a:highlight>
              </a:rPr>
              <a:t>Handling non-purchase transactions.</a:t>
            </a:r>
            <a:endParaRPr>
              <a:highlight>
                <a:schemeClr val="dk1"/>
              </a:highlight>
            </a:endParaRPr>
          </a:p>
          <a:p>
            <a:pPr indent="-317500" lvl="1" marL="914400" rtl="0" algn="l">
              <a:spcBef>
                <a:spcPts val="1000"/>
              </a:spcBef>
              <a:spcAft>
                <a:spcPts val="0"/>
              </a:spcAft>
              <a:buSzPts val="1400"/>
              <a:buChar char="○"/>
            </a:pPr>
            <a:r>
              <a:rPr lang="en">
                <a:highlight>
                  <a:schemeClr val="dk1"/>
                </a:highlight>
              </a:rPr>
              <a:t>Filtering them via InvoiceNo and Quantity and removing them afterwards .</a:t>
            </a:r>
            <a:endParaRPr>
              <a:highlight>
                <a:schemeClr val="dk1"/>
              </a:highlight>
            </a:endParaRPr>
          </a:p>
          <a:p>
            <a:pPr indent="-317500" lvl="0" marL="457200" rtl="0" algn="l">
              <a:spcBef>
                <a:spcPts val="1600"/>
              </a:spcBef>
              <a:spcAft>
                <a:spcPts val="0"/>
              </a:spcAft>
              <a:buSzPts val="1400"/>
              <a:buChar char="●"/>
            </a:pPr>
            <a:r>
              <a:rPr lang="en">
                <a:highlight>
                  <a:schemeClr val="dk1"/>
                </a:highlight>
              </a:rPr>
              <a:t>Handling cancelled transactions.</a:t>
            </a:r>
            <a:endParaRPr>
              <a:highlight>
                <a:schemeClr val="dk1"/>
              </a:highlight>
            </a:endParaRPr>
          </a:p>
          <a:p>
            <a:pPr indent="-317500" lvl="1" marL="914400" rtl="0" algn="l">
              <a:spcBef>
                <a:spcPts val="1000"/>
              </a:spcBef>
              <a:spcAft>
                <a:spcPts val="0"/>
              </a:spcAft>
              <a:buSzPts val="1400"/>
              <a:buChar char="○"/>
            </a:pPr>
            <a:r>
              <a:rPr lang="en">
                <a:highlight>
                  <a:schemeClr val="dk1"/>
                </a:highlight>
              </a:rPr>
              <a:t>Matching them to their corresponding order transaction.</a:t>
            </a:r>
            <a:endParaRPr>
              <a:highlight>
                <a:schemeClr val="dk1"/>
              </a:highlight>
            </a:endParaRPr>
          </a:p>
          <a:p>
            <a:pPr indent="-317500" lvl="0" marL="457200" rtl="0" algn="l">
              <a:spcBef>
                <a:spcPts val="1600"/>
              </a:spcBef>
              <a:spcAft>
                <a:spcPts val="0"/>
              </a:spcAft>
              <a:buSzPts val="1400"/>
              <a:buChar char="●"/>
            </a:pPr>
            <a:r>
              <a:rPr lang="en">
                <a:highlight>
                  <a:schemeClr val="dk1"/>
                </a:highlight>
              </a:rPr>
              <a:t>Derived variable</a:t>
            </a:r>
            <a:endParaRPr>
              <a:highlight>
                <a:schemeClr val="dk1"/>
              </a:highlight>
            </a:endParaRPr>
          </a:p>
          <a:p>
            <a:pPr indent="-317500" lvl="1" marL="914400" rtl="0" algn="l">
              <a:spcBef>
                <a:spcPts val="1000"/>
              </a:spcBef>
              <a:spcAft>
                <a:spcPts val="1600"/>
              </a:spcAft>
              <a:buSzPts val="1400"/>
              <a:buChar char="○"/>
            </a:pPr>
            <a:r>
              <a:rPr lang="en">
                <a:highlight>
                  <a:schemeClr val="dk1"/>
                </a:highlight>
              </a:rPr>
              <a:t>a new ‘Product Variations’ column from StockCode.</a:t>
            </a:r>
            <a:endParaRPr>
              <a:highlight>
                <a:schemeClr val="dk1"/>
              </a:highlight>
            </a:endParaRPr>
          </a:p>
        </p:txBody>
      </p:sp>
      <p:cxnSp>
        <p:nvCxnSpPr>
          <p:cNvPr id="271" name="Google Shape;271;p43"/>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72" name="Google Shape;272;p43"/>
          <p:cNvSpPr txBox="1"/>
          <p:nvPr/>
        </p:nvSpPr>
        <p:spPr>
          <a:xfrm>
            <a:off x="5380195" y="6519"/>
            <a:ext cx="3755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Montserrat"/>
                <a:ea typeface="Montserrat"/>
                <a:cs typeface="Montserrat"/>
                <a:sym typeface="Montserrat"/>
              </a:rPr>
              <a:t>Deionna Chee</a:t>
            </a:r>
            <a:endParaRPr>
              <a:solidFill>
                <a:schemeClr val="lt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4"/>
          <p:cNvSpPr txBox="1"/>
          <p:nvPr>
            <p:ph type="title"/>
          </p:nvPr>
        </p:nvSpPr>
        <p:spPr>
          <a:xfrm>
            <a:off x="938500" y="445025"/>
            <a:ext cx="76512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Olist </a:t>
            </a:r>
            <a:r>
              <a:rPr lang="en"/>
              <a:t>E-Commerce (Marketplace) Dataset</a:t>
            </a:r>
            <a:endParaRPr/>
          </a:p>
        </p:txBody>
      </p:sp>
      <p:sp>
        <p:nvSpPr>
          <p:cNvPr id="278" name="Google Shape;278;p44"/>
          <p:cNvSpPr txBox="1"/>
          <p:nvPr>
            <p:ph idx="1" type="body"/>
          </p:nvPr>
        </p:nvSpPr>
        <p:spPr>
          <a:xfrm>
            <a:off x="588675" y="988350"/>
            <a:ext cx="7742400" cy="386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dk1"/>
                </a:highlight>
              </a:rPr>
              <a:t>Data Cleaning Steps</a:t>
            </a:r>
            <a:endParaRPr>
              <a:highlight>
                <a:schemeClr val="dk1"/>
              </a:highlight>
            </a:endParaRPr>
          </a:p>
          <a:p>
            <a:pPr indent="-317500" lvl="0" marL="457200" rtl="0" algn="l">
              <a:spcBef>
                <a:spcPts val="1000"/>
              </a:spcBef>
              <a:spcAft>
                <a:spcPts val="0"/>
              </a:spcAft>
              <a:buSzPts val="1400"/>
              <a:buChar char="●"/>
            </a:pPr>
            <a:r>
              <a:rPr lang="en">
                <a:highlight>
                  <a:schemeClr val="dk1"/>
                </a:highlight>
              </a:rPr>
              <a:t>Selecting only transactions that are delivered.</a:t>
            </a:r>
            <a:endParaRPr>
              <a:highlight>
                <a:schemeClr val="dk1"/>
              </a:highlight>
            </a:endParaRPr>
          </a:p>
          <a:p>
            <a:pPr indent="-317500" lvl="0" marL="457200" rtl="0" algn="l">
              <a:spcBef>
                <a:spcPts val="0"/>
              </a:spcBef>
              <a:spcAft>
                <a:spcPts val="0"/>
              </a:spcAft>
              <a:buSzPts val="1400"/>
              <a:buChar char="●"/>
            </a:pPr>
            <a:r>
              <a:rPr lang="en">
                <a:highlight>
                  <a:schemeClr val="dk1"/>
                </a:highlight>
              </a:rPr>
              <a:t>Merging 9 raw data consisting of 9 datasets .</a:t>
            </a:r>
            <a:endParaRPr>
              <a:highlight>
                <a:schemeClr val="dk1"/>
              </a:highlight>
            </a:endParaRPr>
          </a:p>
          <a:p>
            <a:pPr indent="-317500" lvl="0" marL="457200" rtl="0" algn="l">
              <a:spcBef>
                <a:spcPts val="1000"/>
              </a:spcBef>
              <a:spcAft>
                <a:spcPts val="0"/>
              </a:spcAft>
              <a:buSzPts val="1400"/>
              <a:buChar char="●"/>
            </a:pPr>
            <a:r>
              <a:rPr lang="en">
                <a:highlight>
                  <a:schemeClr val="dk1"/>
                </a:highlight>
              </a:rPr>
              <a:t>Handling duplicates as a result of data merging (due to reasons such as having multiple review records)</a:t>
            </a:r>
            <a:endParaRPr>
              <a:highlight>
                <a:schemeClr val="dk1"/>
              </a:highlight>
            </a:endParaRPr>
          </a:p>
          <a:p>
            <a:pPr indent="-317500" lvl="1" marL="914400" rtl="0" algn="l">
              <a:spcBef>
                <a:spcPts val="1000"/>
              </a:spcBef>
              <a:spcAft>
                <a:spcPts val="0"/>
              </a:spcAft>
              <a:buSzPts val="1400"/>
              <a:buChar char="○"/>
            </a:pPr>
            <a:r>
              <a:rPr lang="en">
                <a:highlight>
                  <a:schemeClr val="dk1"/>
                </a:highlight>
              </a:rPr>
              <a:t>Selecting the most recent review in the final merged data.</a:t>
            </a:r>
            <a:endParaRPr>
              <a:highlight>
                <a:schemeClr val="dk1"/>
              </a:highlight>
            </a:endParaRPr>
          </a:p>
          <a:p>
            <a:pPr indent="-317500" lvl="0" marL="457200" rtl="0" algn="l">
              <a:spcBef>
                <a:spcPts val="1600"/>
              </a:spcBef>
              <a:spcAft>
                <a:spcPts val="0"/>
              </a:spcAft>
              <a:buSzPts val="1400"/>
              <a:buChar char="●"/>
            </a:pPr>
            <a:r>
              <a:rPr lang="en">
                <a:highlight>
                  <a:schemeClr val="dk1"/>
                </a:highlight>
              </a:rPr>
              <a:t>Converting time data to the right format</a:t>
            </a:r>
            <a:endParaRPr>
              <a:highlight>
                <a:schemeClr val="dk1"/>
              </a:highlight>
            </a:endParaRPr>
          </a:p>
          <a:p>
            <a:pPr indent="-317500" lvl="1" marL="914400" rtl="0" algn="l">
              <a:spcBef>
                <a:spcPts val="1000"/>
              </a:spcBef>
              <a:spcAft>
                <a:spcPts val="1600"/>
              </a:spcAft>
              <a:buSzPts val="1400"/>
              <a:buChar char="○"/>
            </a:pPr>
            <a:r>
              <a:rPr lang="en">
                <a:highlight>
                  <a:schemeClr val="dk1"/>
                </a:highlight>
              </a:rPr>
              <a:t>From character to POSIXct object.</a:t>
            </a:r>
            <a:endParaRPr>
              <a:highlight>
                <a:schemeClr val="dk1"/>
              </a:highlight>
            </a:endParaRPr>
          </a:p>
        </p:txBody>
      </p:sp>
      <p:cxnSp>
        <p:nvCxnSpPr>
          <p:cNvPr id="279" name="Google Shape;279;p44"/>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80" name="Google Shape;280;p44"/>
          <p:cNvSpPr txBox="1"/>
          <p:nvPr/>
        </p:nvSpPr>
        <p:spPr>
          <a:xfrm>
            <a:off x="5380195" y="6519"/>
            <a:ext cx="3755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Montserrat"/>
                <a:ea typeface="Montserrat"/>
                <a:cs typeface="Montserrat"/>
                <a:sym typeface="Montserrat"/>
              </a:rPr>
              <a:t>Deionna Chee</a:t>
            </a:r>
            <a:endParaRPr>
              <a:solidFill>
                <a:schemeClr val="lt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